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  <p:sldMasterId id="2147483685" r:id="rId2"/>
  </p:sldMasterIdLst>
  <p:notesMasterIdLst>
    <p:notesMasterId r:id="rId17"/>
  </p:notesMasterIdLst>
  <p:sldIdLst>
    <p:sldId id="273" r:id="rId3"/>
    <p:sldId id="275" r:id="rId4"/>
    <p:sldId id="278" r:id="rId5"/>
    <p:sldId id="274" r:id="rId6"/>
    <p:sldId id="279" r:id="rId7"/>
    <p:sldId id="284" r:id="rId8"/>
    <p:sldId id="276" r:id="rId9"/>
    <p:sldId id="282" r:id="rId10"/>
    <p:sldId id="268" r:id="rId11"/>
    <p:sldId id="281" r:id="rId12"/>
    <p:sldId id="260" r:id="rId13"/>
    <p:sldId id="257" r:id="rId14"/>
    <p:sldId id="283" r:id="rId15"/>
    <p:sldId id="28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0A12"/>
    <a:srgbClr val="660066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2069" autoAdjust="0"/>
  </p:normalViewPr>
  <p:slideViewPr>
    <p:cSldViewPr>
      <p:cViewPr>
        <p:scale>
          <a:sx n="100" d="100"/>
          <a:sy n="100" d="100"/>
        </p:scale>
        <p:origin x="-1308" y="-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6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Archivo\ENVEJECIMIENTO\Presentaciones\IUSSP2013\Estad&#237;sticas\CR%20PR%20MX%208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Archivo\ENVEJECIMIENTO\Presentaciones\IUSSP2013\Estad&#237;sticas\CR%20PR%20MX%2080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Archivo\ENVEJECIMIENTO\Presentaciones\IUSSP2013\Estad&#237;sticas\CR%20PR%20MX%2080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Archivo\ENVEJECIMIENTO\Presentaciones\IUSSP2013\Estad&#237;sticas\CR%20PR%20MX%2080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Archivo\ENVEJECIMIENTO\Presentaciones\IUSSP2013\Estad&#237;sticas\CR%20PR%20MX%2080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Archivo\ENVEJECIMIENTO\Presentaciones\IUSSP2013\Estad&#237;sticas\CR%20PR%20MX%208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MX PR'!$P$9</c:f>
              <c:strCache>
                <c:ptCount val="1"/>
                <c:pt idx="0">
                  <c:v>CR</c:v>
                </c:pt>
              </c:strCache>
            </c:strRef>
          </c:tx>
          <c:spPr>
            <a:ln>
              <a:solidFill>
                <a:schemeClr val="bg2">
                  <a:lumMod val="20000"/>
                  <a:lumOff val="80000"/>
                </a:schemeClr>
              </a:solidFill>
            </a:ln>
          </c:spPr>
          <c:marker>
            <c:symbol val="none"/>
          </c:marker>
          <c:cat>
            <c:strRef>
              <c:f>'CR MX PR'!$Q$8:$AB$8</c:f>
              <c:strCache>
                <c:ptCount val="12"/>
                <c:pt idx="0">
                  <c:v>1950-1955</c:v>
                </c:pt>
                <c:pt idx="1">
                  <c:v>1955-1960</c:v>
                </c:pt>
                <c:pt idx="2">
                  <c:v>1960-1965</c:v>
                </c:pt>
                <c:pt idx="3">
                  <c:v>1965-1970</c:v>
                </c:pt>
                <c:pt idx="4">
                  <c:v>1970-1975</c:v>
                </c:pt>
                <c:pt idx="5">
                  <c:v>1975-1980</c:v>
                </c:pt>
                <c:pt idx="6">
                  <c:v>1980-1985</c:v>
                </c:pt>
                <c:pt idx="7">
                  <c:v>1985-1990</c:v>
                </c:pt>
                <c:pt idx="8">
                  <c:v>1990-1995</c:v>
                </c:pt>
                <c:pt idx="9">
                  <c:v>1995-2000</c:v>
                </c:pt>
                <c:pt idx="10">
                  <c:v>2000-2005</c:v>
                </c:pt>
                <c:pt idx="11">
                  <c:v>2005-2010</c:v>
                </c:pt>
              </c:strCache>
            </c:strRef>
          </c:cat>
          <c:val>
            <c:numRef>
              <c:f>'CR MX PR'!$Q$9:$AB$9</c:f>
              <c:numCache>
                <c:formatCode>##0.0;\-##0.0;0</c:formatCode>
                <c:ptCount val="12"/>
                <c:pt idx="0">
                  <c:v>58.55</c:v>
                </c:pt>
                <c:pt idx="1">
                  <c:v>61.54</c:v>
                </c:pt>
                <c:pt idx="2">
                  <c:v>64.53</c:v>
                </c:pt>
                <c:pt idx="3">
                  <c:v>67.459999999999994</c:v>
                </c:pt>
                <c:pt idx="4">
                  <c:v>70.22</c:v>
                </c:pt>
                <c:pt idx="5">
                  <c:v>73.31</c:v>
                </c:pt>
                <c:pt idx="6">
                  <c:v>76.09</c:v>
                </c:pt>
                <c:pt idx="7">
                  <c:v>77.52</c:v>
                </c:pt>
                <c:pt idx="8">
                  <c:v>78.599999999999994</c:v>
                </c:pt>
                <c:pt idx="9">
                  <c:v>79.680000000000007</c:v>
                </c:pt>
                <c:pt idx="10">
                  <c:v>80.56</c:v>
                </c:pt>
                <c:pt idx="11">
                  <c:v>81.239999999999995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'CR MX PR'!$P$10</c:f>
              <c:strCache>
                <c:ptCount val="1"/>
                <c:pt idx="0">
                  <c:v>MX</c:v>
                </c:pt>
              </c:strCache>
            </c:strRef>
          </c:tx>
          <c:spPr>
            <a:ln>
              <a:solidFill>
                <a:srgbClr val="00FF00"/>
              </a:solidFill>
            </a:ln>
          </c:spPr>
          <c:marker>
            <c:symbol val="none"/>
          </c:marker>
          <c:cat>
            <c:strRef>
              <c:f>'CR MX PR'!$Q$8:$AB$8</c:f>
              <c:strCache>
                <c:ptCount val="12"/>
                <c:pt idx="0">
                  <c:v>1950-1955</c:v>
                </c:pt>
                <c:pt idx="1">
                  <c:v>1955-1960</c:v>
                </c:pt>
                <c:pt idx="2">
                  <c:v>1960-1965</c:v>
                </c:pt>
                <c:pt idx="3">
                  <c:v>1965-1970</c:v>
                </c:pt>
                <c:pt idx="4">
                  <c:v>1970-1975</c:v>
                </c:pt>
                <c:pt idx="5">
                  <c:v>1975-1980</c:v>
                </c:pt>
                <c:pt idx="6">
                  <c:v>1980-1985</c:v>
                </c:pt>
                <c:pt idx="7">
                  <c:v>1985-1990</c:v>
                </c:pt>
                <c:pt idx="8">
                  <c:v>1990-1995</c:v>
                </c:pt>
                <c:pt idx="9">
                  <c:v>1995-2000</c:v>
                </c:pt>
                <c:pt idx="10">
                  <c:v>2000-2005</c:v>
                </c:pt>
                <c:pt idx="11">
                  <c:v>2005-2010</c:v>
                </c:pt>
              </c:strCache>
            </c:strRef>
          </c:cat>
          <c:val>
            <c:numRef>
              <c:f>'CR MX PR'!$Q$10:$AB$10</c:f>
              <c:numCache>
                <c:formatCode>##0.0;\-##0.0;0</c:formatCode>
                <c:ptCount val="12"/>
                <c:pt idx="0">
                  <c:v>52.54</c:v>
                </c:pt>
                <c:pt idx="1">
                  <c:v>57.26</c:v>
                </c:pt>
                <c:pt idx="2">
                  <c:v>60.58</c:v>
                </c:pt>
                <c:pt idx="3">
                  <c:v>62.491</c:v>
                </c:pt>
                <c:pt idx="4">
                  <c:v>65.149000000000001</c:v>
                </c:pt>
                <c:pt idx="5">
                  <c:v>68.55</c:v>
                </c:pt>
                <c:pt idx="6">
                  <c:v>71.16</c:v>
                </c:pt>
                <c:pt idx="7">
                  <c:v>72.98</c:v>
                </c:pt>
                <c:pt idx="8">
                  <c:v>74.62</c:v>
                </c:pt>
                <c:pt idx="9">
                  <c:v>76.069000000000003</c:v>
                </c:pt>
                <c:pt idx="10">
                  <c:v>77.361000000000004</c:v>
                </c:pt>
                <c:pt idx="11">
                  <c:v>78.608999999999995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'CR MX PR'!$P$11</c:f>
              <c:strCache>
                <c:ptCount val="1"/>
                <c:pt idx="0">
                  <c:v>PR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'CR MX PR'!$Q$8:$AB$8</c:f>
              <c:strCache>
                <c:ptCount val="12"/>
                <c:pt idx="0">
                  <c:v>1950-1955</c:v>
                </c:pt>
                <c:pt idx="1">
                  <c:v>1955-1960</c:v>
                </c:pt>
                <c:pt idx="2">
                  <c:v>1960-1965</c:v>
                </c:pt>
                <c:pt idx="3">
                  <c:v>1965-1970</c:v>
                </c:pt>
                <c:pt idx="4">
                  <c:v>1970-1975</c:v>
                </c:pt>
                <c:pt idx="5">
                  <c:v>1975-1980</c:v>
                </c:pt>
                <c:pt idx="6">
                  <c:v>1980-1985</c:v>
                </c:pt>
                <c:pt idx="7">
                  <c:v>1985-1990</c:v>
                </c:pt>
                <c:pt idx="8">
                  <c:v>1990-1995</c:v>
                </c:pt>
                <c:pt idx="9">
                  <c:v>1995-2000</c:v>
                </c:pt>
                <c:pt idx="10">
                  <c:v>2000-2005</c:v>
                </c:pt>
                <c:pt idx="11">
                  <c:v>2005-2010</c:v>
                </c:pt>
              </c:strCache>
            </c:strRef>
          </c:cat>
          <c:val>
            <c:numRef>
              <c:f>'CR MX PR'!$Q$11:$AB$11</c:f>
              <c:numCache>
                <c:formatCode>##0.0;\-##0.0;0</c:formatCode>
                <c:ptCount val="12"/>
                <c:pt idx="0">
                  <c:v>65.677999999999997</c:v>
                </c:pt>
                <c:pt idx="1">
                  <c:v>70.433999999999997</c:v>
                </c:pt>
                <c:pt idx="2">
                  <c:v>72.070999999999998</c:v>
                </c:pt>
                <c:pt idx="3">
                  <c:v>73.846000000000004</c:v>
                </c:pt>
                <c:pt idx="4">
                  <c:v>75.828999999999994</c:v>
                </c:pt>
                <c:pt idx="5">
                  <c:v>76.930999999999997</c:v>
                </c:pt>
                <c:pt idx="6">
                  <c:v>77.408000000000001</c:v>
                </c:pt>
                <c:pt idx="7">
                  <c:v>78.807000000000002</c:v>
                </c:pt>
                <c:pt idx="8">
                  <c:v>78.537000000000006</c:v>
                </c:pt>
                <c:pt idx="9">
                  <c:v>79.585999999999999</c:v>
                </c:pt>
                <c:pt idx="10">
                  <c:v>80.88</c:v>
                </c:pt>
                <c:pt idx="11">
                  <c:v>81.795000000000002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000128"/>
        <c:axId val="108794240"/>
      </c:lineChart>
      <c:catAx>
        <c:axId val="104000128"/>
        <c:scaling>
          <c:orientation val="minMax"/>
        </c:scaling>
        <c:delete val="0"/>
        <c:axPos val="b"/>
        <c:majorTickMark val="out"/>
        <c:minorTickMark val="none"/>
        <c:tickLblPos val="nextTo"/>
        <c:crossAx val="108794240"/>
        <c:crosses val="autoZero"/>
        <c:auto val="1"/>
        <c:lblAlgn val="ctr"/>
        <c:lblOffset val="100"/>
        <c:noMultiLvlLbl val="0"/>
      </c:catAx>
      <c:valAx>
        <c:axId val="108794240"/>
        <c:scaling>
          <c:orientation val="minMax"/>
          <c:min val="50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0400012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MX PR'!$P$15</c:f>
              <c:strCache>
                <c:ptCount val="1"/>
                <c:pt idx="0">
                  <c:v>CR</c:v>
                </c:pt>
              </c:strCache>
            </c:strRef>
          </c:tx>
          <c:spPr>
            <a:ln>
              <a:solidFill>
                <a:schemeClr val="bg2">
                  <a:lumMod val="20000"/>
                  <a:lumOff val="80000"/>
                </a:schemeClr>
              </a:solidFill>
            </a:ln>
          </c:spPr>
          <c:marker>
            <c:symbol val="none"/>
          </c:marker>
          <c:cat>
            <c:strRef>
              <c:f>'CR MX PR'!$Q$14:$AB$14</c:f>
              <c:strCache>
                <c:ptCount val="12"/>
                <c:pt idx="0">
                  <c:v>1950-1955</c:v>
                </c:pt>
                <c:pt idx="1">
                  <c:v>1955-1960</c:v>
                </c:pt>
                <c:pt idx="2">
                  <c:v>1960-1965</c:v>
                </c:pt>
                <c:pt idx="3">
                  <c:v>1965-1970</c:v>
                </c:pt>
                <c:pt idx="4">
                  <c:v>1970-1975</c:v>
                </c:pt>
                <c:pt idx="5">
                  <c:v>1975-1980</c:v>
                </c:pt>
                <c:pt idx="6">
                  <c:v>1980-1985</c:v>
                </c:pt>
                <c:pt idx="7">
                  <c:v>1985-1990</c:v>
                </c:pt>
                <c:pt idx="8">
                  <c:v>1990-1995</c:v>
                </c:pt>
                <c:pt idx="9">
                  <c:v>1995-2000</c:v>
                </c:pt>
                <c:pt idx="10">
                  <c:v>2000-2005</c:v>
                </c:pt>
                <c:pt idx="11">
                  <c:v>2005-2010</c:v>
                </c:pt>
              </c:strCache>
            </c:strRef>
          </c:cat>
          <c:val>
            <c:numRef>
              <c:f>'CR MX PR'!$Q$15:$AB$15</c:f>
              <c:numCache>
                <c:formatCode>##0.0;\-##0.0;0</c:formatCode>
                <c:ptCount val="12"/>
                <c:pt idx="0">
                  <c:v>13.08</c:v>
                </c:pt>
                <c:pt idx="1">
                  <c:v>13.84</c:v>
                </c:pt>
                <c:pt idx="2">
                  <c:v>14.58</c:v>
                </c:pt>
                <c:pt idx="3">
                  <c:v>15</c:v>
                </c:pt>
                <c:pt idx="4">
                  <c:v>15.33</c:v>
                </c:pt>
                <c:pt idx="5">
                  <c:v>16.18</c:v>
                </c:pt>
                <c:pt idx="6">
                  <c:v>17.18</c:v>
                </c:pt>
                <c:pt idx="7">
                  <c:v>17.98</c:v>
                </c:pt>
                <c:pt idx="8">
                  <c:v>18.64</c:v>
                </c:pt>
                <c:pt idx="9">
                  <c:v>19.309999999999999</c:v>
                </c:pt>
                <c:pt idx="10">
                  <c:v>19.87</c:v>
                </c:pt>
                <c:pt idx="11">
                  <c:v>20.309999999999999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'CR MX PR'!$P$16</c:f>
              <c:strCache>
                <c:ptCount val="1"/>
                <c:pt idx="0">
                  <c:v>MX</c:v>
                </c:pt>
              </c:strCache>
            </c:strRef>
          </c:tx>
          <c:spPr>
            <a:ln>
              <a:solidFill>
                <a:srgbClr val="00FF00"/>
              </a:solidFill>
            </a:ln>
          </c:spPr>
          <c:marker>
            <c:symbol val="none"/>
          </c:marker>
          <c:cat>
            <c:strRef>
              <c:f>'CR MX PR'!$Q$14:$AB$14</c:f>
              <c:strCache>
                <c:ptCount val="12"/>
                <c:pt idx="0">
                  <c:v>1950-1955</c:v>
                </c:pt>
                <c:pt idx="1">
                  <c:v>1955-1960</c:v>
                </c:pt>
                <c:pt idx="2">
                  <c:v>1960-1965</c:v>
                </c:pt>
                <c:pt idx="3">
                  <c:v>1965-1970</c:v>
                </c:pt>
                <c:pt idx="4">
                  <c:v>1970-1975</c:v>
                </c:pt>
                <c:pt idx="5">
                  <c:v>1975-1980</c:v>
                </c:pt>
                <c:pt idx="6">
                  <c:v>1980-1985</c:v>
                </c:pt>
                <c:pt idx="7">
                  <c:v>1985-1990</c:v>
                </c:pt>
                <c:pt idx="8">
                  <c:v>1990-1995</c:v>
                </c:pt>
                <c:pt idx="9">
                  <c:v>1995-2000</c:v>
                </c:pt>
                <c:pt idx="10">
                  <c:v>2000-2005</c:v>
                </c:pt>
                <c:pt idx="11">
                  <c:v>2005-2010</c:v>
                </c:pt>
              </c:strCache>
            </c:strRef>
          </c:cat>
          <c:val>
            <c:numRef>
              <c:f>'CR MX PR'!$Q$16:$AB$16</c:f>
              <c:numCache>
                <c:formatCode>##0.0;\-##0.0;0</c:formatCode>
                <c:ptCount val="12"/>
                <c:pt idx="0">
                  <c:v>12.987</c:v>
                </c:pt>
                <c:pt idx="1">
                  <c:v>14.141</c:v>
                </c:pt>
                <c:pt idx="2">
                  <c:v>14.888999999999999</c:v>
                </c:pt>
                <c:pt idx="3">
                  <c:v>15.188000000000001</c:v>
                </c:pt>
                <c:pt idx="4">
                  <c:v>15.644</c:v>
                </c:pt>
                <c:pt idx="5">
                  <c:v>16.256</c:v>
                </c:pt>
                <c:pt idx="6">
                  <c:v>16.806999999999999</c:v>
                </c:pt>
                <c:pt idx="7">
                  <c:v>17.3</c:v>
                </c:pt>
                <c:pt idx="8">
                  <c:v>17.716000000000001</c:v>
                </c:pt>
                <c:pt idx="9">
                  <c:v>18.047999999999998</c:v>
                </c:pt>
                <c:pt idx="10">
                  <c:v>18.384</c:v>
                </c:pt>
                <c:pt idx="11">
                  <c:v>19.050999999999998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'CR MX PR'!$P$17</c:f>
              <c:strCache>
                <c:ptCount val="1"/>
                <c:pt idx="0">
                  <c:v>PR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strRef>
              <c:f>'CR MX PR'!$Q$14:$AB$14</c:f>
              <c:strCache>
                <c:ptCount val="12"/>
                <c:pt idx="0">
                  <c:v>1950-1955</c:v>
                </c:pt>
                <c:pt idx="1">
                  <c:v>1955-1960</c:v>
                </c:pt>
                <c:pt idx="2">
                  <c:v>1960-1965</c:v>
                </c:pt>
                <c:pt idx="3">
                  <c:v>1965-1970</c:v>
                </c:pt>
                <c:pt idx="4">
                  <c:v>1970-1975</c:v>
                </c:pt>
                <c:pt idx="5">
                  <c:v>1975-1980</c:v>
                </c:pt>
                <c:pt idx="6">
                  <c:v>1980-1985</c:v>
                </c:pt>
                <c:pt idx="7">
                  <c:v>1985-1990</c:v>
                </c:pt>
                <c:pt idx="8">
                  <c:v>1990-1995</c:v>
                </c:pt>
                <c:pt idx="9">
                  <c:v>1995-2000</c:v>
                </c:pt>
                <c:pt idx="10">
                  <c:v>2000-2005</c:v>
                </c:pt>
                <c:pt idx="11">
                  <c:v>2005-2010</c:v>
                </c:pt>
              </c:strCache>
            </c:strRef>
          </c:cat>
          <c:val>
            <c:numRef>
              <c:f>'CR MX PR'!$Q$17:$AB$17</c:f>
              <c:numCache>
                <c:formatCode>##0.0;\-##0.0;0</c:formatCode>
                <c:ptCount val="12"/>
                <c:pt idx="0">
                  <c:v>14.589</c:v>
                </c:pt>
                <c:pt idx="1">
                  <c:v>16.123999999999999</c:v>
                </c:pt>
                <c:pt idx="2">
                  <c:v>16.57</c:v>
                </c:pt>
                <c:pt idx="3">
                  <c:v>16.834</c:v>
                </c:pt>
                <c:pt idx="4">
                  <c:v>17.695</c:v>
                </c:pt>
                <c:pt idx="5">
                  <c:v>18.204000000000001</c:v>
                </c:pt>
                <c:pt idx="6">
                  <c:v>18.420000000000002</c:v>
                </c:pt>
                <c:pt idx="7">
                  <c:v>19.148</c:v>
                </c:pt>
                <c:pt idx="8">
                  <c:v>18.524999999999999</c:v>
                </c:pt>
                <c:pt idx="9">
                  <c:v>19.425000000000001</c:v>
                </c:pt>
                <c:pt idx="10">
                  <c:v>20.161999999999999</c:v>
                </c:pt>
                <c:pt idx="11">
                  <c:v>20.806999999999999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807680"/>
        <c:axId val="108809216"/>
      </c:lineChart>
      <c:catAx>
        <c:axId val="108807680"/>
        <c:scaling>
          <c:orientation val="minMax"/>
        </c:scaling>
        <c:delete val="0"/>
        <c:axPos val="b"/>
        <c:majorTickMark val="out"/>
        <c:minorTickMark val="none"/>
        <c:tickLblPos val="nextTo"/>
        <c:crossAx val="108809216"/>
        <c:crosses val="autoZero"/>
        <c:auto val="1"/>
        <c:lblAlgn val="ctr"/>
        <c:lblOffset val="100"/>
        <c:noMultiLvlLbl val="0"/>
      </c:catAx>
      <c:valAx>
        <c:axId val="108809216"/>
        <c:scaling>
          <c:orientation val="minMax"/>
          <c:max val="21"/>
          <c:min val="12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08807680"/>
        <c:crosses val="autoZero"/>
        <c:crossBetween val="between"/>
        <c:majorUnit val="3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MX PR'!$A$3</c:f>
              <c:strCache>
                <c:ptCount val="1"/>
                <c:pt idx="0">
                  <c:v>Costa Rica</c:v>
                </c:pt>
              </c:strCache>
            </c:strRef>
          </c:tx>
          <c:spPr>
            <a:ln>
              <a:solidFill>
                <a:srgbClr val="99CCFF"/>
              </a:solidFill>
            </a:ln>
          </c:spPr>
          <c:marker>
            <c:symbol val="none"/>
          </c:marker>
          <c:cat>
            <c:strRef>
              <c:f>'CR MX PR'!$B$2:$M$2</c:f>
              <c:strCache>
                <c:ptCount val="12"/>
                <c:pt idx="0">
                  <c:v>1950-1955</c:v>
                </c:pt>
                <c:pt idx="1">
                  <c:v>1955-1960</c:v>
                </c:pt>
                <c:pt idx="2">
                  <c:v>1960-1965</c:v>
                </c:pt>
                <c:pt idx="3">
                  <c:v>1965-1970</c:v>
                </c:pt>
                <c:pt idx="4">
                  <c:v>1970-1975</c:v>
                </c:pt>
                <c:pt idx="5">
                  <c:v>1975-1980</c:v>
                </c:pt>
                <c:pt idx="6">
                  <c:v>1980-1985</c:v>
                </c:pt>
                <c:pt idx="7">
                  <c:v>1985-1990</c:v>
                </c:pt>
                <c:pt idx="8">
                  <c:v>1990-1995</c:v>
                </c:pt>
                <c:pt idx="9">
                  <c:v>1995-2000</c:v>
                </c:pt>
                <c:pt idx="10">
                  <c:v>2000-2005</c:v>
                </c:pt>
                <c:pt idx="11">
                  <c:v>2005-2010</c:v>
                </c:pt>
              </c:strCache>
            </c:strRef>
          </c:cat>
          <c:val>
            <c:numRef>
              <c:f>'CR MX PR'!$B$3:$M$3</c:f>
              <c:numCache>
                <c:formatCode>##0.00;\-##0.00;0</c:formatCode>
                <c:ptCount val="12"/>
                <c:pt idx="0">
                  <c:v>6.7240000000000002</c:v>
                </c:pt>
                <c:pt idx="1">
                  <c:v>7.1139999999999999</c:v>
                </c:pt>
                <c:pt idx="2">
                  <c:v>7.2249999999999996</c:v>
                </c:pt>
                <c:pt idx="3">
                  <c:v>5.8010000000000002</c:v>
                </c:pt>
                <c:pt idx="4">
                  <c:v>4.3460000000000001</c:v>
                </c:pt>
                <c:pt idx="5">
                  <c:v>3.7759999999999998</c:v>
                </c:pt>
                <c:pt idx="6">
                  <c:v>3.5270000000000001</c:v>
                </c:pt>
                <c:pt idx="7">
                  <c:v>3.3740000000000001</c:v>
                </c:pt>
                <c:pt idx="8">
                  <c:v>2.9449999999999998</c:v>
                </c:pt>
                <c:pt idx="9">
                  <c:v>2.5840000000000001</c:v>
                </c:pt>
                <c:pt idx="10">
                  <c:v>2.25</c:v>
                </c:pt>
                <c:pt idx="11">
                  <c:v>1.92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'CR MX PR'!$A$4</c:f>
              <c:strCache>
                <c:ptCount val="1"/>
                <c:pt idx="0">
                  <c:v>Mexico</c:v>
                </c:pt>
              </c:strCache>
            </c:strRef>
          </c:tx>
          <c:spPr>
            <a:ln>
              <a:solidFill>
                <a:srgbClr val="00FF00"/>
              </a:solidFill>
            </a:ln>
          </c:spPr>
          <c:marker>
            <c:symbol val="none"/>
          </c:marker>
          <c:cat>
            <c:strRef>
              <c:f>'CR MX PR'!$B$2:$M$2</c:f>
              <c:strCache>
                <c:ptCount val="12"/>
                <c:pt idx="0">
                  <c:v>1950-1955</c:v>
                </c:pt>
                <c:pt idx="1">
                  <c:v>1955-1960</c:v>
                </c:pt>
                <c:pt idx="2">
                  <c:v>1960-1965</c:v>
                </c:pt>
                <c:pt idx="3">
                  <c:v>1965-1970</c:v>
                </c:pt>
                <c:pt idx="4">
                  <c:v>1970-1975</c:v>
                </c:pt>
                <c:pt idx="5">
                  <c:v>1975-1980</c:v>
                </c:pt>
                <c:pt idx="6">
                  <c:v>1980-1985</c:v>
                </c:pt>
                <c:pt idx="7">
                  <c:v>1985-1990</c:v>
                </c:pt>
                <c:pt idx="8">
                  <c:v>1990-1995</c:v>
                </c:pt>
                <c:pt idx="9">
                  <c:v>1995-2000</c:v>
                </c:pt>
                <c:pt idx="10">
                  <c:v>2000-2005</c:v>
                </c:pt>
                <c:pt idx="11">
                  <c:v>2005-2010</c:v>
                </c:pt>
              </c:strCache>
            </c:strRef>
          </c:cat>
          <c:val>
            <c:numRef>
              <c:f>'CR MX PR'!$B$4:$M$4</c:f>
              <c:numCache>
                <c:formatCode>##0.00;\-##0.00;0</c:formatCode>
                <c:ptCount val="12"/>
                <c:pt idx="0">
                  <c:v>6.7</c:v>
                </c:pt>
                <c:pt idx="1">
                  <c:v>6.8</c:v>
                </c:pt>
                <c:pt idx="2">
                  <c:v>6.75</c:v>
                </c:pt>
                <c:pt idx="3">
                  <c:v>6.75</c:v>
                </c:pt>
                <c:pt idx="4">
                  <c:v>6.5</c:v>
                </c:pt>
                <c:pt idx="5">
                  <c:v>5.25</c:v>
                </c:pt>
                <c:pt idx="6">
                  <c:v>4.25</c:v>
                </c:pt>
                <c:pt idx="7">
                  <c:v>3.63</c:v>
                </c:pt>
                <c:pt idx="8">
                  <c:v>3.1629999999999998</c:v>
                </c:pt>
                <c:pt idx="9">
                  <c:v>2.8029999999999999</c:v>
                </c:pt>
                <c:pt idx="10">
                  <c:v>2.544</c:v>
                </c:pt>
                <c:pt idx="11">
                  <c:v>2.3660000000000001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'CR MX PR'!$A$5</c:f>
              <c:strCache>
                <c:ptCount val="1"/>
                <c:pt idx="0">
                  <c:v>Puerto Rico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strRef>
              <c:f>'CR MX PR'!$B$2:$M$2</c:f>
              <c:strCache>
                <c:ptCount val="12"/>
                <c:pt idx="0">
                  <c:v>1950-1955</c:v>
                </c:pt>
                <c:pt idx="1">
                  <c:v>1955-1960</c:v>
                </c:pt>
                <c:pt idx="2">
                  <c:v>1960-1965</c:v>
                </c:pt>
                <c:pt idx="3">
                  <c:v>1965-1970</c:v>
                </c:pt>
                <c:pt idx="4">
                  <c:v>1970-1975</c:v>
                </c:pt>
                <c:pt idx="5">
                  <c:v>1975-1980</c:v>
                </c:pt>
                <c:pt idx="6">
                  <c:v>1980-1985</c:v>
                </c:pt>
                <c:pt idx="7">
                  <c:v>1985-1990</c:v>
                </c:pt>
                <c:pt idx="8">
                  <c:v>1990-1995</c:v>
                </c:pt>
                <c:pt idx="9">
                  <c:v>1995-2000</c:v>
                </c:pt>
                <c:pt idx="10">
                  <c:v>2000-2005</c:v>
                </c:pt>
                <c:pt idx="11">
                  <c:v>2005-2010</c:v>
                </c:pt>
              </c:strCache>
            </c:strRef>
          </c:cat>
          <c:val>
            <c:numRef>
              <c:f>'CR MX PR'!$B$5:$M$5</c:f>
              <c:numCache>
                <c:formatCode>##0.00;\-##0.00;0</c:formatCode>
                <c:ptCount val="12"/>
                <c:pt idx="0">
                  <c:v>4.97</c:v>
                </c:pt>
                <c:pt idx="1">
                  <c:v>4.82</c:v>
                </c:pt>
                <c:pt idx="2">
                  <c:v>4.37</c:v>
                </c:pt>
                <c:pt idx="3">
                  <c:v>3.41</c:v>
                </c:pt>
                <c:pt idx="4">
                  <c:v>2.99</c:v>
                </c:pt>
                <c:pt idx="5">
                  <c:v>2.76</c:v>
                </c:pt>
                <c:pt idx="6">
                  <c:v>2.46</c:v>
                </c:pt>
                <c:pt idx="7">
                  <c:v>2.2599999999999998</c:v>
                </c:pt>
                <c:pt idx="8">
                  <c:v>2.1800000000000002</c:v>
                </c:pt>
                <c:pt idx="9">
                  <c:v>1.9850000000000001</c:v>
                </c:pt>
                <c:pt idx="10">
                  <c:v>1.82</c:v>
                </c:pt>
                <c:pt idx="11">
                  <c:v>1.7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846080"/>
        <c:axId val="108950272"/>
      </c:lineChart>
      <c:catAx>
        <c:axId val="1088460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2700000"/>
          <a:lstStyle/>
          <a:p>
            <a:pPr>
              <a:defRPr sz="1200"/>
            </a:pPr>
            <a:endParaRPr lang="es-MX"/>
          </a:p>
        </c:txPr>
        <c:crossAx val="108950272"/>
        <c:crosses val="autoZero"/>
        <c:auto val="1"/>
        <c:lblAlgn val="ctr"/>
        <c:lblOffset val="100"/>
        <c:noMultiLvlLbl val="0"/>
      </c:catAx>
      <c:valAx>
        <c:axId val="108950272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s-MX"/>
          </a:p>
        </c:txPr>
        <c:crossAx val="10884608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'Costa Rica'!$B$36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cat>
            <c:numRef>
              <c:f>'Costa Rica'!$A$37:$A$67</c:f>
              <c:numCache>
                <c:formatCode>General</c:formatCode>
                <c:ptCount val="31"/>
                <c:pt idx="0">
                  <c:v>1950</c:v>
                </c:pt>
                <c:pt idx="1">
                  <c:v>1955</c:v>
                </c:pt>
                <c:pt idx="2">
                  <c:v>1960</c:v>
                </c:pt>
                <c:pt idx="3">
                  <c:v>1965</c:v>
                </c:pt>
                <c:pt idx="4">
                  <c:v>1970</c:v>
                </c:pt>
                <c:pt idx="5">
                  <c:v>1975</c:v>
                </c:pt>
                <c:pt idx="6">
                  <c:v>1980</c:v>
                </c:pt>
                <c:pt idx="7">
                  <c:v>1985</c:v>
                </c:pt>
                <c:pt idx="8">
                  <c:v>1990</c:v>
                </c:pt>
                <c:pt idx="9">
                  <c:v>1995</c:v>
                </c:pt>
                <c:pt idx="10">
                  <c:v>2000</c:v>
                </c:pt>
                <c:pt idx="11">
                  <c:v>2005</c:v>
                </c:pt>
                <c:pt idx="12">
                  <c:v>2010</c:v>
                </c:pt>
                <c:pt idx="13">
                  <c:v>2015</c:v>
                </c:pt>
                <c:pt idx="14">
                  <c:v>2020</c:v>
                </c:pt>
                <c:pt idx="15">
                  <c:v>2025</c:v>
                </c:pt>
                <c:pt idx="16">
                  <c:v>2030</c:v>
                </c:pt>
                <c:pt idx="17">
                  <c:v>2035</c:v>
                </c:pt>
                <c:pt idx="18">
                  <c:v>2040</c:v>
                </c:pt>
                <c:pt idx="19">
                  <c:v>2045</c:v>
                </c:pt>
                <c:pt idx="20">
                  <c:v>2050</c:v>
                </c:pt>
                <c:pt idx="21">
                  <c:v>2055</c:v>
                </c:pt>
                <c:pt idx="22">
                  <c:v>2060</c:v>
                </c:pt>
                <c:pt idx="23">
                  <c:v>2065</c:v>
                </c:pt>
                <c:pt idx="24">
                  <c:v>2070</c:v>
                </c:pt>
                <c:pt idx="25">
                  <c:v>2075</c:v>
                </c:pt>
                <c:pt idx="26">
                  <c:v>2080</c:v>
                </c:pt>
                <c:pt idx="27">
                  <c:v>2085</c:v>
                </c:pt>
                <c:pt idx="28">
                  <c:v>2090</c:v>
                </c:pt>
                <c:pt idx="29">
                  <c:v>2095</c:v>
                </c:pt>
                <c:pt idx="30">
                  <c:v>2100</c:v>
                </c:pt>
              </c:numCache>
            </c:numRef>
          </c:cat>
          <c:val>
            <c:numRef>
              <c:f>'Costa Rica'!$B$37:$B$67</c:f>
              <c:numCache>
                <c:formatCode>#\ ###\ ###\ ##0;\-#\ ###\ ###\ ##0;0</c:formatCode>
                <c:ptCount val="31"/>
                <c:pt idx="0">
                  <c:v>371.61399999999998</c:v>
                </c:pt>
                <c:pt idx="1">
                  <c:v>470.988</c:v>
                </c:pt>
                <c:pt idx="2">
                  <c:v>595.76299999999992</c:v>
                </c:pt>
                <c:pt idx="3">
                  <c:v>733.80799999999999</c:v>
                </c:pt>
                <c:pt idx="4">
                  <c:v>813.76300000000003</c:v>
                </c:pt>
                <c:pt idx="5">
                  <c:v>846.11899999999991</c:v>
                </c:pt>
                <c:pt idx="6">
                  <c:v>878.14800000000002</c:v>
                </c:pt>
                <c:pt idx="7">
                  <c:v>963.2940000000001</c:v>
                </c:pt>
                <c:pt idx="8">
                  <c:v>1099.404</c:v>
                </c:pt>
                <c:pt idx="9">
                  <c:v>1191.787</c:v>
                </c:pt>
                <c:pt idx="10">
                  <c:v>1232.2660000000001</c:v>
                </c:pt>
                <c:pt idx="11">
                  <c:v>1202.154</c:v>
                </c:pt>
                <c:pt idx="12">
                  <c:v>1160.0529999999999</c:v>
                </c:pt>
                <c:pt idx="13">
                  <c:v>1130.5889999999999</c:v>
                </c:pt>
                <c:pt idx="14">
                  <c:v>1098.0429999999999</c:v>
                </c:pt>
                <c:pt idx="15">
                  <c:v>1070.0309999999999</c:v>
                </c:pt>
                <c:pt idx="16">
                  <c:v>1021.472</c:v>
                </c:pt>
                <c:pt idx="17">
                  <c:v>969.34800000000007</c:v>
                </c:pt>
                <c:pt idx="18">
                  <c:v>925.52</c:v>
                </c:pt>
                <c:pt idx="19">
                  <c:v>893.42499999999995</c:v>
                </c:pt>
                <c:pt idx="20">
                  <c:v>868.48300000000006</c:v>
                </c:pt>
                <c:pt idx="21">
                  <c:v>846.17799999999988</c:v>
                </c:pt>
                <c:pt idx="22">
                  <c:v>824.58300000000008</c:v>
                </c:pt>
                <c:pt idx="23">
                  <c:v>805.30099999999993</c:v>
                </c:pt>
                <c:pt idx="24">
                  <c:v>789.21800000000007</c:v>
                </c:pt>
                <c:pt idx="25">
                  <c:v>776.75700000000006</c:v>
                </c:pt>
                <c:pt idx="26">
                  <c:v>766.71100000000001</c:v>
                </c:pt>
                <c:pt idx="27">
                  <c:v>757.98099999999999</c:v>
                </c:pt>
                <c:pt idx="28">
                  <c:v>750.39599999999996</c:v>
                </c:pt>
                <c:pt idx="29">
                  <c:v>744.06200000000001</c:v>
                </c:pt>
                <c:pt idx="30">
                  <c:v>739.13</c:v>
                </c:pt>
              </c:numCache>
            </c:numRef>
          </c:val>
        </c:ser>
        <c:ser>
          <c:idx val="1"/>
          <c:order val="1"/>
          <c:tx>
            <c:strRef>
              <c:f>'Costa Rica'!$C$36</c:f>
              <c:strCache>
                <c:ptCount val="1"/>
                <c:pt idx="0">
                  <c:v>15-64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numRef>
              <c:f>'Costa Rica'!$A$37:$A$67</c:f>
              <c:numCache>
                <c:formatCode>General</c:formatCode>
                <c:ptCount val="31"/>
                <c:pt idx="0">
                  <c:v>1950</c:v>
                </c:pt>
                <c:pt idx="1">
                  <c:v>1955</c:v>
                </c:pt>
                <c:pt idx="2">
                  <c:v>1960</c:v>
                </c:pt>
                <c:pt idx="3">
                  <c:v>1965</c:v>
                </c:pt>
                <c:pt idx="4">
                  <c:v>1970</c:v>
                </c:pt>
                <c:pt idx="5">
                  <c:v>1975</c:v>
                </c:pt>
                <c:pt idx="6">
                  <c:v>1980</c:v>
                </c:pt>
                <c:pt idx="7">
                  <c:v>1985</c:v>
                </c:pt>
                <c:pt idx="8">
                  <c:v>1990</c:v>
                </c:pt>
                <c:pt idx="9">
                  <c:v>1995</c:v>
                </c:pt>
                <c:pt idx="10">
                  <c:v>2000</c:v>
                </c:pt>
                <c:pt idx="11">
                  <c:v>2005</c:v>
                </c:pt>
                <c:pt idx="12">
                  <c:v>2010</c:v>
                </c:pt>
                <c:pt idx="13">
                  <c:v>2015</c:v>
                </c:pt>
                <c:pt idx="14">
                  <c:v>2020</c:v>
                </c:pt>
                <c:pt idx="15">
                  <c:v>2025</c:v>
                </c:pt>
                <c:pt idx="16">
                  <c:v>2030</c:v>
                </c:pt>
                <c:pt idx="17">
                  <c:v>2035</c:v>
                </c:pt>
                <c:pt idx="18">
                  <c:v>2040</c:v>
                </c:pt>
                <c:pt idx="19">
                  <c:v>2045</c:v>
                </c:pt>
                <c:pt idx="20">
                  <c:v>2050</c:v>
                </c:pt>
                <c:pt idx="21">
                  <c:v>2055</c:v>
                </c:pt>
                <c:pt idx="22">
                  <c:v>2060</c:v>
                </c:pt>
                <c:pt idx="23">
                  <c:v>2065</c:v>
                </c:pt>
                <c:pt idx="24">
                  <c:v>2070</c:v>
                </c:pt>
                <c:pt idx="25">
                  <c:v>2075</c:v>
                </c:pt>
                <c:pt idx="26">
                  <c:v>2080</c:v>
                </c:pt>
                <c:pt idx="27">
                  <c:v>2085</c:v>
                </c:pt>
                <c:pt idx="28">
                  <c:v>2090</c:v>
                </c:pt>
                <c:pt idx="29">
                  <c:v>2095</c:v>
                </c:pt>
                <c:pt idx="30">
                  <c:v>2100</c:v>
                </c:pt>
              </c:numCache>
            </c:numRef>
          </c:cat>
          <c:val>
            <c:numRef>
              <c:f>'Costa Rica'!$C$37:$C$67</c:f>
              <c:numCache>
                <c:formatCode>#\ ###\ ###\ ##0;\-#\ ###\ ###\ ##0;0</c:formatCode>
                <c:ptCount val="31"/>
                <c:pt idx="0">
                  <c:v>547.63699999999983</c:v>
                </c:pt>
                <c:pt idx="1">
                  <c:v>603.90600000000006</c:v>
                </c:pt>
                <c:pt idx="2">
                  <c:v>674.52600000000007</c:v>
                </c:pt>
                <c:pt idx="3">
                  <c:v>773</c:v>
                </c:pt>
                <c:pt idx="4">
                  <c:v>920.10500000000002</c:v>
                </c:pt>
                <c:pt idx="5">
                  <c:v>1104.5909999999999</c:v>
                </c:pt>
                <c:pt idx="6">
                  <c:v>1351.0549999999998</c:v>
                </c:pt>
                <c:pt idx="7">
                  <c:v>1591.8940000000002</c:v>
                </c:pt>
                <c:pt idx="8">
                  <c:v>1817.2080000000001</c:v>
                </c:pt>
                <c:pt idx="9">
                  <c:v>2095.4899999999998</c:v>
                </c:pt>
                <c:pt idx="10">
                  <c:v>2472.2949999999992</c:v>
                </c:pt>
                <c:pt idx="11">
                  <c:v>2852.4490000000001</c:v>
                </c:pt>
                <c:pt idx="12">
                  <c:v>3194.5949999999998</c:v>
                </c:pt>
                <c:pt idx="13">
                  <c:v>3483.154</c:v>
                </c:pt>
                <c:pt idx="14">
                  <c:v>3691.3029999999999</c:v>
                </c:pt>
                <c:pt idx="15">
                  <c:v>3816.4850000000006</c:v>
                </c:pt>
                <c:pt idx="16">
                  <c:v>3882.6309999999999</c:v>
                </c:pt>
                <c:pt idx="17">
                  <c:v>3926.0150000000003</c:v>
                </c:pt>
                <c:pt idx="18">
                  <c:v>3944.7739999999999</c:v>
                </c:pt>
                <c:pt idx="19">
                  <c:v>3895.5929999999998</c:v>
                </c:pt>
                <c:pt idx="20">
                  <c:v>3780.3939999999993</c:v>
                </c:pt>
                <c:pt idx="21">
                  <c:v>3616.5740000000001</c:v>
                </c:pt>
                <c:pt idx="22">
                  <c:v>3462.6679999999997</c:v>
                </c:pt>
                <c:pt idx="23">
                  <c:v>3320.1259999999997</c:v>
                </c:pt>
                <c:pt idx="24">
                  <c:v>3187.4010000000003</c:v>
                </c:pt>
                <c:pt idx="25">
                  <c:v>3076.0320000000002</c:v>
                </c:pt>
                <c:pt idx="26">
                  <c:v>2963.3890000000001</c:v>
                </c:pt>
                <c:pt idx="27">
                  <c:v>2861.1010000000001</c:v>
                </c:pt>
                <c:pt idx="28">
                  <c:v>2775.48</c:v>
                </c:pt>
                <c:pt idx="29">
                  <c:v>2707.2310000000002</c:v>
                </c:pt>
                <c:pt idx="30">
                  <c:v>2651.7339999999995</c:v>
                </c:pt>
              </c:numCache>
            </c:numRef>
          </c:val>
        </c:ser>
        <c:ser>
          <c:idx val="2"/>
          <c:order val="2"/>
          <c:tx>
            <c:strRef>
              <c:f>'Costa Rica'!$D$36</c:f>
              <c:strCache>
                <c:ptCount val="1"/>
                <c:pt idx="0">
                  <c:v>65+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numRef>
              <c:f>'Costa Rica'!$A$37:$A$67</c:f>
              <c:numCache>
                <c:formatCode>General</c:formatCode>
                <c:ptCount val="31"/>
                <c:pt idx="0">
                  <c:v>1950</c:v>
                </c:pt>
                <c:pt idx="1">
                  <c:v>1955</c:v>
                </c:pt>
                <c:pt idx="2">
                  <c:v>1960</c:v>
                </c:pt>
                <c:pt idx="3">
                  <c:v>1965</c:v>
                </c:pt>
                <c:pt idx="4">
                  <c:v>1970</c:v>
                </c:pt>
                <c:pt idx="5">
                  <c:v>1975</c:v>
                </c:pt>
                <c:pt idx="6">
                  <c:v>1980</c:v>
                </c:pt>
                <c:pt idx="7">
                  <c:v>1985</c:v>
                </c:pt>
                <c:pt idx="8">
                  <c:v>1990</c:v>
                </c:pt>
                <c:pt idx="9">
                  <c:v>1995</c:v>
                </c:pt>
                <c:pt idx="10">
                  <c:v>2000</c:v>
                </c:pt>
                <c:pt idx="11">
                  <c:v>2005</c:v>
                </c:pt>
                <c:pt idx="12">
                  <c:v>2010</c:v>
                </c:pt>
                <c:pt idx="13">
                  <c:v>2015</c:v>
                </c:pt>
                <c:pt idx="14">
                  <c:v>2020</c:v>
                </c:pt>
                <c:pt idx="15">
                  <c:v>2025</c:v>
                </c:pt>
                <c:pt idx="16">
                  <c:v>2030</c:v>
                </c:pt>
                <c:pt idx="17">
                  <c:v>2035</c:v>
                </c:pt>
                <c:pt idx="18">
                  <c:v>2040</c:v>
                </c:pt>
                <c:pt idx="19">
                  <c:v>2045</c:v>
                </c:pt>
                <c:pt idx="20">
                  <c:v>2050</c:v>
                </c:pt>
                <c:pt idx="21">
                  <c:v>2055</c:v>
                </c:pt>
                <c:pt idx="22">
                  <c:v>2060</c:v>
                </c:pt>
                <c:pt idx="23">
                  <c:v>2065</c:v>
                </c:pt>
                <c:pt idx="24">
                  <c:v>2070</c:v>
                </c:pt>
                <c:pt idx="25">
                  <c:v>2075</c:v>
                </c:pt>
                <c:pt idx="26">
                  <c:v>2080</c:v>
                </c:pt>
                <c:pt idx="27">
                  <c:v>2085</c:v>
                </c:pt>
                <c:pt idx="28">
                  <c:v>2090</c:v>
                </c:pt>
                <c:pt idx="29">
                  <c:v>2095</c:v>
                </c:pt>
                <c:pt idx="30">
                  <c:v>2100</c:v>
                </c:pt>
              </c:numCache>
            </c:numRef>
          </c:cat>
          <c:val>
            <c:numRef>
              <c:f>'Costa Rica'!$D$37:$D$67</c:f>
              <c:numCache>
                <c:formatCode>#\ ###\ ###\ ##0;\-#\ ###\ ###\ ##0;0</c:formatCode>
                <c:ptCount val="31"/>
                <c:pt idx="0">
                  <c:v>46.763999999999996</c:v>
                </c:pt>
                <c:pt idx="1">
                  <c:v>54.512</c:v>
                </c:pt>
                <c:pt idx="2">
                  <c:v>63.714999999999996</c:v>
                </c:pt>
                <c:pt idx="3">
                  <c:v>75.673999999999992</c:v>
                </c:pt>
                <c:pt idx="4">
                  <c:v>86.510999999999996</c:v>
                </c:pt>
                <c:pt idx="5">
                  <c:v>98.102000000000004</c:v>
                </c:pt>
                <c:pt idx="6">
                  <c:v>114.14200000000001</c:v>
                </c:pt>
                <c:pt idx="7">
                  <c:v>136.59</c:v>
                </c:pt>
                <c:pt idx="8">
                  <c:v>153.62799999999999</c:v>
                </c:pt>
                <c:pt idx="9">
                  <c:v>181.64099999999999</c:v>
                </c:pt>
                <c:pt idx="10">
                  <c:v>214.619</c:v>
                </c:pt>
                <c:pt idx="11">
                  <c:v>254.80999999999997</c:v>
                </c:pt>
                <c:pt idx="12">
                  <c:v>304.23900000000003</c:v>
                </c:pt>
                <c:pt idx="13">
                  <c:v>373.85199999999998</c:v>
                </c:pt>
                <c:pt idx="14">
                  <c:v>483.01900000000001</c:v>
                </c:pt>
                <c:pt idx="15">
                  <c:v>621.50199999999995</c:v>
                </c:pt>
                <c:pt idx="16">
                  <c:v>789.45900000000006</c:v>
                </c:pt>
                <c:pt idx="17">
                  <c:v>937.16100000000006</c:v>
                </c:pt>
                <c:pt idx="18">
                  <c:v>1058.3020000000001</c:v>
                </c:pt>
                <c:pt idx="19">
                  <c:v>1195.1969999999999</c:v>
                </c:pt>
                <c:pt idx="20">
                  <c:v>1352.1879999999999</c:v>
                </c:pt>
                <c:pt idx="21">
                  <c:v>1519.1439999999998</c:v>
                </c:pt>
                <c:pt idx="22">
                  <c:v>1644.867</c:v>
                </c:pt>
                <c:pt idx="23">
                  <c:v>1731.3710000000001</c:v>
                </c:pt>
                <c:pt idx="24">
                  <c:v>1783.0880000000002</c:v>
                </c:pt>
                <c:pt idx="25">
                  <c:v>1790.9960000000001</c:v>
                </c:pt>
                <c:pt idx="26">
                  <c:v>1783.9090000000001</c:v>
                </c:pt>
                <c:pt idx="27">
                  <c:v>1760.2399999999998</c:v>
                </c:pt>
                <c:pt idx="28">
                  <c:v>1722.29</c:v>
                </c:pt>
                <c:pt idx="29">
                  <c:v>1676.1509999999998</c:v>
                </c:pt>
                <c:pt idx="30">
                  <c:v>1628.373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105216"/>
        <c:axId val="118106752"/>
      </c:barChart>
      <c:catAx>
        <c:axId val="118105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8106752"/>
        <c:crosses val="autoZero"/>
        <c:auto val="1"/>
        <c:lblAlgn val="ctr"/>
        <c:lblOffset val="100"/>
        <c:noMultiLvlLbl val="0"/>
      </c:catAx>
      <c:valAx>
        <c:axId val="118106752"/>
        <c:scaling>
          <c:orientation val="minMax"/>
          <c:max val="4000"/>
        </c:scaling>
        <c:delete val="0"/>
        <c:axPos val="l"/>
        <c:majorGridlines/>
        <c:numFmt formatCode="#\ ###\ ###\ ##0;\-#\ ###\ ###\ ##0;0" sourceLinked="1"/>
        <c:majorTickMark val="out"/>
        <c:minorTickMark val="none"/>
        <c:tickLblPos val="nextTo"/>
        <c:crossAx val="118105216"/>
        <c:crosses val="autoZero"/>
        <c:crossBetween val="between"/>
      </c:valAx>
    </c:plotArea>
    <c:legend>
      <c:legendPos val="b"/>
      <c:layout/>
      <c:overlay val="0"/>
      <c:spPr>
        <a:noFill/>
      </c:sp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'Puerto Rico'!$B$36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cat>
            <c:numRef>
              <c:f>'Puerto Rico'!$A$37:$A$67</c:f>
              <c:numCache>
                <c:formatCode>General</c:formatCode>
                <c:ptCount val="31"/>
                <c:pt idx="0">
                  <c:v>1950</c:v>
                </c:pt>
                <c:pt idx="1">
                  <c:v>1955</c:v>
                </c:pt>
                <c:pt idx="2">
                  <c:v>1960</c:v>
                </c:pt>
                <c:pt idx="3">
                  <c:v>1965</c:v>
                </c:pt>
                <c:pt idx="4">
                  <c:v>1970</c:v>
                </c:pt>
                <c:pt idx="5">
                  <c:v>1975</c:v>
                </c:pt>
                <c:pt idx="6">
                  <c:v>1980</c:v>
                </c:pt>
                <c:pt idx="7">
                  <c:v>1985</c:v>
                </c:pt>
                <c:pt idx="8">
                  <c:v>1990</c:v>
                </c:pt>
                <c:pt idx="9">
                  <c:v>1995</c:v>
                </c:pt>
                <c:pt idx="10">
                  <c:v>2000</c:v>
                </c:pt>
                <c:pt idx="11">
                  <c:v>2005</c:v>
                </c:pt>
                <c:pt idx="12">
                  <c:v>2010</c:v>
                </c:pt>
                <c:pt idx="13">
                  <c:v>2015</c:v>
                </c:pt>
                <c:pt idx="14">
                  <c:v>2020</c:v>
                </c:pt>
                <c:pt idx="15">
                  <c:v>2025</c:v>
                </c:pt>
                <c:pt idx="16">
                  <c:v>2030</c:v>
                </c:pt>
                <c:pt idx="17">
                  <c:v>2035</c:v>
                </c:pt>
                <c:pt idx="18">
                  <c:v>2040</c:v>
                </c:pt>
                <c:pt idx="19">
                  <c:v>2045</c:v>
                </c:pt>
                <c:pt idx="20">
                  <c:v>2050</c:v>
                </c:pt>
                <c:pt idx="21">
                  <c:v>2055</c:v>
                </c:pt>
                <c:pt idx="22">
                  <c:v>2060</c:v>
                </c:pt>
                <c:pt idx="23">
                  <c:v>2065</c:v>
                </c:pt>
                <c:pt idx="24">
                  <c:v>2070</c:v>
                </c:pt>
                <c:pt idx="25">
                  <c:v>2075</c:v>
                </c:pt>
                <c:pt idx="26">
                  <c:v>2080</c:v>
                </c:pt>
                <c:pt idx="27">
                  <c:v>2085</c:v>
                </c:pt>
                <c:pt idx="28">
                  <c:v>2090</c:v>
                </c:pt>
                <c:pt idx="29">
                  <c:v>2095</c:v>
                </c:pt>
                <c:pt idx="30">
                  <c:v>2100</c:v>
                </c:pt>
              </c:numCache>
            </c:numRef>
          </c:cat>
          <c:val>
            <c:numRef>
              <c:f>'Puerto Rico'!$B$37:$B$67</c:f>
              <c:numCache>
                <c:formatCode>#\ ###\ ###\ ##0;\-#\ ###\ ###\ ##0;0</c:formatCode>
                <c:ptCount val="31"/>
                <c:pt idx="0">
                  <c:v>958.3</c:v>
                </c:pt>
                <c:pt idx="1">
                  <c:v>966</c:v>
                </c:pt>
                <c:pt idx="2">
                  <c:v>1007.404</c:v>
                </c:pt>
                <c:pt idx="3">
                  <c:v>1000.8</c:v>
                </c:pt>
                <c:pt idx="4">
                  <c:v>992.5</c:v>
                </c:pt>
                <c:pt idx="5">
                  <c:v>987.89599999999996</c:v>
                </c:pt>
                <c:pt idx="6">
                  <c:v>1009.2719999999999</c:v>
                </c:pt>
                <c:pt idx="7">
                  <c:v>1000.8679999999999</c:v>
                </c:pt>
                <c:pt idx="8">
                  <c:v>959.78599999999994</c:v>
                </c:pt>
                <c:pt idx="9">
                  <c:v>936.49800000000005</c:v>
                </c:pt>
                <c:pt idx="10">
                  <c:v>903.46</c:v>
                </c:pt>
                <c:pt idx="11">
                  <c:v>845.38</c:v>
                </c:pt>
                <c:pt idx="12">
                  <c:v>788.46799999999996</c:v>
                </c:pt>
                <c:pt idx="13">
                  <c:v>735.33600000000001</c:v>
                </c:pt>
                <c:pt idx="14">
                  <c:v>702.70100000000002</c:v>
                </c:pt>
                <c:pt idx="15">
                  <c:v>663.13699999999994</c:v>
                </c:pt>
                <c:pt idx="16">
                  <c:v>625.71299999999997</c:v>
                </c:pt>
                <c:pt idx="17">
                  <c:v>593.04</c:v>
                </c:pt>
                <c:pt idx="18">
                  <c:v>567.005</c:v>
                </c:pt>
                <c:pt idx="19">
                  <c:v>547.28899999999999</c:v>
                </c:pt>
                <c:pt idx="20">
                  <c:v>531.07900000000006</c:v>
                </c:pt>
                <c:pt idx="21">
                  <c:v>517.11099999999999</c:v>
                </c:pt>
                <c:pt idx="22">
                  <c:v>504.48199999999997</c:v>
                </c:pt>
                <c:pt idx="23">
                  <c:v>493.68100000000004</c:v>
                </c:pt>
                <c:pt idx="24">
                  <c:v>485.04700000000003</c:v>
                </c:pt>
                <c:pt idx="25">
                  <c:v>478.00100000000003</c:v>
                </c:pt>
                <c:pt idx="26">
                  <c:v>471.93099999999998</c:v>
                </c:pt>
                <c:pt idx="27">
                  <c:v>466.613</c:v>
                </c:pt>
                <c:pt idx="28">
                  <c:v>461.92099999999999</c:v>
                </c:pt>
                <c:pt idx="29">
                  <c:v>458.10199999999998</c:v>
                </c:pt>
                <c:pt idx="30">
                  <c:v>455.05399999999997</c:v>
                </c:pt>
              </c:numCache>
            </c:numRef>
          </c:val>
        </c:ser>
        <c:ser>
          <c:idx val="1"/>
          <c:order val="1"/>
          <c:tx>
            <c:strRef>
              <c:f>'Puerto Rico'!$C$36</c:f>
              <c:strCache>
                <c:ptCount val="1"/>
                <c:pt idx="0">
                  <c:v>15-64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numRef>
              <c:f>'Puerto Rico'!$A$37:$A$67</c:f>
              <c:numCache>
                <c:formatCode>General</c:formatCode>
                <c:ptCount val="31"/>
                <c:pt idx="0">
                  <c:v>1950</c:v>
                </c:pt>
                <c:pt idx="1">
                  <c:v>1955</c:v>
                </c:pt>
                <c:pt idx="2">
                  <c:v>1960</c:v>
                </c:pt>
                <c:pt idx="3">
                  <c:v>1965</c:v>
                </c:pt>
                <c:pt idx="4">
                  <c:v>1970</c:v>
                </c:pt>
                <c:pt idx="5">
                  <c:v>1975</c:v>
                </c:pt>
                <c:pt idx="6">
                  <c:v>1980</c:v>
                </c:pt>
                <c:pt idx="7">
                  <c:v>1985</c:v>
                </c:pt>
                <c:pt idx="8">
                  <c:v>1990</c:v>
                </c:pt>
                <c:pt idx="9">
                  <c:v>1995</c:v>
                </c:pt>
                <c:pt idx="10">
                  <c:v>2000</c:v>
                </c:pt>
                <c:pt idx="11">
                  <c:v>2005</c:v>
                </c:pt>
                <c:pt idx="12">
                  <c:v>2010</c:v>
                </c:pt>
                <c:pt idx="13">
                  <c:v>2015</c:v>
                </c:pt>
                <c:pt idx="14">
                  <c:v>2020</c:v>
                </c:pt>
                <c:pt idx="15">
                  <c:v>2025</c:v>
                </c:pt>
                <c:pt idx="16">
                  <c:v>2030</c:v>
                </c:pt>
                <c:pt idx="17">
                  <c:v>2035</c:v>
                </c:pt>
                <c:pt idx="18">
                  <c:v>2040</c:v>
                </c:pt>
                <c:pt idx="19">
                  <c:v>2045</c:v>
                </c:pt>
                <c:pt idx="20">
                  <c:v>2050</c:v>
                </c:pt>
                <c:pt idx="21">
                  <c:v>2055</c:v>
                </c:pt>
                <c:pt idx="22">
                  <c:v>2060</c:v>
                </c:pt>
                <c:pt idx="23">
                  <c:v>2065</c:v>
                </c:pt>
                <c:pt idx="24">
                  <c:v>2070</c:v>
                </c:pt>
                <c:pt idx="25">
                  <c:v>2075</c:v>
                </c:pt>
                <c:pt idx="26">
                  <c:v>2080</c:v>
                </c:pt>
                <c:pt idx="27">
                  <c:v>2085</c:v>
                </c:pt>
                <c:pt idx="28">
                  <c:v>2090</c:v>
                </c:pt>
                <c:pt idx="29">
                  <c:v>2095</c:v>
                </c:pt>
                <c:pt idx="30">
                  <c:v>2100</c:v>
                </c:pt>
              </c:numCache>
            </c:numRef>
          </c:cat>
          <c:val>
            <c:numRef>
              <c:f>'Puerto Rico'!$C$37:$C$67</c:f>
              <c:numCache>
                <c:formatCode>#\ ###\ ###\ ##0;\-#\ ###\ ###\ ##0;0</c:formatCode>
                <c:ptCount val="31"/>
                <c:pt idx="0">
                  <c:v>1173.5999999999999</c:v>
                </c:pt>
                <c:pt idx="1">
                  <c:v>1181</c:v>
                </c:pt>
                <c:pt idx="2">
                  <c:v>1228.3999999999999</c:v>
                </c:pt>
                <c:pt idx="3">
                  <c:v>1435.914</c:v>
                </c:pt>
                <c:pt idx="4">
                  <c:v>1546.501</c:v>
                </c:pt>
                <c:pt idx="5">
                  <c:v>1766.3860000000002</c:v>
                </c:pt>
                <c:pt idx="6">
                  <c:v>1934.7449999999999</c:v>
                </c:pt>
                <c:pt idx="7">
                  <c:v>2086.0110000000004</c:v>
                </c:pt>
                <c:pt idx="8">
                  <c:v>2226.6009999999997</c:v>
                </c:pt>
                <c:pt idx="9">
                  <c:v>2379.058</c:v>
                </c:pt>
                <c:pt idx="10">
                  <c:v>2482.0349999999999</c:v>
                </c:pt>
                <c:pt idx="11">
                  <c:v>2480.3420000000001</c:v>
                </c:pt>
                <c:pt idx="12">
                  <c:v>2479.7429999999999</c:v>
                </c:pt>
                <c:pt idx="13">
                  <c:v>2475.2989999999995</c:v>
                </c:pt>
                <c:pt idx="14">
                  <c:v>2461.3579999999997</c:v>
                </c:pt>
                <c:pt idx="15">
                  <c:v>2446.8269999999998</c:v>
                </c:pt>
                <c:pt idx="16">
                  <c:v>2422.8449999999998</c:v>
                </c:pt>
                <c:pt idx="17">
                  <c:v>2386.8799999999997</c:v>
                </c:pt>
                <c:pt idx="18">
                  <c:v>2342.2629999999999</c:v>
                </c:pt>
                <c:pt idx="19">
                  <c:v>2279.0550000000003</c:v>
                </c:pt>
                <c:pt idx="20">
                  <c:v>2209.8409999999999</c:v>
                </c:pt>
                <c:pt idx="21">
                  <c:v>2139.1890000000003</c:v>
                </c:pt>
                <c:pt idx="22">
                  <c:v>2057.402</c:v>
                </c:pt>
                <c:pt idx="23">
                  <c:v>1975.644</c:v>
                </c:pt>
                <c:pt idx="24">
                  <c:v>1913.1310000000001</c:v>
                </c:pt>
                <c:pt idx="25">
                  <c:v>1847.155</c:v>
                </c:pt>
                <c:pt idx="26">
                  <c:v>1787.385</c:v>
                </c:pt>
                <c:pt idx="27">
                  <c:v>1735.1949999999999</c:v>
                </c:pt>
                <c:pt idx="28">
                  <c:v>1691.2560000000001</c:v>
                </c:pt>
                <c:pt idx="29">
                  <c:v>1654.3960000000002</c:v>
                </c:pt>
                <c:pt idx="30">
                  <c:v>1622.7570000000001</c:v>
                </c:pt>
              </c:numCache>
            </c:numRef>
          </c:val>
        </c:ser>
        <c:ser>
          <c:idx val="2"/>
          <c:order val="2"/>
          <c:tx>
            <c:strRef>
              <c:f>'Puerto Rico'!$D$36</c:f>
              <c:strCache>
                <c:ptCount val="1"/>
                <c:pt idx="0">
                  <c:v>65+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numRef>
              <c:f>'Puerto Rico'!$A$37:$A$67</c:f>
              <c:numCache>
                <c:formatCode>General</c:formatCode>
                <c:ptCount val="31"/>
                <c:pt idx="0">
                  <c:v>1950</c:v>
                </c:pt>
                <c:pt idx="1">
                  <c:v>1955</c:v>
                </c:pt>
                <c:pt idx="2">
                  <c:v>1960</c:v>
                </c:pt>
                <c:pt idx="3">
                  <c:v>1965</c:v>
                </c:pt>
                <c:pt idx="4">
                  <c:v>1970</c:v>
                </c:pt>
                <c:pt idx="5">
                  <c:v>1975</c:v>
                </c:pt>
                <c:pt idx="6">
                  <c:v>1980</c:v>
                </c:pt>
                <c:pt idx="7">
                  <c:v>1985</c:v>
                </c:pt>
                <c:pt idx="8">
                  <c:v>1990</c:v>
                </c:pt>
                <c:pt idx="9">
                  <c:v>1995</c:v>
                </c:pt>
                <c:pt idx="10">
                  <c:v>2000</c:v>
                </c:pt>
                <c:pt idx="11">
                  <c:v>2005</c:v>
                </c:pt>
                <c:pt idx="12">
                  <c:v>2010</c:v>
                </c:pt>
                <c:pt idx="13">
                  <c:v>2015</c:v>
                </c:pt>
                <c:pt idx="14">
                  <c:v>2020</c:v>
                </c:pt>
                <c:pt idx="15">
                  <c:v>2025</c:v>
                </c:pt>
                <c:pt idx="16">
                  <c:v>2030</c:v>
                </c:pt>
                <c:pt idx="17">
                  <c:v>2035</c:v>
                </c:pt>
                <c:pt idx="18">
                  <c:v>2040</c:v>
                </c:pt>
                <c:pt idx="19">
                  <c:v>2045</c:v>
                </c:pt>
                <c:pt idx="20">
                  <c:v>2050</c:v>
                </c:pt>
                <c:pt idx="21">
                  <c:v>2055</c:v>
                </c:pt>
                <c:pt idx="22">
                  <c:v>2060</c:v>
                </c:pt>
                <c:pt idx="23">
                  <c:v>2065</c:v>
                </c:pt>
                <c:pt idx="24">
                  <c:v>2070</c:v>
                </c:pt>
                <c:pt idx="25">
                  <c:v>2075</c:v>
                </c:pt>
                <c:pt idx="26">
                  <c:v>2080</c:v>
                </c:pt>
                <c:pt idx="27">
                  <c:v>2085</c:v>
                </c:pt>
                <c:pt idx="28">
                  <c:v>2090</c:v>
                </c:pt>
                <c:pt idx="29">
                  <c:v>2095</c:v>
                </c:pt>
                <c:pt idx="30">
                  <c:v>2100</c:v>
                </c:pt>
              </c:numCache>
            </c:numRef>
          </c:cat>
          <c:val>
            <c:numRef>
              <c:f>'Puerto Rico'!$D$37:$D$67</c:f>
              <c:numCache>
                <c:formatCode>#\ ###\ ###\ ##0;\-#\ ###\ ###\ ##0;0</c:formatCode>
                <c:ptCount val="31"/>
                <c:pt idx="0">
                  <c:v>86.1</c:v>
                </c:pt>
                <c:pt idx="1">
                  <c:v>102.173</c:v>
                </c:pt>
                <c:pt idx="2">
                  <c:v>122.94299999999998</c:v>
                </c:pt>
                <c:pt idx="3">
                  <c:v>145.34199999999998</c:v>
                </c:pt>
                <c:pt idx="4">
                  <c:v>176.53899999999999</c:v>
                </c:pt>
                <c:pt idx="5">
                  <c:v>184.62900000000002</c:v>
                </c:pt>
                <c:pt idx="6">
                  <c:v>251.994</c:v>
                </c:pt>
                <c:pt idx="7">
                  <c:v>292.52199999999999</c:v>
                </c:pt>
                <c:pt idx="8">
                  <c:v>342.428</c:v>
                </c:pt>
                <c:pt idx="9">
                  <c:v>386.06199999999995</c:v>
                </c:pt>
                <c:pt idx="10">
                  <c:v>428.858</c:v>
                </c:pt>
                <c:pt idx="11">
                  <c:v>456.26400000000001</c:v>
                </c:pt>
                <c:pt idx="12">
                  <c:v>480.798</c:v>
                </c:pt>
                <c:pt idx="13">
                  <c:v>531.495</c:v>
                </c:pt>
                <c:pt idx="14">
                  <c:v>583.245</c:v>
                </c:pt>
                <c:pt idx="15">
                  <c:v>643.46</c:v>
                </c:pt>
                <c:pt idx="16">
                  <c:v>704.976</c:v>
                </c:pt>
                <c:pt idx="17">
                  <c:v>764.88599999999997</c:v>
                </c:pt>
                <c:pt idx="18">
                  <c:v>816.76900000000001</c:v>
                </c:pt>
                <c:pt idx="19">
                  <c:v>870.6049999999999</c:v>
                </c:pt>
                <c:pt idx="20">
                  <c:v>916.51900000000012</c:v>
                </c:pt>
                <c:pt idx="21">
                  <c:v>958.048</c:v>
                </c:pt>
                <c:pt idx="22">
                  <c:v>999.40300000000002</c:v>
                </c:pt>
                <c:pt idx="23">
                  <c:v>1031.3530000000001</c:v>
                </c:pt>
                <c:pt idx="24">
                  <c:v>1035.8319999999999</c:v>
                </c:pt>
                <c:pt idx="25">
                  <c:v>1038.2090000000001</c:v>
                </c:pt>
                <c:pt idx="26">
                  <c:v>1031.1869999999999</c:v>
                </c:pt>
                <c:pt idx="27">
                  <c:v>1015.928</c:v>
                </c:pt>
                <c:pt idx="28">
                  <c:v>994.45500000000004</c:v>
                </c:pt>
                <c:pt idx="29">
                  <c:v>969.98299999999995</c:v>
                </c:pt>
                <c:pt idx="30">
                  <c:v>946.3889999999999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140928"/>
        <c:axId val="118142464"/>
      </c:barChart>
      <c:catAx>
        <c:axId val="118140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8142464"/>
        <c:crosses val="autoZero"/>
        <c:auto val="1"/>
        <c:lblAlgn val="ctr"/>
        <c:lblOffset val="100"/>
        <c:noMultiLvlLbl val="0"/>
      </c:catAx>
      <c:valAx>
        <c:axId val="118142464"/>
        <c:scaling>
          <c:orientation val="minMax"/>
          <c:max val="2500"/>
        </c:scaling>
        <c:delete val="0"/>
        <c:axPos val="l"/>
        <c:majorGridlines/>
        <c:numFmt formatCode="#\ ###\ ###\ ##0;\-#\ ###\ ###\ ##0;0" sourceLinked="1"/>
        <c:majorTickMark val="out"/>
        <c:minorTickMark val="none"/>
        <c:tickLblPos val="nextTo"/>
        <c:crossAx val="11814092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México!$B$36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cat>
            <c:numRef>
              <c:f>México!$A$37:$A$67</c:f>
              <c:numCache>
                <c:formatCode>General</c:formatCode>
                <c:ptCount val="31"/>
                <c:pt idx="0">
                  <c:v>1950</c:v>
                </c:pt>
                <c:pt idx="1">
                  <c:v>1955</c:v>
                </c:pt>
                <c:pt idx="2">
                  <c:v>1960</c:v>
                </c:pt>
                <c:pt idx="3">
                  <c:v>1965</c:v>
                </c:pt>
                <c:pt idx="4">
                  <c:v>1970</c:v>
                </c:pt>
                <c:pt idx="5">
                  <c:v>1975</c:v>
                </c:pt>
                <c:pt idx="6">
                  <c:v>1980</c:v>
                </c:pt>
                <c:pt idx="7">
                  <c:v>1985</c:v>
                </c:pt>
                <c:pt idx="8">
                  <c:v>1990</c:v>
                </c:pt>
                <c:pt idx="9">
                  <c:v>1995</c:v>
                </c:pt>
                <c:pt idx="10">
                  <c:v>2000</c:v>
                </c:pt>
                <c:pt idx="11">
                  <c:v>2005</c:v>
                </c:pt>
                <c:pt idx="12">
                  <c:v>2010</c:v>
                </c:pt>
                <c:pt idx="13">
                  <c:v>2015</c:v>
                </c:pt>
                <c:pt idx="14">
                  <c:v>2020</c:v>
                </c:pt>
                <c:pt idx="15">
                  <c:v>2025</c:v>
                </c:pt>
                <c:pt idx="16">
                  <c:v>2030</c:v>
                </c:pt>
                <c:pt idx="17">
                  <c:v>2035</c:v>
                </c:pt>
                <c:pt idx="18">
                  <c:v>2040</c:v>
                </c:pt>
                <c:pt idx="19">
                  <c:v>2045</c:v>
                </c:pt>
                <c:pt idx="20">
                  <c:v>2050</c:v>
                </c:pt>
                <c:pt idx="21">
                  <c:v>2055</c:v>
                </c:pt>
                <c:pt idx="22">
                  <c:v>2060</c:v>
                </c:pt>
                <c:pt idx="23">
                  <c:v>2065</c:v>
                </c:pt>
                <c:pt idx="24">
                  <c:v>2070</c:v>
                </c:pt>
                <c:pt idx="25">
                  <c:v>2075</c:v>
                </c:pt>
                <c:pt idx="26">
                  <c:v>2080</c:v>
                </c:pt>
                <c:pt idx="27">
                  <c:v>2085</c:v>
                </c:pt>
                <c:pt idx="28">
                  <c:v>2090</c:v>
                </c:pt>
                <c:pt idx="29">
                  <c:v>2095</c:v>
                </c:pt>
                <c:pt idx="30">
                  <c:v>2100</c:v>
                </c:pt>
              </c:numCache>
            </c:numRef>
          </c:cat>
          <c:val>
            <c:numRef>
              <c:f>México!$B$37:$B$67</c:f>
              <c:numCache>
                <c:formatCode>#\ ###\ ###\ ##0;\-#\ ###\ ###\ ##0;0</c:formatCode>
                <c:ptCount val="31"/>
                <c:pt idx="0">
                  <c:v>11830.404</c:v>
                </c:pt>
                <c:pt idx="1">
                  <c:v>14422.143</c:v>
                </c:pt>
                <c:pt idx="2">
                  <c:v>17531.652999999998</c:v>
                </c:pt>
                <c:pt idx="3">
                  <c:v>21008.739999999998</c:v>
                </c:pt>
                <c:pt idx="4">
                  <c:v>24226.185000000001</c:v>
                </c:pt>
                <c:pt idx="5">
                  <c:v>27758.844000000005</c:v>
                </c:pt>
                <c:pt idx="6">
                  <c:v>30511.731999999996</c:v>
                </c:pt>
                <c:pt idx="7">
                  <c:v>31909.029000000002</c:v>
                </c:pt>
                <c:pt idx="8">
                  <c:v>32426.128000000001</c:v>
                </c:pt>
                <c:pt idx="9">
                  <c:v>33022.227999999996</c:v>
                </c:pt>
                <c:pt idx="10">
                  <c:v>33161.724999999999</c:v>
                </c:pt>
                <c:pt idx="11">
                  <c:v>33219.172000000006</c:v>
                </c:pt>
                <c:pt idx="12">
                  <c:v>33007.194000000003</c:v>
                </c:pt>
                <c:pt idx="13">
                  <c:v>32643.638999999999</c:v>
                </c:pt>
                <c:pt idx="14">
                  <c:v>31495.319000000003</c:v>
                </c:pt>
                <c:pt idx="15">
                  <c:v>30040.344000000001</c:v>
                </c:pt>
                <c:pt idx="16">
                  <c:v>28636.404000000002</c:v>
                </c:pt>
                <c:pt idx="17">
                  <c:v>27284.216</c:v>
                </c:pt>
                <c:pt idx="18">
                  <c:v>25977.438999999998</c:v>
                </c:pt>
                <c:pt idx="19">
                  <c:v>24741.212</c:v>
                </c:pt>
                <c:pt idx="20">
                  <c:v>23627.845000000001</c:v>
                </c:pt>
                <c:pt idx="21">
                  <c:v>22608.239999999998</c:v>
                </c:pt>
                <c:pt idx="22">
                  <c:v>21818.425999999999</c:v>
                </c:pt>
                <c:pt idx="23">
                  <c:v>21181.89</c:v>
                </c:pt>
                <c:pt idx="24">
                  <c:v>20702.884999999998</c:v>
                </c:pt>
                <c:pt idx="25">
                  <c:v>20335.971000000001</c:v>
                </c:pt>
                <c:pt idx="26">
                  <c:v>20040.734</c:v>
                </c:pt>
                <c:pt idx="27">
                  <c:v>19777.082999999999</c:v>
                </c:pt>
                <c:pt idx="28">
                  <c:v>19546.053</c:v>
                </c:pt>
                <c:pt idx="29">
                  <c:v>19354.671999999999</c:v>
                </c:pt>
                <c:pt idx="30">
                  <c:v>19202.967000000001</c:v>
                </c:pt>
              </c:numCache>
            </c:numRef>
          </c:val>
        </c:ser>
        <c:ser>
          <c:idx val="1"/>
          <c:order val="1"/>
          <c:tx>
            <c:strRef>
              <c:f>México!$C$36</c:f>
              <c:strCache>
                <c:ptCount val="1"/>
                <c:pt idx="0">
                  <c:v>15-64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numRef>
              <c:f>México!$A$37:$A$67</c:f>
              <c:numCache>
                <c:formatCode>General</c:formatCode>
                <c:ptCount val="31"/>
                <c:pt idx="0">
                  <c:v>1950</c:v>
                </c:pt>
                <c:pt idx="1">
                  <c:v>1955</c:v>
                </c:pt>
                <c:pt idx="2">
                  <c:v>1960</c:v>
                </c:pt>
                <c:pt idx="3">
                  <c:v>1965</c:v>
                </c:pt>
                <c:pt idx="4">
                  <c:v>1970</c:v>
                </c:pt>
                <c:pt idx="5">
                  <c:v>1975</c:v>
                </c:pt>
                <c:pt idx="6">
                  <c:v>1980</c:v>
                </c:pt>
                <c:pt idx="7">
                  <c:v>1985</c:v>
                </c:pt>
                <c:pt idx="8">
                  <c:v>1990</c:v>
                </c:pt>
                <c:pt idx="9">
                  <c:v>1995</c:v>
                </c:pt>
                <c:pt idx="10">
                  <c:v>2000</c:v>
                </c:pt>
                <c:pt idx="11">
                  <c:v>2005</c:v>
                </c:pt>
                <c:pt idx="12">
                  <c:v>2010</c:v>
                </c:pt>
                <c:pt idx="13">
                  <c:v>2015</c:v>
                </c:pt>
                <c:pt idx="14">
                  <c:v>2020</c:v>
                </c:pt>
                <c:pt idx="15">
                  <c:v>2025</c:v>
                </c:pt>
                <c:pt idx="16">
                  <c:v>2030</c:v>
                </c:pt>
                <c:pt idx="17">
                  <c:v>2035</c:v>
                </c:pt>
                <c:pt idx="18">
                  <c:v>2040</c:v>
                </c:pt>
                <c:pt idx="19">
                  <c:v>2045</c:v>
                </c:pt>
                <c:pt idx="20">
                  <c:v>2050</c:v>
                </c:pt>
                <c:pt idx="21">
                  <c:v>2055</c:v>
                </c:pt>
                <c:pt idx="22">
                  <c:v>2060</c:v>
                </c:pt>
                <c:pt idx="23">
                  <c:v>2065</c:v>
                </c:pt>
                <c:pt idx="24">
                  <c:v>2070</c:v>
                </c:pt>
                <c:pt idx="25">
                  <c:v>2075</c:v>
                </c:pt>
                <c:pt idx="26">
                  <c:v>2080</c:v>
                </c:pt>
                <c:pt idx="27">
                  <c:v>2085</c:v>
                </c:pt>
                <c:pt idx="28">
                  <c:v>2090</c:v>
                </c:pt>
                <c:pt idx="29">
                  <c:v>2095</c:v>
                </c:pt>
                <c:pt idx="30">
                  <c:v>2100</c:v>
                </c:pt>
              </c:numCache>
            </c:numRef>
          </c:cat>
          <c:val>
            <c:numRef>
              <c:f>México!$C$37:$C$67</c:f>
              <c:numCache>
                <c:formatCode>#\ ###\ ###\ ##0;\-#\ ###\ ###\ ##0;0</c:formatCode>
                <c:ptCount val="31"/>
                <c:pt idx="0">
                  <c:v>15069.450999999999</c:v>
                </c:pt>
                <c:pt idx="1">
                  <c:v>17016.420999999998</c:v>
                </c:pt>
                <c:pt idx="2">
                  <c:v>19628.541000000001</c:v>
                </c:pt>
                <c:pt idx="3">
                  <c:v>22314.466</c:v>
                </c:pt>
                <c:pt idx="4">
                  <c:v>25708.839</c:v>
                </c:pt>
                <c:pt idx="5">
                  <c:v>30202.815999999995</c:v>
                </c:pt>
                <c:pt idx="6">
                  <c:v>35613.521999999997</c:v>
                </c:pt>
                <c:pt idx="7">
                  <c:v>41245.321000000004</c:v>
                </c:pt>
                <c:pt idx="8">
                  <c:v>48233.605000000003</c:v>
                </c:pt>
                <c:pt idx="9">
                  <c:v>54836.868000000002</c:v>
                </c:pt>
                <c:pt idx="10">
                  <c:v>61504.978000000003</c:v>
                </c:pt>
                <c:pt idx="11">
                  <c:v>67123.004000000001</c:v>
                </c:pt>
                <c:pt idx="12">
                  <c:v>73214.864999999991</c:v>
                </c:pt>
                <c:pt idx="13">
                  <c:v>78969.311000000002</c:v>
                </c:pt>
                <c:pt idx="14">
                  <c:v>83969.865999999995</c:v>
                </c:pt>
                <c:pt idx="15">
                  <c:v>88048.993999999992</c:v>
                </c:pt>
                <c:pt idx="16">
                  <c:v>90935.441999999981</c:v>
                </c:pt>
                <c:pt idx="17">
                  <c:v>92531.695999999996</c:v>
                </c:pt>
                <c:pt idx="18">
                  <c:v>92610.653999999995</c:v>
                </c:pt>
                <c:pt idx="19">
                  <c:v>92303.391000000003</c:v>
                </c:pt>
                <c:pt idx="20">
                  <c:v>91600.2</c:v>
                </c:pt>
                <c:pt idx="21">
                  <c:v>89802.168999999994</c:v>
                </c:pt>
                <c:pt idx="22">
                  <c:v>87285.542999999991</c:v>
                </c:pt>
                <c:pt idx="23">
                  <c:v>84977.863999999987</c:v>
                </c:pt>
                <c:pt idx="24">
                  <c:v>82180.213999999993</c:v>
                </c:pt>
                <c:pt idx="25">
                  <c:v>79310.205000000002</c:v>
                </c:pt>
                <c:pt idx="26">
                  <c:v>76726.303000000014</c:v>
                </c:pt>
                <c:pt idx="27">
                  <c:v>74424.721999999994</c:v>
                </c:pt>
                <c:pt idx="28">
                  <c:v>72409.370999999999</c:v>
                </c:pt>
                <c:pt idx="29">
                  <c:v>70683.077000000005</c:v>
                </c:pt>
                <c:pt idx="30">
                  <c:v>69196.58600000001</c:v>
                </c:pt>
              </c:numCache>
            </c:numRef>
          </c:val>
        </c:ser>
        <c:ser>
          <c:idx val="2"/>
          <c:order val="2"/>
          <c:tx>
            <c:strRef>
              <c:f>México!$D$36</c:f>
              <c:strCache>
                <c:ptCount val="1"/>
                <c:pt idx="0">
                  <c:v>65+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numRef>
              <c:f>México!$A$37:$A$67</c:f>
              <c:numCache>
                <c:formatCode>General</c:formatCode>
                <c:ptCount val="31"/>
                <c:pt idx="0">
                  <c:v>1950</c:v>
                </c:pt>
                <c:pt idx="1">
                  <c:v>1955</c:v>
                </c:pt>
                <c:pt idx="2">
                  <c:v>1960</c:v>
                </c:pt>
                <c:pt idx="3">
                  <c:v>1965</c:v>
                </c:pt>
                <c:pt idx="4">
                  <c:v>1970</c:v>
                </c:pt>
                <c:pt idx="5">
                  <c:v>1975</c:v>
                </c:pt>
                <c:pt idx="6">
                  <c:v>1980</c:v>
                </c:pt>
                <c:pt idx="7">
                  <c:v>1985</c:v>
                </c:pt>
                <c:pt idx="8">
                  <c:v>1990</c:v>
                </c:pt>
                <c:pt idx="9">
                  <c:v>1995</c:v>
                </c:pt>
                <c:pt idx="10">
                  <c:v>2000</c:v>
                </c:pt>
                <c:pt idx="11">
                  <c:v>2005</c:v>
                </c:pt>
                <c:pt idx="12">
                  <c:v>2010</c:v>
                </c:pt>
                <c:pt idx="13">
                  <c:v>2015</c:v>
                </c:pt>
                <c:pt idx="14">
                  <c:v>2020</c:v>
                </c:pt>
                <c:pt idx="15">
                  <c:v>2025</c:v>
                </c:pt>
                <c:pt idx="16">
                  <c:v>2030</c:v>
                </c:pt>
                <c:pt idx="17">
                  <c:v>2035</c:v>
                </c:pt>
                <c:pt idx="18">
                  <c:v>2040</c:v>
                </c:pt>
                <c:pt idx="19">
                  <c:v>2045</c:v>
                </c:pt>
                <c:pt idx="20">
                  <c:v>2050</c:v>
                </c:pt>
                <c:pt idx="21">
                  <c:v>2055</c:v>
                </c:pt>
                <c:pt idx="22">
                  <c:v>2060</c:v>
                </c:pt>
                <c:pt idx="23">
                  <c:v>2065</c:v>
                </c:pt>
                <c:pt idx="24">
                  <c:v>2070</c:v>
                </c:pt>
                <c:pt idx="25">
                  <c:v>2075</c:v>
                </c:pt>
                <c:pt idx="26">
                  <c:v>2080</c:v>
                </c:pt>
                <c:pt idx="27">
                  <c:v>2085</c:v>
                </c:pt>
                <c:pt idx="28">
                  <c:v>2090</c:v>
                </c:pt>
                <c:pt idx="29">
                  <c:v>2095</c:v>
                </c:pt>
                <c:pt idx="30">
                  <c:v>2100</c:v>
                </c:pt>
              </c:numCache>
            </c:numRef>
          </c:cat>
          <c:val>
            <c:numRef>
              <c:f>México!$D$37:$D$67</c:f>
              <c:numCache>
                <c:formatCode>#\ ###\ ###\ ##0;\-#\ ###\ ###\ ##0;0</c:formatCode>
                <c:ptCount val="31"/>
                <c:pt idx="0">
                  <c:v>965.95900000000006</c:v>
                </c:pt>
                <c:pt idx="1">
                  <c:v>1042.6500000000001</c:v>
                </c:pt>
                <c:pt idx="2">
                  <c:v>1258.6350000000002</c:v>
                </c:pt>
                <c:pt idx="3">
                  <c:v>1575.2239999999999</c:v>
                </c:pt>
                <c:pt idx="4">
                  <c:v>1933.3110000000001</c:v>
                </c:pt>
                <c:pt idx="5">
                  <c:v>2262.9409999999998</c:v>
                </c:pt>
                <c:pt idx="6">
                  <c:v>2651.1570000000002</c:v>
                </c:pt>
                <c:pt idx="7">
                  <c:v>3020.8040000000001</c:v>
                </c:pt>
                <c:pt idx="8">
                  <c:v>3646.8690000000001</c:v>
                </c:pt>
                <c:pt idx="9">
                  <c:v>4413.6530000000002</c:v>
                </c:pt>
                <c:pt idx="10">
                  <c:v>5292.8909999999996</c:v>
                </c:pt>
                <c:pt idx="11">
                  <c:v>6141.5809999999992</c:v>
                </c:pt>
                <c:pt idx="12">
                  <c:v>7200.9880000000003</c:v>
                </c:pt>
                <c:pt idx="13">
                  <c:v>8444.6970000000001</c:v>
                </c:pt>
                <c:pt idx="14">
                  <c:v>10462.644</c:v>
                </c:pt>
                <c:pt idx="15">
                  <c:v>12945.53</c:v>
                </c:pt>
                <c:pt idx="16">
                  <c:v>15826.184999999999</c:v>
                </c:pt>
                <c:pt idx="17">
                  <c:v>19106.931</c:v>
                </c:pt>
                <c:pt idx="18">
                  <c:v>22935.204000000002</c:v>
                </c:pt>
                <c:pt idx="19">
                  <c:v>26133.108</c:v>
                </c:pt>
                <c:pt idx="20">
                  <c:v>28696.792000000001</c:v>
                </c:pt>
                <c:pt idx="21">
                  <c:v>31114.129000000001</c:v>
                </c:pt>
                <c:pt idx="22">
                  <c:v>33670.692999999999</c:v>
                </c:pt>
                <c:pt idx="23">
                  <c:v>35485.264999999999</c:v>
                </c:pt>
                <c:pt idx="24">
                  <c:v>37291.756999999998</c:v>
                </c:pt>
                <c:pt idx="25">
                  <c:v>38760.824000000001</c:v>
                </c:pt>
                <c:pt idx="26">
                  <c:v>39653.880999999994</c:v>
                </c:pt>
                <c:pt idx="27">
                  <c:v>40003.755999999994</c:v>
                </c:pt>
                <c:pt idx="28">
                  <c:v>39879.531000000003</c:v>
                </c:pt>
                <c:pt idx="29">
                  <c:v>39382.805999999997</c:v>
                </c:pt>
                <c:pt idx="30">
                  <c:v>38681.896999999997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8049792"/>
        <c:axId val="118059776"/>
        <c:axId val="0"/>
      </c:bar3DChart>
      <c:catAx>
        <c:axId val="118049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3120000"/>
          <a:lstStyle/>
          <a:p>
            <a:pPr>
              <a:defRPr/>
            </a:pPr>
            <a:endParaRPr lang="es-MX"/>
          </a:p>
        </c:txPr>
        <c:crossAx val="118059776"/>
        <c:crosses val="autoZero"/>
        <c:auto val="1"/>
        <c:lblAlgn val="ctr"/>
        <c:lblOffset val="100"/>
        <c:noMultiLvlLbl val="0"/>
      </c:catAx>
      <c:valAx>
        <c:axId val="118059776"/>
        <c:scaling>
          <c:orientation val="minMax"/>
        </c:scaling>
        <c:delete val="0"/>
        <c:axPos val="l"/>
        <c:majorGridlines/>
        <c:numFmt formatCode="#\ ###\ ###\ ##0;\-#\ ###\ ###\ ##0;0" sourceLinked="1"/>
        <c:majorTickMark val="out"/>
        <c:minorTickMark val="none"/>
        <c:tickLblPos val="nextTo"/>
        <c:crossAx val="11804979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8D4164-B1C3-474E-B867-8B02B2CDBD15}" type="doc">
      <dgm:prSet loTypeId="urn:microsoft.com/office/officeart/2005/8/layout/hProcess4" loCatId="process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s-MX"/>
        </a:p>
      </dgm:t>
    </dgm:pt>
    <dgm:pt modelId="{4FA76490-8C9D-4D19-9019-F72BEBF0DC07}">
      <dgm:prSet phldrT="[Texto]"/>
      <dgm:spPr/>
      <dgm:t>
        <a:bodyPr/>
        <a:lstStyle/>
        <a:p>
          <a:r>
            <a:rPr lang="en-GB" noProof="0" dirty="0" smtClean="0"/>
            <a:t>Childhood</a:t>
          </a:r>
          <a:endParaRPr lang="en-GB" noProof="0" dirty="0"/>
        </a:p>
      </dgm:t>
    </dgm:pt>
    <dgm:pt modelId="{3768B642-8BF2-4C22-9160-9165F7ED9E8A}" type="parTrans" cxnId="{F5C2BE22-B1CE-41FF-9F5D-86FFD050DE18}">
      <dgm:prSet/>
      <dgm:spPr/>
      <dgm:t>
        <a:bodyPr/>
        <a:lstStyle/>
        <a:p>
          <a:endParaRPr lang="en-GB" noProof="0"/>
        </a:p>
      </dgm:t>
    </dgm:pt>
    <dgm:pt modelId="{EAE81922-9A80-420C-B2CD-74F9687D1642}" type="sibTrans" cxnId="{F5C2BE22-B1CE-41FF-9F5D-86FFD050DE18}">
      <dgm:prSet/>
      <dgm:spPr/>
      <dgm:t>
        <a:bodyPr/>
        <a:lstStyle/>
        <a:p>
          <a:endParaRPr lang="en-GB" noProof="0"/>
        </a:p>
      </dgm:t>
    </dgm:pt>
    <dgm:pt modelId="{408A4F6A-9335-4513-9F54-E9F3F1CB4287}">
      <dgm:prSet phldrT="[Texto]" custT="1"/>
      <dgm:spPr/>
      <dgm:t>
        <a:bodyPr anchor="t" anchorCtr="0"/>
        <a:lstStyle/>
        <a:p>
          <a:r>
            <a:rPr lang="en-GB" sz="2000" noProof="0" dirty="0" smtClean="0"/>
            <a:t>Serious</a:t>
          </a:r>
        </a:p>
        <a:p>
          <a:r>
            <a:rPr lang="en-GB" sz="2000" noProof="0" dirty="0" smtClean="0"/>
            <a:t>health problems</a:t>
          </a:r>
          <a:endParaRPr lang="en-GB" sz="2000" noProof="0" dirty="0"/>
        </a:p>
      </dgm:t>
    </dgm:pt>
    <dgm:pt modelId="{908B8BF7-0860-4C0C-A9DC-8B8EF4E0E35E}" type="parTrans" cxnId="{FAFA07AF-55A5-4DF7-8391-19994C76DE6F}">
      <dgm:prSet/>
      <dgm:spPr/>
      <dgm:t>
        <a:bodyPr/>
        <a:lstStyle/>
        <a:p>
          <a:endParaRPr lang="en-GB" noProof="0"/>
        </a:p>
      </dgm:t>
    </dgm:pt>
    <dgm:pt modelId="{FC556F05-CFC0-4D13-AAC2-D52FB307362C}" type="sibTrans" cxnId="{FAFA07AF-55A5-4DF7-8391-19994C76DE6F}">
      <dgm:prSet/>
      <dgm:spPr/>
      <dgm:t>
        <a:bodyPr/>
        <a:lstStyle/>
        <a:p>
          <a:endParaRPr lang="en-GB" noProof="0"/>
        </a:p>
      </dgm:t>
    </dgm:pt>
    <dgm:pt modelId="{F39531AD-5CA4-4110-93F7-EF1E392C8DA1}">
      <dgm:prSet phldrT="[Texto]" custT="1"/>
      <dgm:spPr/>
      <dgm:t>
        <a:bodyPr anchor="b" anchorCtr="0"/>
        <a:lstStyle/>
        <a:p>
          <a:r>
            <a:rPr lang="en-GB" sz="2000" noProof="0" dirty="0" smtClean="0"/>
            <a:t>Home environment</a:t>
          </a:r>
          <a:endParaRPr lang="en-GB" sz="2000" noProof="0" dirty="0"/>
        </a:p>
      </dgm:t>
    </dgm:pt>
    <dgm:pt modelId="{69828934-9818-4EE3-B399-13A1BA25EE2A}" type="parTrans" cxnId="{500A80A2-B32E-45ED-91D1-D8576B6951EC}">
      <dgm:prSet/>
      <dgm:spPr/>
      <dgm:t>
        <a:bodyPr/>
        <a:lstStyle/>
        <a:p>
          <a:endParaRPr lang="en-GB" noProof="0"/>
        </a:p>
      </dgm:t>
    </dgm:pt>
    <dgm:pt modelId="{12A0A114-D8BF-4959-8424-8D6BC101D8C2}" type="sibTrans" cxnId="{500A80A2-B32E-45ED-91D1-D8576B6951EC}">
      <dgm:prSet/>
      <dgm:spPr/>
      <dgm:t>
        <a:bodyPr/>
        <a:lstStyle/>
        <a:p>
          <a:endParaRPr lang="en-GB" noProof="0"/>
        </a:p>
      </dgm:t>
    </dgm:pt>
    <dgm:pt modelId="{ABE5D96D-D412-4408-B31D-0692D23B0CF3}">
      <dgm:prSet phldrT="[Texto]"/>
      <dgm:spPr/>
      <dgm:t>
        <a:bodyPr/>
        <a:lstStyle/>
        <a:p>
          <a:r>
            <a:rPr lang="en-GB" noProof="0" dirty="0" smtClean="0"/>
            <a:t>Middle age</a:t>
          </a:r>
          <a:endParaRPr lang="en-GB" noProof="0" dirty="0"/>
        </a:p>
      </dgm:t>
    </dgm:pt>
    <dgm:pt modelId="{122A6F10-1133-40F2-A1CB-C49AD422AAE8}" type="parTrans" cxnId="{E43E198E-9823-4210-9F26-E8DBD84D5EC3}">
      <dgm:prSet/>
      <dgm:spPr/>
      <dgm:t>
        <a:bodyPr/>
        <a:lstStyle/>
        <a:p>
          <a:endParaRPr lang="en-GB" noProof="0"/>
        </a:p>
      </dgm:t>
    </dgm:pt>
    <dgm:pt modelId="{93C38E11-D60A-4D4C-88D3-160709099B3E}" type="sibTrans" cxnId="{E43E198E-9823-4210-9F26-E8DBD84D5EC3}">
      <dgm:prSet/>
      <dgm:spPr/>
      <dgm:t>
        <a:bodyPr/>
        <a:lstStyle/>
        <a:p>
          <a:endParaRPr lang="en-GB" noProof="0"/>
        </a:p>
      </dgm:t>
    </dgm:pt>
    <dgm:pt modelId="{497225CD-EAC7-4935-A30E-FCD23AFF7A6D}">
      <dgm:prSet phldrT="[Texto]" custT="1"/>
      <dgm:spPr/>
      <dgm:t>
        <a:bodyPr anchor="ctr" anchorCtr="0"/>
        <a:lstStyle/>
        <a:p>
          <a:r>
            <a:rPr lang="en-GB" sz="2000" noProof="0" dirty="0" smtClean="0"/>
            <a:t>Education</a:t>
          </a:r>
          <a:endParaRPr lang="en-GB" sz="2000" noProof="0" dirty="0"/>
        </a:p>
      </dgm:t>
    </dgm:pt>
    <dgm:pt modelId="{0A70386E-43CE-4FF1-81BD-5D0FF374E3D6}" type="parTrans" cxnId="{8D8C6BAF-9B82-4CB1-ABA7-EE27FBF4AAA2}">
      <dgm:prSet/>
      <dgm:spPr/>
      <dgm:t>
        <a:bodyPr/>
        <a:lstStyle/>
        <a:p>
          <a:endParaRPr lang="en-GB" noProof="0"/>
        </a:p>
      </dgm:t>
    </dgm:pt>
    <dgm:pt modelId="{7B05E003-8CDB-4A80-B836-FD597AB9A598}" type="sibTrans" cxnId="{8D8C6BAF-9B82-4CB1-ABA7-EE27FBF4AAA2}">
      <dgm:prSet/>
      <dgm:spPr/>
      <dgm:t>
        <a:bodyPr/>
        <a:lstStyle/>
        <a:p>
          <a:endParaRPr lang="en-GB" noProof="0"/>
        </a:p>
      </dgm:t>
    </dgm:pt>
    <dgm:pt modelId="{BAF6D211-88EA-418F-8620-9787BFCC6C68}">
      <dgm:prSet phldrT="[Texto]"/>
      <dgm:spPr/>
      <dgm:t>
        <a:bodyPr/>
        <a:lstStyle/>
        <a:p>
          <a:r>
            <a:rPr lang="en-GB" noProof="0" dirty="0" smtClean="0"/>
            <a:t>Old age</a:t>
          </a:r>
          <a:endParaRPr lang="en-GB" noProof="0" dirty="0"/>
        </a:p>
      </dgm:t>
    </dgm:pt>
    <dgm:pt modelId="{57DB7FC3-F825-4754-96B5-BD2F15680E2F}" type="parTrans" cxnId="{591A1499-4193-426B-8870-0EFCDDDF359C}">
      <dgm:prSet/>
      <dgm:spPr/>
      <dgm:t>
        <a:bodyPr/>
        <a:lstStyle/>
        <a:p>
          <a:endParaRPr lang="en-GB" noProof="0"/>
        </a:p>
      </dgm:t>
    </dgm:pt>
    <dgm:pt modelId="{B0DF5D6B-2EFB-4D5D-8609-038510937E3F}" type="sibTrans" cxnId="{591A1499-4193-426B-8870-0EFCDDDF359C}">
      <dgm:prSet/>
      <dgm:spPr/>
      <dgm:t>
        <a:bodyPr/>
        <a:lstStyle/>
        <a:p>
          <a:endParaRPr lang="en-GB" noProof="0"/>
        </a:p>
      </dgm:t>
    </dgm:pt>
    <dgm:pt modelId="{FEBDE497-F7CF-47E8-AAF7-1077F856F889}">
      <dgm:prSet phldrT="[Texto]" custT="1"/>
      <dgm:spPr/>
      <dgm:t>
        <a:bodyPr anchor="ctr" anchorCtr="0"/>
        <a:lstStyle/>
        <a:p>
          <a:r>
            <a:rPr lang="en-GB" sz="2000" noProof="0" dirty="0" smtClean="0"/>
            <a:t>Income and wealth</a:t>
          </a:r>
          <a:endParaRPr lang="en-GB" sz="2000" noProof="0" dirty="0"/>
        </a:p>
      </dgm:t>
    </dgm:pt>
    <dgm:pt modelId="{FE21E580-CE9E-461D-9C8C-B90BF6DA896E}" type="parTrans" cxnId="{608F9077-6F2B-40C7-A5BA-8490504C4EFF}">
      <dgm:prSet/>
      <dgm:spPr/>
      <dgm:t>
        <a:bodyPr/>
        <a:lstStyle/>
        <a:p>
          <a:endParaRPr lang="en-GB" noProof="0"/>
        </a:p>
      </dgm:t>
    </dgm:pt>
    <dgm:pt modelId="{63F7426E-5990-4DE9-8145-09664BD2CB02}" type="sibTrans" cxnId="{608F9077-6F2B-40C7-A5BA-8490504C4EFF}">
      <dgm:prSet/>
      <dgm:spPr/>
      <dgm:t>
        <a:bodyPr/>
        <a:lstStyle/>
        <a:p>
          <a:endParaRPr lang="en-GB" noProof="0"/>
        </a:p>
      </dgm:t>
    </dgm:pt>
    <dgm:pt modelId="{8F71A34F-DAFC-4A17-A8C2-695881F344F3}">
      <dgm:prSet phldrT="[Texto]" custT="1"/>
      <dgm:spPr/>
      <dgm:t>
        <a:bodyPr anchor="ctr" anchorCtr="0"/>
        <a:lstStyle/>
        <a:p>
          <a:endParaRPr lang="en-GB" sz="2000" noProof="0" dirty="0"/>
        </a:p>
      </dgm:t>
    </dgm:pt>
    <dgm:pt modelId="{80CA9B46-5185-43AE-B7BD-62AB60D05F72}" type="parTrans" cxnId="{D736EA2D-2484-43E5-9103-BF8CA514B4C1}">
      <dgm:prSet/>
      <dgm:spPr/>
      <dgm:t>
        <a:bodyPr/>
        <a:lstStyle/>
        <a:p>
          <a:endParaRPr lang="es-ES"/>
        </a:p>
      </dgm:t>
    </dgm:pt>
    <dgm:pt modelId="{13030E2B-8150-4E49-B608-696C032AFE0A}" type="sibTrans" cxnId="{D736EA2D-2484-43E5-9103-BF8CA514B4C1}">
      <dgm:prSet/>
      <dgm:spPr/>
      <dgm:t>
        <a:bodyPr/>
        <a:lstStyle/>
        <a:p>
          <a:endParaRPr lang="es-ES"/>
        </a:p>
      </dgm:t>
    </dgm:pt>
    <dgm:pt modelId="{1BEF1F83-CA3D-4CCB-A5EE-25CE313E8AA1}">
      <dgm:prSet phldrT="[Texto]" custT="1"/>
      <dgm:spPr/>
      <dgm:t>
        <a:bodyPr anchor="ctr" anchorCtr="0"/>
        <a:lstStyle/>
        <a:p>
          <a:r>
            <a:rPr lang="en-GB" sz="2000" noProof="0" dirty="0" smtClean="0"/>
            <a:t>Morbidity</a:t>
          </a:r>
          <a:endParaRPr lang="en-GB" sz="2000" noProof="0" dirty="0"/>
        </a:p>
      </dgm:t>
    </dgm:pt>
    <dgm:pt modelId="{6FC4A172-8B21-48A3-A8B5-8A2F428BE49F}" type="parTrans" cxnId="{BF635978-851B-46A8-93E8-AAC7C177D1C1}">
      <dgm:prSet/>
      <dgm:spPr/>
      <dgm:t>
        <a:bodyPr/>
        <a:lstStyle/>
        <a:p>
          <a:endParaRPr lang="es-ES"/>
        </a:p>
      </dgm:t>
    </dgm:pt>
    <dgm:pt modelId="{73A795F1-6843-43AB-B4FC-907238F80D73}" type="sibTrans" cxnId="{BF635978-851B-46A8-93E8-AAC7C177D1C1}">
      <dgm:prSet/>
      <dgm:spPr/>
      <dgm:t>
        <a:bodyPr/>
        <a:lstStyle/>
        <a:p>
          <a:endParaRPr lang="es-ES"/>
        </a:p>
      </dgm:t>
    </dgm:pt>
    <dgm:pt modelId="{A5168792-E471-493D-B35C-4C0940D85667}">
      <dgm:prSet phldrT="[Texto]" custT="1"/>
      <dgm:spPr/>
      <dgm:t>
        <a:bodyPr anchor="ctr" anchorCtr="0"/>
        <a:lstStyle/>
        <a:p>
          <a:r>
            <a:rPr lang="en-GB" sz="2000" noProof="0" dirty="0" smtClean="0"/>
            <a:t>Occupation</a:t>
          </a:r>
          <a:endParaRPr lang="en-GB" sz="2000" noProof="0" dirty="0"/>
        </a:p>
      </dgm:t>
    </dgm:pt>
    <dgm:pt modelId="{44E0617A-7948-4D38-9034-90C8D7806791}" type="parTrans" cxnId="{AD3293A8-969B-45B7-9B05-A8CDC0B980AA}">
      <dgm:prSet/>
      <dgm:spPr/>
      <dgm:t>
        <a:bodyPr/>
        <a:lstStyle/>
        <a:p>
          <a:endParaRPr lang="es-MX"/>
        </a:p>
      </dgm:t>
    </dgm:pt>
    <dgm:pt modelId="{726FE7C1-7617-4E0D-B400-710BB6E9CCD6}" type="sibTrans" cxnId="{AD3293A8-969B-45B7-9B05-A8CDC0B980AA}">
      <dgm:prSet/>
      <dgm:spPr/>
      <dgm:t>
        <a:bodyPr/>
        <a:lstStyle/>
        <a:p>
          <a:endParaRPr lang="es-MX"/>
        </a:p>
      </dgm:t>
    </dgm:pt>
    <dgm:pt modelId="{787605BB-D70F-4FA1-928D-2743A220103D}">
      <dgm:prSet phldrT="[Texto]" custT="1"/>
      <dgm:spPr/>
      <dgm:t>
        <a:bodyPr anchor="ctr" anchorCtr="0"/>
        <a:lstStyle/>
        <a:p>
          <a:r>
            <a:rPr lang="en-GB" sz="2000" noProof="0" dirty="0" smtClean="0"/>
            <a:t>Health</a:t>
          </a:r>
          <a:endParaRPr lang="en-GB" sz="2000" noProof="0" dirty="0"/>
        </a:p>
      </dgm:t>
    </dgm:pt>
    <dgm:pt modelId="{08455D6D-D375-4F3E-81D0-856B8EE1FF35}" type="parTrans" cxnId="{6D280869-0755-4E29-8F24-5B69718B485D}">
      <dgm:prSet/>
      <dgm:spPr/>
      <dgm:t>
        <a:bodyPr/>
        <a:lstStyle/>
        <a:p>
          <a:endParaRPr lang="es-MX"/>
        </a:p>
      </dgm:t>
    </dgm:pt>
    <dgm:pt modelId="{19990ECE-FD46-4007-A083-2F882BEA678C}" type="sibTrans" cxnId="{6D280869-0755-4E29-8F24-5B69718B485D}">
      <dgm:prSet/>
      <dgm:spPr/>
      <dgm:t>
        <a:bodyPr/>
        <a:lstStyle/>
        <a:p>
          <a:endParaRPr lang="es-MX"/>
        </a:p>
      </dgm:t>
    </dgm:pt>
    <dgm:pt modelId="{41525D2E-E82F-45CE-BF4D-062AEFB2AD04}">
      <dgm:prSet phldrT="[Texto]" custT="1"/>
      <dgm:spPr/>
      <dgm:t>
        <a:bodyPr anchor="ctr" anchorCtr="0"/>
        <a:lstStyle/>
        <a:p>
          <a:r>
            <a:rPr lang="en-GB" sz="2000" noProof="0" dirty="0" smtClean="0"/>
            <a:t>Disability</a:t>
          </a:r>
          <a:endParaRPr lang="en-GB" sz="2000" noProof="0" dirty="0"/>
        </a:p>
      </dgm:t>
    </dgm:pt>
    <dgm:pt modelId="{99E13C3F-056C-4EFC-840E-74546886CB07}" type="parTrans" cxnId="{65601A6E-878F-4C47-AE6B-5C4C03B0BACD}">
      <dgm:prSet/>
      <dgm:spPr/>
      <dgm:t>
        <a:bodyPr/>
        <a:lstStyle/>
        <a:p>
          <a:endParaRPr lang="es-MX"/>
        </a:p>
      </dgm:t>
    </dgm:pt>
    <dgm:pt modelId="{F606724C-7018-41DF-94C7-CF49CE09AC3A}" type="sibTrans" cxnId="{65601A6E-878F-4C47-AE6B-5C4C03B0BACD}">
      <dgm:prSet/>
      <dgm:spPr/>
      <dgm:t>
        <a:bodyPr/>
        <a:lstStyle/>
        <a:p>
          <a:endParaRPr lang="es-MX"/>
        </a:p>
      </dgm:t>
    </dgm:pt>
    <dgm:pt modelId="{598F8258-5BC2-47C1-8074-997CB71FEF5D}">
      <dgm:prSet phldrT="[Texto]" custT="1"/>
      <dgm:spPr/>
      <dgm:t>
        <a:bodyPr anchor="ctr" anchorCtr="0"/>
        <a:lstStyle/>
        <a:p>
          <a:endParaRPr lang="en-GB" sz="2000" noProof="0" dirty="0"/>
        </a:p>
      </dgm:t>
    </dgm:pt>
    <dgm:pt modelId="{A1B00766-AA3A-47B4-9A28-4BD662081D54}" type="parTrans" cxnId="{8A6797E6-53F7-46AA-AF98-82EFF768645A}">
      <dgm:prSet/>
      <dgm:spPr/>
      <dgm:t>
        <a:bodyPr/>
        <a:lstStyle/>
        <a:p>
          <a:endParaRPr lang="es-MX"/>
        </a:p>
      </dgm:t>
    </dgm:pt>
    <dgm:pt modelId="{0EE584B0-FB4C-4B46-8BBD-0F7668DAF8F3}" type="sibTrans" cxnId="{8A6797E6-53F7-46AA-AF98-82EFF768645A}">
      <dgm:prSet/>
      <dgm:spPr/>
      <dgm:t>
        <a:bodyPr/>
        <a:lstStyle/>
        <a:p>
          <a:endParaRPr lang="es-MX"/>
        </a:p>
      </dgm:t>
    </dgm:pt>
    <dgm:pt modelId="{918CEF53-9A71-4C91-9A9F-5FA843CBE5FF}">
      <dgm:prSet phldrT="[Texto]" custT="1"/>
      <dgm:spPr/>
      <dgm:t>
        <a:bodyPr anchor="b" anchorCtr="0"/>
        <a:lstStyle/>
        <a:p>
          <a:r>
            <a:rPr lang="en-GB" sz="2000" noProof="0" dirty="0" smtClean="0"/>
            <a:t>Schooling</a:t>
          </a:r>
          <a:endParaRPr lang="en-GB" sz="2000" noProof="0" dirty="0"/>
        </a:p>
      </dgm:t>
    </dgm:pt>
    <dgm:pt modelId="{9857A67F-061F-4AA8-93C4-37B5B0CD0552}" type="parTrans" cxnId="{A6322B0B-41E2-4E17-94DD-5EC2EA3A7D5D}">
      <dgm:prSet/>
      <dgm:spPr/>
      <dgm:t>
        <a:bodyPr/>
        <a:lstStyle/>
        <a:p>
          <a:endParaRPr lang="es-MX"/>
        </a:p>
      </dgm:t>
    </dgm:pt>
    <dgm:pt modelId="{43DED97B-0ECE-4488-9158-F2F61C0D97A5}" type="sibTrans" cxnId="{A6322B0B-41E2-4E17-94DD-5EC2EA3A7D5D}">
      <dgm:prSet/>
      <dgm:spPr/>
      <dgm:t>
        <a:bodyPr/>
        <a:lstStyle/>
        <a:p>
          <a:endParaRPr lang="es-MX"/>
        </a:p>
      </dgm:t>
    </dgm:pt>
    <dgm:pt modelId="{A994B80A-84D2-411F-8476-3C3BCB181AA8}">
      <dgm:prSet phldrT="[Texto]" custT="1"/>
      <dgm:spPr/>
      <dgm:t>
        <a:bodyPr anchor="ctr" anchorCtr="0"/>
        <a:lstStyle/>
        <a:p>
          <a:r>
            <a:rPr lang="en-GB" sz="2000" noProof="0" dirty="0" smtClean="0"/>
            <a:t>Training</a:t>
          </a:r>
          <a:endParaRPr lang="en-GB" sz="2000" noProof="0" dirty="0"/>
        </a:p>
      </dgm:t>
    </dgm:pt>
    <dgm:pt modelId="{E76D6C47-F4CD-47F8-8F5A-1DEEB9BD1AD8}" type="parTrans" cxnId="{AC5341CB-A4BC-4FDA-A716-CEB6BDFCDA30}">
      <dgm:prSet/>
      <dgm:spPr/>
      <dgm:t>
        <a:bodyPr/>
        <a:lstStyle/>
        <a:p>
          <a:endParaRPr lang="es-MX"/>
        </a:p>
      </dgm:t>
    </dgm:pt>
    <dgm:pt modelId="{D15C28EE-9881-4037-9CFD-0644FB995071}" type="sibTrans" cxnId="{AC5341CB-A4BC-4FDA-A716-CEB6BDFCDA30}">
      <dgm:prSet/>
      <dgm:spPr/>
      <dgm:t>
        <a:bodyPr/>
        <a:lstStyle/>
        <a:p>
          <a:endParaRPr lang="es-MX"/>
        </a:p>
      </dgm:t>
    </dgm:pt>
    <dgm:pt modelId="{EDB4CD06-D6EC-4998-967B-E1B73B5DF128}">
      <dgm:prSet phldrT="[Texto]" custT="1"/>
      <dgm:spPr/>
      <dgm:t>
        <a:bodyPr anchor="ctr" anchorCtr="0"/>
        <a:lstStyle/>
        <a:p>
          <a:endParaRPr lang="en-GB" sz="2000" noProof="0" dirty="0"/>
        </a:p>
      </dgm:t>
    </dgm:pt>
    <dgm:pt modelId="{3E69E0C1-5CAA-4AA8-9236-549848358B15}" type="parTrans" cxnId="{4955BEBC-B6BD-4779-876C-E80BF5D71427}">
      <dgm:prSet/>
      <dgm:spPr/>
      <dgm:t>
        <a:bodyPr/>
        <a:lstStyle/>
        <a:p>
          <a:endParaRPr lang="es-MX"/>
        </a:p>
      </dgm:t>
    </dgm:pt>
    <dgm:pt modelId="{2518AF81-2046-462E-BBA4-173BF257269E}" type="sibTrans" cxnId="{4955BEBC-B6BD-4779-876C-E80BF5D71427}">
      <dgm:prSet/>
      <dgm:spPr/>
      <dgm:t>
        <a:bodyPr/>
        <a:lstStyle/>
        <a:p>
          <a:endParaRPr lang="es-MX"/>
        </a:p>
      </dgm:t>
    </dgm:pt>
    <dgm:pt modelId="{E6DACDC4-A175-4BB9-94BD-4B27CEDADBBE}">
      <dgm:prSet phldrT="[Texto]" custT="1"/>
      <dgm:spPr/>
      <dgm:t>
        <a:bodyPr anchor="ctr" anchorCtr="0"/>
        <a:lstStyle/>
        <a:p>
          <a:endParaRPr lang="en-GB" sz="2000" noProof="0" dirty="0"/>
        </a:p>
      </dgm:t>
    </dgm:pt>
    <dgm:pt modelId="{D3E7AE8F-BC94-4EBB-BE6B-63A033A2CE37}" type="parTrans" cxnId="{F240B1CB-4414-438E-8D2C-81A538ECA3CB}">
      <dgm:prSet/>
      <dgm:spPr/>
    </dgm:pt>
    <dgm:pt modelId="{D926BAC3-82BF-4495-98A0-A0AFBECF31DD}" type="sibTrans" cxnId="{F240B1CB-4414-438E-8D2C-81A538ECA3CB}">
      <dgm:prSet/>
      <dgm:spPr/>
    </dgm:pt>
    <dgm:pt modelId="{233D9BF9-1151-4C26-8BEC-0914EF8908A2}" type="pres">
      <dgm:prSet presAssocID="{3D8D4164-B1C3-474E-B867-8B02B2CDBD1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7A7584EF-0F5C-4437-BA45-63A494D88EBC}" type="pres">
      <dgm:prSet presAssocID="{3D8D4164-B1C3-474E-B867-8B02B2CDBD15}" presName="tSp" presStyleCnt="0"/>
      <dgm:spPr/>
    </dgm:pt>
    <dgm:pt modelId="{D89DE71C-942E-439D-B392-49F8363F9323}" type="pres">
      <dgm:prSet presAssocID="{3D8D4164-B1C3-474E-B867-8B02B2CDBD15}" presName="bSp" presStyleCnt="0"/>
      <dgm:spPr/>
    </dgm:pt>
    <dgm:pt modelId="{8D12C65A-9F3F-4B02-8B53-B3EAEF51A078}" type="pres">
      <dgm:prSet presAssocID="{3D8D4164-B1C3-474E-B867-8B02B2CDBD15}" presName="process" presStyleCnt="0"/>
      <dgm:spPr/>
    </dgm:pt>
    <dgm:pt modelId="{FF37E5D9-CF24-449D-863E-3117154F852A}" type="pres">
      <dgm:prSet presAssocID="{4FA76490-8C9D-4D19-9019-F72BEBF0DC07}" presName="composite1" presStyleCnt="0"/>
      <dgm:spPr/>
    </dgm:pt>
    <dgm:pt modelId="{59838380-BF01-45A2-B6F0-55A58E0778E1}" type="pres">
      <dgm:prSet presAssocID="{4FA76490-8C9D-4D19-9019-F72BEBF0DC07}" presName="dummyNode1" presStyleLbl="node1" presStyleIdx="0" presStyleCnt="3"/>
      <dgm:spPr/>
    </dgm:pt>
    <dgm:pt modelId="{4E36239A-5A87-46CF-9471-F9911045CB8D}" type="pres">
      <dgm:prSet presAssocID="{4FA76490-8C9D-4D19-9019-F72BEBF0DC07}" presName="childNode1" presStyleLbl="bgAcc1" presStyleIdx="0" presStyleCnt="3" custLinFactNeighborY="-2637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382FAC8-68CC-44C2-8325-BD5DD9C2A17E}" type="pres">
      <dgm:prSet presAssocID="{4FA76490-8C9D-4D19-9019-F72BEBF0DC07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E6CAA6D-16FD-4A93-B646-AEFE61AA188E}" type="pres">
      <dgm:prSet presAssocID="{4FA76490-8C9D-4D19-9019-F72BEBF0DC07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EC553C6-57A8-4D9F-BA1A-2C4412896206}" type="pres">
      <dgm:prSet presAssocID="{4FA76490-8C9D-4D19-9019-F72BEBF0DC07}" presName="connSite1" presStyleCnt="0"/>
      <dgm:spPr/>
    </dgm:pt>
    <dgm:pt modelId="{88AF55B6-1E83-4A78-82CD-39F129ED79BC}" type="pres">
      <dgm:prSet presAssocID="{EAE81922-9A80-420C-B2CD-74F9687D1642}" presName="Name9" presStyleLbl="sibTrans2D1" presStyleIdx="0" presStyleCnt="2"/>
      <dgm:spPr/>
      <dgm:t>
        <a:bodyPr/>
        <a:lstStyle/>
        <a:p>
          <a:endParaRPr lang="es-MX"/>
        </a:p>
      </dgm:t>
    </dgm:pt>
    <dgm:pt modelId="{28A50E47-494E-46FA-ACDB-5F5BAD694DF5}" type="pres">
      <dgm:prSet presAssocID="{ABE5D96D-D412-4408-B31D-0692D23B0CF3}" presName="composite2" presStyleCnt="0"/>
      <dgm:spPr/>
    </dgm:pt>
    <dgm:pt modelId="{279CDC17-8B15-4505-905E-923C5459CDF1}" type="pres">
      <dgm:prSet presAssocID="{ABE5D96D-D412-4408-B31D-0692D23B0CF3}" presName="dummyNode2" presStyleLbl="node1" presStyleIdx="0" presStyleCnt="3"/>
      <dgm:spPr/>
    </dgm:pt>
    <dgm:pt modelId="{6BDA88C1-C4B0-4FEB-A7BA-38154297D779}" type="pres">
      <dgm:prSet presAssocID="{ABE5D96D-D412-4408-B31D-0692D23B0CF3}" presName="childNode2" presStyleLbl="bgAcc1" presStyleIdx="1" presStyleCnt="3" custLinFactNeighborY="2264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C916106-3008-42BB-9C84-34F1DDC516DD}" type="pres">
      <dgm:prSet presAssocID="{ABE5D96D-D412-4408-B31D-0692D23B0CF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DFE2597-037A-4051-9853-8D6FC32E945D}" type="pres">
      <dgm:prSet presAssocID="{ABE5D96D-D412-4408-B31D-0692D23B0CF3}" presName="parentNode2" presStyleLbl="node1" presStyleIdx="1" presStyleCnt="3" custLinFactNeighborY="-11534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ABCEFAD-CDAA-496F-B0DA-EBD956C03D57}" type="pres">
      <dgm:prSet presAssocID="{ABE5D96D-D412-4408-B31D-0692D23B0CF3}" presName="connSite2" presStyleCnt="0"/>
      <dgm:spPr/>
    </dgm:pt>
    <dgm:pt modelId="{EF69037F-5420-4496-B468-42398B0C0556}" type="pres">
      <dgm:prSet presAssocID="{93C38E11-D60A-4D4C-88D3-160709099B3E}" presName="Name18" presStyleLbl="sibTrans2D1" presStyleIdx="1" presStyleCnt="2"/>
      <dgm:spPr/>
      <dgm:t>
        <a:bodyPr/>
        <a:lstStyle/>
        <a:p>
          <a:endParaRPr lang="es-MX"/>
        </a:p>
      </dgm:t>
    </dgm:pt>
    <dgm:pt modelId="{7F346303-A153-4395-97BE-208C5AD2D91A}" type="pres">
      <dgm:prSet presAssocID="{BAF6D211-88EA-418F-8620-9787BFCC6C68}" presName="composite1" presStyleCnt="0"/>
      <dgm:spPr/>
    </dgm:pt>
    <dgm:pt modelId="{CFC62F19-4680-4514-AD8D-7BDEA8642E40}" type="pres">
      <dgm:prSet presAssocID="{BAF6D211-88EA-418F-8620-9787BFCC6C68}" presName="dummyNode1" presStyleLbl="node1" presStyleIdx="1" presStyleCnt="3"/>
      <dgm:spPr/>
    </dgm:pt>
    <dgm:pt modelId="{E64D326A-A4BA-4A0B-AD49-EB9FCC489495}" type="pres">
      <dgm:prSet presAssocID="{BAF6D211-88EA-418F-8620-9787BFCC6C68}" presName="childNode1" presStyleLbl="bgAcc1" presStyleIdx="2" presStyleCnt="3" custLinFactNeighborY="-1519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A6CFE4F-DFDC-4076-8DA4-DD6E807B882B}" type="pres">
      <dgm:prSet presAssocID="{BAF6D211-88EA-418F-8620-9787BFCC6C68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2B0FDAD-9A76-47AD-9EEF-72A445B553A5}" type="pres">
      <dgm:prSet presAssocID="{BAF6D211-88EA-418F-8620-9787BFCC6C68}" presName="parentNode1" presStyleLbl="node1" presStyleIdx="2" presStyleCnt="3" custLinFactNeighborY="28920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AE921E5-5877-43AE-8370-ED05B296D2EE}" type="pres">
      <dgm:prSet presAssocID="{BAF6D211-88EA-418F-8620-9787BFCC6C68}" presName="connSite1" presStyleCnt="0"/>
      <dgm:spPr/>
    </dgm:pt>
  </dgm:ptLst>
  <dgm:cxnLst>
    <dgm:cxn modelId="{E43E198E-9823-4210-9F26-E8DBD84D5EC3}" srcId="{3D8D4164-B1C3-474E-B867-8B02B2CDBD15}" destId="{ABE5D96D-D412-4408-B31D-0692D23B0CF3}" srcOrd="1" destOrd="0" parTransId="{122A6F10-1133-40F2-A1CB-C49AD422AAE8}" sibTransId="{93C38E11-D60A-4D4C-88D3-160709099B3E}"/>
    <dgm:cxn modelId="{C1C61B5D-F3A9-4B0D-A99F-F2275EF3E05E}" type="presOf" srcId="{598F8258-5BC2-47C1-8074-997CB71FEF5D}" destId="{E64D326A-A4BA-4A0B-AD49-EB9FCC489495}" srcOrd="0" destOrd="0" presId="urn:microsoft.com/office/officeart/2005/8/layout/hProcess4"/>
    <dgm:cxn modelId="{2F5796AD-2167-412B-AA73-B51B0D20D1A4}" type="presOf" srcId="{ABE5D96D-D412-4408-B31D-0692D23B0CF3}" destId="{ADFE2597-037A-4051-9853-8D6FC32E945D}" srcOrd="0" destOrd="0" presId="urn:microsoft.com/office/officeart/2005/8/layout/hProcess4"/>
    <dgm:cxn modelId="{40A74540-3FBA-494C-BDA2-5CEAB581E47F}" type="presOf" srcId="{FEBDE497-F7CF-47E8-AAF7-1077F856F889}" destId="{E64D326A-A4BA-4A0B-AD49-EB9FCC489495}" srcOrd="0" destOrd="2" presId="urn:microsoft.com/office/officeart/2005/8/layout/hProcess4"/>
    <dgm:cxn modelId="{923C14E3-9FE9-4D3B-BC7C-203BC225734D}" type="presOf" srcId="{8F71A34F-DAFC-4A17-A8C2-695881F344F3}" destId="{BA6CFE4F-DFDC-4076-8DA4-DD6E807B882B}" srcOrd="1" destOrd="5" presId="urn:microsoft.com/office/officeart/2005/8/layout/hProcess4"/>
    <dgm:cxn modelId="{FAB07C7C-D99C-4336-8F35-34B517093551}" type="presOf" srcId="{EAE81922-9A80-420C-B2CD-74F9687D1642}" destId="{88AF55B6-1E83-4A78-82CD-39F129ED79BC}" srcOrd="0" destOrd="0" presId="urn:microsoft.com/office/officeart/2005/8/layout/hProcess4"/>
    <dgm:cxn modelId="{C2DEF37D-B6BF-4B22-B062-D4CE8F235820}" type="presOf" srcId="{E6DACDC4-A175-4BB9-94BD-4B27CEDADBBE}" destId="{E64D326A-A4BA-4A0B-AD49-EB9FCC489495}" srcOrd="0" destOrd="1" presId="urn:microsoft.com/office/officeart/2005/8/layout/hProcess4"/>
    <dgm:cxn modelId="{16B138E9-4D19-42D4-92F1-8BD4187A06ED}" type="presOf" srcId="{497225CD-EAC7-4935-A30E-FCD23AFF7A6D}" destId="{6BDA88C1-C4B0-4FEB-A7BA-38154297D779}" srcOrd="0" destOrd="0" presId="urn:microsoft.com/office/officeart/2005/8/layout/hProcess4"/>
    <dgm:cxn modelId="{8A6797E6-53F7-46AA-AF98-82EFF768645A}" srcId="{BAF6D211-88EA-418F-8620-9787BFCC6C68}" destId="{598F8258-5BC2-47C1-8074-997CB71FEF5D}" srcOrd="0" destOrd="0" parTransId="{A1B00766-AA3A-47B4-9A28-4BD662081D54}" sibTransId="{0EE584B0-FB4C-4B46-8BBD-0F7668DAF8F3}"/>
    <dgm:cxn modelId="{67513120-69CD-42DA-98F6-01441B87B332}" type="presOf" srcId="{408A4F6A-9335-4513-9F54-E9F3F1CB4287}" destId="{B382FAC8-68CC-44C2-8325-BD5DD9C2A17E}" srcOrd="1" destOrd="0" presId="urn:microsoft.com/office/officeart/2005/8/layout/hProcess4"/>
    <dgm:cxn modelId="{4492D76B-4AC8-44D8-9294-24A64613B113}" type="presOf" srcId="{918CEF53-9A71-4C91-9A9F-5FA843CBE5FF}" destId="{4E36239A-5A87-46CF-9471-F9911045CB8D}" srcOrd="0" destOrd="2" presId="urn:microsoft.com/office/officeart/2005/8/layout/hProcess4"/>
    <dgm:cxn modelId="{CF62431E-1803-4B95-A6A4-8A0268D5D2C4}" type="presOf" srcId="{EDB4CD06-D6EC-4998-967B-E1B73B5DF128}" destId="{6BDA88C1-C4B0-4FEB-A7BA-38154297D779}" srcOrd="0" destOrd="4" presId="urn:microsoft.com/office/officeart/2005/8/layout/hProcess4"/>
    <dgm:cxn modelId="{840E9DAD-2735-4190-BCDF-BA3ECDA9F783}" type="presOf" srcId="{EDB4CD06-D6EC-4998-967B-E1B73B5DF128}" destId="{3C916106-3008-42BB-9C84-34F1DDC516DD}" srcOrd="1" destOrd="4" presId="urn:microsoft.com/office/officeart/2005/8/layout/hProcess4"/>
    <dgm:cxn modelId="{6D280869-0755-4E29-8F24-5B69718B485D}" srcId="{ABE5D96D-D412-4408-B31D-0692D23B0CF3}" destId="{787605BB-D70F-4FA1-928D-2743A220103D}" srcOrd="3" destOrd="0" parTransId="{08455D6D-D375-4F3E-81D0-856B8EE1FF35}" sibTransId="{19990ECE-FD46-4007-A083-2F882BEA678C}"/>
    <dgm:cxn modelId="{38D7B91C-F9BB-440E-BF59-7493C3A00139}" type="presOf" srcId="{598F8258-5BC2-47C1-8074-997CB71FEF5D}" destId="{BA6CFE4F-DFDC-4076-8DA4-DD6E807B882B}" srcOrd="1" destOrd="0" presId="urn:microsoft.com/office/officeart/2005/8/layout/hProcess4"/>
    <dgm:cxn modelId="{A6E11B80-E777-4364-B906-1487DEA2CEB9}" type="presOf" srcId="{BAF6D211-88EA-418F-8620-9787BFCC6C68}" destId="{E2B0FDAD-9A76-47AD-9EEF-72A445B553A5}" srcOrd="0" destOrd="0" presId="urn:microsoft.com/office/officeart/2005/8/layout/hProcess4"/>
    <dgm:cxn modelId="{5CD2D4F7-6B22-4BF5-857D-32CBD34B7227}" type="presOf" srcId="{A994B80A-84D2-411F-8476-3C3BCB181AA8}" destId="{3C916106-3008-42BB-9C84-34F1DDC516DD}" srcOrd="1" destOrd="1" presId="urn:microsoft.com/office/officeart/2005/8/layout/hProcess4"/>
    <dgm:cxn modelId="{65601A6E-878F-4C47-AE6B-5C4C03B0BACD}" srcId="{BAF6D211-88EA-418F-8620-9787BFCC6C68}" destId="{41525D2E-E82F-45CE-BF4D-062AEFB2AD04}" srcOrd="4" destOrd="0" parTransId="{99E13C3F-056C-4EFC-840E-74546886CB07}" sibTransId="{F606724C-7018-41DF-94C7-CF49CE09AC3A}"/>
    <dgm:cxn modelId="{AC5341CB-A4BC-4FDA-A716-CEB6BDFCDA30}" srcId="{ABE5D96D-D412-4408-B31D-0692D23B0CF3}" destId="{A994B80A-84D2-411F-8476-3C3BCB181AA8}" srcOrd="1" destOrd="0" parTransId="{E76D6C47-F4CD-47F8-8F5A-1DEEB9BD1AD8}" sibTransId="{D15C28EE-9881-4037-9CFD-0644FB995071}"/>
    <dgm:cxn modelId="{551831AF-958F-4A04-BBA7-CF1A90541888}" type="presOf" srcId="{41525D2E-E82F-45CE-BF4D-062AEFB2AD04}" destId="{BA6CFE4F-DFDC-4076-8DA4-DD6E807B882B}" srcOrd="1" destOrd="4" presId="urn:microsoft.com/office/officeart/2005/8/layout/hProcess4"/>
    <dgm:cxn modelId="{591A1499-4193-426B-8870-0EFCDDDF359C}" srcId="{3D8D4164-B1C3-474E-B867-8B02B2CDBD15}" destId="{BAF6D211-88EA-418F-8620-9787BFCC6C68}" srcOrd="2" destOrd="0" parTransId="{57DB7FC3-F825-4754-96B5-BD2F15680E2F}" sibTransId="{B0DF5D6B-2EFB-4D5D-8609-038510937E3F}"/>
    <dgm:cxn modelId="{500A80A2-B32E-45ED-91D1-D8576B6951EC}" srcId="{4FA76490-8C9D-4D19-9019-F72BEBF0DC07}" destId="{F39531AD-5CA4-4110-93F7-EF1E392C8DA1}" srcOrd="1" destOrd="0" parTransId="{69828934-9818-4EE3-B399-13A1BA25EE2A}" sibTransId="{12A0A114-D8BF-4959-8424-8D6BC101D8C2}"/>
    <dgm:cxn modelId="{A6322B0B-41E2-4E17-94DD-5EC2EA3A7D5D}" srcId="{4FA76490-8C9D-4D19-9019-F72BEBF0DC07}" destId="{918CEF53-9A71-4C91-9A9F-5FA843CBE5FF}" srcOrd="2" destOrd="0" parTransId="{9857A67F-061F-4AA8-93C4-37B5B0CD0552}" sibTransId="{43DED97B-0ECE-4488-9158-F2F61C0D97A5}"/>
    <dgm:cxn modelId="{857DB285-41A8-4905-904A-610B664AB1C7}" type="presOf" srcId="{497225CD-EAC7-4935-A30E-FCD23AFF7A6D}" destId="{3C916106-3008-42BB-9C84-34F1DDC516DD}" srcOrd="1" destOrd="0" presId="urn:microsoft.com/office/officeart/2005/8/layout/hProcess4"/>
    <dgm:cxn modelId="{CDAD3B6E-2230-4BA9-A5E2-32109385027E}" type="presOf" srcId="{1BEF1F83-CA3D-4CCB-A5EE-25CE313E8AA1}" destId="{E64D326A-A4BA-4A0B-AD49-EB9FCC489495}" srcOrd="0" destOrd="3" presId="urn:microsoft.com/office/officeart/2005/8/layout/hProcess4"/>
    <dgm:cxn modelId="{34B12C61-3DB7-4B25-B0BB-BA4096E5F1BA}" type="presOf" srcId="{F39531AD-5CA4-4110-93F7-EF1E392C8DA1}" destId="{B382FAC8-68CC-44C2-8325-BD5DD9C2A17E}" srcOrd="1" destOrd="1" presId="urn:microsoft.com/office/officeart/2005/8/layout/hProcess4"/>
    <dgm:cxn modelId="{608F9077-6F2B-40C7-A5BA-8490504C4EFF}" srcId="{BAF6D211-88EA-418F-8620-9787BFCC6C68}" destId="{FEBDE497-F7CF-47E8-AAF7-1077F856F889}" srcOrd="2" destOrd="0" parTransId="{FE21E580-CE9E-461D-9C8C-B90BF6DA896E}" sibTransId="{63F7426E-5990-4DE9-8145-09664BD2CB02}"/>
    <dgm:cxn modelId="{62620C69-42AC-414B-BD0E-3FFC8858E3E6}" type="presOf" srcId="{E6DACDC4-A175-4BB9-94BD-4B27CEDADBBE}" destId="{BA6CFE4F-DFDC-4076-8DA4-DD6E807B882B}" srcOrd="1" destOrd="1" presId="urn:microsoft.com/office/officeart/2005/8/layout/hProcess4"/>
    <dgm:cxn modelId="{0212D6DD-38F2-4071-B507-F51A378CA345}" type="presOf" srcId="{408A4F6A-9335-4513-9F54-E9F3F1CB4287}" destId="{4E36239A-5A87-46CF-9471-F9911045CB8D}" srcOrd="0" destOrd="0" presId="urn:microsoft.com/office/officeart/2005/8/layout/hProcess4"/>
    <dgm:cxn modelId="{8D8C6BAF-9B82-4CB1-ABA7-EE27FBF4AAA2}" srcId="{ABE5D96D-D412-4408-B31D-0692D23B0CF3}" destId="{497225CD-EAC7-4935-A30E-FCD23AFF7A6D}" srcOrd="0" destOrd="0" parTransId="{0A70386E-43CE-4FF1-81BD-5D0FF374E3D6}" sibTransId="{7B05E003-8CDB-4A80-B836-FD597AB9A598}"/>
    <dgm:cxn modelId="{8E4BC3F4-AFCD-45D2-8BFC-353BECE9263E}" type="presOf" srcId="{FEBDE497-F7CF-47E8-AAF7-1077F856F889}" destId="{BA6CFE4F-DFDC-4076-8DA4-DD6E807B882B}" srcOrd="1" destOrd="2" presId="urn:microsoft.com/office/officeart/2005/8/layout/hProcess4"/>
    <dgm:cxn modelId="{4955BEBC-B6BD-4779-876C-E80BF5D71427}" srcId="{ABE5D96D-D412-4408-B31D-0692D23B0CF3}" destId="{EDB4CD06-D6EC-4998-967B-E1B73B5DF128}" srcOrd="4" destOrd="0" parTransId="{3E69E0C1-5CAA-4AA8-9236-549848358B15}" sibTransId="{2518AF81-2046-462E-BBA4-173BF257269E}"/>
    <dgm:cxn modelId="{61829438-737D-4345-8E72-8F01B7FC8867}" type="presOf" srcId="{A994B80A-84D2-411F-8476-3C3BCB181AA8}" destId="{6BDA88C1-C4B0-4FEB-A7BA-38154297D779}" srcOrd="0" destOrd="1" presId="urn:microsoft.com/office/officeart/2005/8/layout/hProcess4"/>
    <dgm:cxn modelId="{FAFA07AF-55A5-4DF7-8391-19994C76DE6F}" srcId="{4FA76490-8C9D-4D19-9019-F72BEBF0DC07}" destId="{408A4F6A-9335-4513-9F54-E9F3F1CB4287}" srcOrd="0" destOrd="0" parTransId="{908B8BF7-0860-4C0C-A9DC-8B8EF4E0E35E}" sibTransId="{FC556F05-CFC0-4D13-AAC2-D52FB307362C}"/>
    <dgm:cxn modelId="{38F2A1C6-CC17-4258-9768-EA1EBF68C049}" type="presOf" srcId="{3D8D4164-B1C3-474E-B867-8B02B2CDBD15}" destId="{233D9BF9-1151-4C26-8BEC-0914EF8908A2}" srcOrd="0" destOrd="0" presId="urn:microsoft.com/office/officeart/2005/8/layout/hProcess4"/>
    <dgm:cxn modelId="{58C2FC23-1830-4DA9-B7DC-1616D20ACBA0}" type="presOf" srcId="{41525D2E-E82F-45CE-BF4D-062AEFB2AD04}" destId="{E64D326A-A4BA-4A0B-AD49-EB9FCC489495}" srcOrd="0" destOrd="4" presId="urn:microsoft.com/office/officeart/2005/8/layout/hProcess4"/>
    <dgm:cxn modelId="{AD3293A8-969B-45B7-9B05-A8CDC0B980AA}" srcId="{ABE5D96D-D412-4408-B31D-0692D23B0CF3}" destId="{A5168792-E471-493D-B35C-4C0940D85667}" srcOrd="2" destOrd="0" parTransId="{44E0617A-7948-4D38-9034-90C8D7806791}" sibTransId="{726FE7C1-7617-4E0D-B400-710BB6E9CCD6}"/>
    <dgm:cxn modelId="{BF635978-851B-46A8-93E8-AAC7C177D1C1}" srcId="{BAF6D211-88EA-418F-8620-9787BFCC6C68}" destId="{1BEF1F83-CA3D-4CCB-A5EE-25CE313E8AA1}" srcOrd="3" destOrd="0" parTransId="{6FC4A172-8B21-48A3-A8B5-8A2F428BE49F}" sibTransId="{73A795F1-6843-43AB-B4FC-907238F80D73}"/>
    <dgm:cxn modelId="{F78D663F-9724-4EDF-921E-E871FA25340B}" type="presOf" srcId="{787605BB-D70F-4FA1-928D-2743A220103D}" destId="{6BDA88C1-C4B0-4FEB-A7BA-38154297D779}" srcOrd="0" destOrd="3" presId="urn:microsoft.com/office/officeart/2005/8/layout/hProcess4"/>
    <dgm:cxn modelId="{5E446B02-72F0-4915-82BB-05C215DAF883}" type="presOf" srcId="{A5168792-E471-493D-B35C-4C0940D85667}" destId="{3C916106-3008-42BB-9C84-34F1DDC516DD}" srcOrd="1" destOrd="2" presId="urn:microsoft.com/office/officeart/2005/8/layout/hProcess4"/>
    <dgm:cxn modelId="{D968DD17-1F6C-4008-8FC8-A9796EE58154}" type="presOf" srcId="{A5168792-E471-493D-B35C-4C0940D85667}" destId="{6BDA88C1-C4B0-4FEB-A7BA-38154297D779}" srcOrd="0" destOrd="2" presId="urn:microsoft.com/office/officeart/2005/8/layout/hProcess4"/>
    <dgm:cxn modelId="{21535ED9-A787-40F7-BB27-D80266693CFC}" type="presOf" srcId="{1BEF1F83-CA3D-4CCB-A5EE-25CE313E8AA1}" destId="{BA6CFE4F-DFDC-4076-8DA4-DD6E807B882B}" srcOrd="1" destOrd="3" presId="urn:microsoft.com/office/officeart/2005/8/layout/hProcess4"/>
    <dgm:cxn modelId="{85D93420-9664-4EF3-B288-F67D6215B3AC}" type="presOf" srcId="{93C38E11-D60A-4D4C-88D3-160709099B3E}" destId="{EF69037F-5420-4496-B468-42398B0C0556}" srcOrd="0" destOrd="0" presId="urn:microsoft.com/office/officeart/2005/8/layout/hProcess4"/>
    <dgm:cxn modelId="{D7F1E532-DE82-4793-AB2C-8A53820B3949}" type="presOf" srcId="{918CEF53-9A71-4C91-9A9F-5FA843CBE5FF}" destId="{B382FAC8-68CC-44C2-8325-BD5DD9C2A17E}" srcOrd="1" destOrd="2" presId="urn:microsoft.com/office/officeart/2005/8/layout/hProcess4"/>
    <dgm:cxn modelId="{DDCFB87F-95B5-4550-AAD1-1AB729B87823}" type="presOf" srcId="{8F71A34F-DAFC-4A17-A8C2-695881F344F3}" destId="{E64D326A-A4BA-4A0B-AD49-EB9FCC489495}" srcOrd="0" destOrd="5" presId="urn:microsoft.com/office/officeart/2005/8/layout/hProcess4"/>
    <dgm:cxn modelId="{4D7FCA83-F09B-476E-B4BB-62A69E133821}" type="presOf" srcId="{F39531AD-5CA4-4110-93F7-EF1E392C8DA1}" destId="{4E36239A-5A87-46CF-9471-F9911045CB8D}" srcOrd="0" destOrd="1" presId="urn:microsoft.com/office/officeart/2005/8/layout/hProcess4"/>
    <dgm:cxn modelId="{FAB78A00-252A-404E-985A-FDA2DD7EEEFF}" type="presOf" srcId="{4FA76490-8C9D-4D19-9019-F72BEBF0DC07}" destId="{7E6CAA6D-16FD-4A93-B646-AEFE61AA188E}" srcOrd="0" destOrd="0" presId="urn:microsoft.com/office/officeart/2005/8/layout/hProcess4"/>
    <dgm:cxn modelId="{F5C2BE22-B1CE-41FF-9F5D-86FFD050DE18}" srcId="{3D8D4164-B1C3-474E-B867-8B02B2CDBD15}" destId="{4FA76490-8C9D-4D19-9019-F72BEBF0DC07}" srcOrd="0" destOrd="0" parTransId="{3768B642-8BF2-4C22-9160-9165F7ED9E8A}" sibTransId="{EAE81922-9A80-420C-B2CD-74F9687D1642}"/>
    <dgm:cxn modelId="{D736EA2D-2484-43E5-9103-BF8CA514B4C1}" srcId="{BAF6D211-88EA-418F-8620-9787BFCC6C68}" destId="{8F71A34F-DAFC-4A17-A8C2-695881F344F3}" srcOrd="5" destOrd="0" parTransId="{80CA9B46-5185-43AE-B7BD-62AB60D05F72}" sibTransId="{13030E2B-8150-4E49-B608-696C032AFE0A}"/>
    <dgm:cxn modelId="{025356D9-9671-40C0-9F6C-2E98040F0C01}" type="presOf" srcId="{787605BB-D70F-4FA1-928D-2743A220103D}" destId="{3C916106-3008-42BB-9C84-34F1DDC516DD}" srcOrd="1" destOrd="3" presId="urn:microsoft.com/office/officeart/2005/8/layout/hProcess4"/>
    <dgm:cxn modelId="{F240B1CB-4414-438E-8D2C-81A538ECA3CB}" srcId="{BAF6D211-88EA-418F-8620-9787BFCC6C68}" destId="{E6DACDC4-A175-4BB9-94BD-4B27CEDADBBE}" srcOrd="1" destOrd="0" parTransId="{D3E7AE8F-BC94-4EBB-BE6B-63A033A2CE37}" sibTransId="{D926BAC3-82BF-4495-98A0-A0AFBECF31DD}"/>
    <dgm:cxn modelId="{B94D465A-E8F2-42BC-A87B-76C8FB0BBDEB}" type="presParOf" srcId="{233D9BF9-1151-4C26-8BEC-0914EF8908A2}" destId="{7A7584EF-0F5C-4437-BA45-63A494D88EBC}" srcOrd="0" destOrd="0" presId="urn:microsoft.com/office/officeart/2005/8/layout/hProcess4"/>
    <dgm:cxn modelId="{1587ACB1-5DDA-4FFA-907B-0553D4865243}" type="presParOf" srcId="{233D9BF9-1151-4C26-8BEC-0914EF8908A2}" destId="{D89DE71C-942E-439D-B392-49F8363F9323}" srcOrd="1" destOrd="0" presId="urn:microsoft.com/office/officeart/2005/8/layout/hProcess4"/>
    <dgm:cxn modelId="{5D1DDFD9-B5B2-4823-A470-240C5A14DF9E}" type="presParOf" srcId="{233D9BF9-1151-4C26-8BEC-0914EF8908A2}" destId="{8D12C65A-9F3F-4B02-8B53-B3EAEF51A078}" srcOrd="2" destOrd="0" presId="urn:microsoft.com/office/officeart/2005/8/layout/hProcess4"/>
    <dgm:cxn modelId="{A980F64F-53ED-4DD2-BCC4-EC19529BFB66}" type="presParOf" srcId="{8D12C65A-9F3F-4B02-8B53-B3EAEF51A078}" destId="{FF37E5D9-CF24-449D-863E-3117154F852A}" srcOrd="0" destOrd="0" presId="urn:microsoft.com/office/officeart/2005/8/layout/hProcess4"/>
    <dgm:cxn modelId="{A534D319-C333-4675-89DE-68EEDD8C2532}" type="presParOf" srcId="{FF37E5D9-CF24-449D-863E-3117154F852A}" destId="{59838380-BF01-45A2-B6F0-55A58E0778E1}" srcOrd="0" destOrd="0" presId="urn:microsoft.com/office/officeart/2005/8/layout/hProcess4"/>
    <dgm:cxn modelId="{44B23042-C6AC-4A5E-8405-78DFA650BDD7}" type="presParOf" srcId="{FF37E5D9-CF24-449D-863E-3117154F852A}" destId="{4E36239A-5A87-46CF-9471-F9911045CB8D}" srcOrd="1" destOrd="0" presId="urn:microsoft.com/office/officeart/2005/8/layout/hProcess4"/>
    <dgm:cxn modelId="{CF950137-3904-4D8E-A63C-18DDDD5EA3B5}" type="presParOf" srcId="{FF37E5D9-CF24-449D-863E-3117154F852A}" destId="{B382FAC8-68CC-44C2-8325-BD5DD9C2A17E}" srcOrd="2" destOrd="0" presId="urn:microsoft.com/office/officeart/2005/8/layout/hProcess4"/>
    <dgm:cxn modelId="{7E81B74E-8F04-4590-AB5E-934A159831A3}" type="presParOf" srcId="{FF37E5D9-CF24-449D-863E-3117154F852A}" destId="{7E6CAA6D-16FD-4A93-B646-AEFE61AA188E}" srcOrd="3" destOrd="0" presId="urn:microsoft.com/office/officeart/2005/8/layout/hProcess4"/>
    <dgm:cxn modelId="{8611C123-0F54-4579-A927-A9878C4D16AD}" type="presParOf" srcId="{FF37E5D9-CF24-449D-863E-3117154F852A}" destId="{CEC553C6-57A8-4D9F-BA1A-2C4412896206}" srcOrd="4" destOrd="0" presId="urn:microsoft.com/office/officeart/2005/8/layout/hProcess4"/>
    <dgm:cxn modelId="{65CA090F-D685-4D74-950D-9E546221B8F6}" type="presParOf" srcId="{8D12C65A-9F3F-4B02-8B53-B3EAEF51A078}" destId="{88AF55B6-1E83-4A78-82CD-39F129ED79BC}" srcOrd="1" destOrd="0" presId="urn:microsoft.com/office/officeart/2005/8/layout/hProcess4"/>
    <dgm:cxn modelId="{A1157682-2422-4B80-8D66-21F54CEA619F}" type="presParOf" srcId="{8D12C65A-9F3F-4B02-8B53-B3EAEF51A078}" destId="{28A50E47-494E-46FA-ACDB-5F5BAD694DF5}" srcOrd="2" destOrd="0" presId="urn:microsoft.com/office/officeart/2005/8/layout/hProcess4"/>
    <dgm:cxn modelId="{EB359BE3-0474-451D-A666-BB824F7F546D}" type="presParOf" srcId="{28A50E47-494E-46FA-ACDB-5F5BAD694DF5}" destId="{279CDC17-8B15-4505-905E-923C5459CDF1}" srcOrd="0" destOrd="0" presId="urn:microsoft.com/office/officeart/2005/8/layout/hProcess4"/>
    <dgm:cxn modelId="{4D25C0DC-5747-449F-9846-54827A5D1793}" type="presParOf" srcId="{28A50E47-494E-46FA-ACDB-5F5BAD694DF5}" destId="{6BDA88C1-C4B0-4FEB-A7BA-38154297D779}" srcOrd="1" destOrd="0" presId="urn:microsoft.com/office/officeart/2005/8/layout/hProcess4"/>
    <dgm:cxn modelId="{B1C1A83A-31B5-4699-B0C5-DEA90A88D7B5}" type="presParOf" srcId="{28A50E47-494E-46FA-ACDB-5F5BAD694DF5}" destId="{3C916106-3008-42BB-9C84-34F1DDC516DD}" srcOrd="2" destOrd="0" presId="urn:microsoft.com/office/officeart/2005/8/layout/hProcess4"/>
    <dgm:cxn modelId="{6880A1F0-7354-4E04-93D6-485C541CC1F3}" type="presParOf" srcId="{28A50E47-494E-46FA-ACDB-5F5BAD694DF5}" destId="{ADFE2597-037A-4051-9853-8D6FC32E945D}" srcOrd="3" destOrd="0" presId="urn:microsoft.com/office/officeart/2005/8/layout/hProcess4"/>
    <dgm:cxn modelId="{7EC71BA9-9A1F-4560-8FA6-7B1291133AF5}" type="presParOf" srcId="{28A50E47-494E-46FA-ACDB-5F5BAD694DF5}" destId="{9ABCEFAD-CDAA-496F-B0DA-EBD956C03D57}" srcOrd="4" destOrd="0" presId="urn:microsoft.com/office/officeart/2005/8/layout/hProcess4"/>
    <dgm:cxn modelId="{BEF2BDD0-1339-4204-AF07-0840E00F61D2}" type="presParOf" srcId="{8D12C65A-9F3F-4B02-8B53-B3EAEF51A078}" destId="{EF69037F-5420-4496-B468-42398B0C0556}" srcOrd="3" destOrd="0" presId="urn:microsoft.com/office/officeart/2005/8/layout/hProcess4"/>
    <dgm:cxn modelId="{D9AC61A7-EF90-4639-B8B0-3D9DD9937849}" type="presParOf" srcId="{8D12C65A-9F3F-4B02-8B53-B3EAEF51A078}" destId="{7F346303-A153-4395-97BE-208C5AD2D91A}" srcOrd="4" destOrd="0" presId="urn:microsoft.com/office/officeart/2005/8/layout/hProcess4"/>
    <dgm:cxn modelId="{5F7A4257-3009-48A2-AE6B-0FB18C654CA6}" type="presParOf" srcId="{7F346303-A153-4395-97BE-208C5AD2D91A}" destId="{CFC62F19-4680-4514-AD8D-7BDEA8642E40}" srcOrd="0" destOrd="0" presId="urn:microsoft.com/office/officeart/2005/8/layout/hProcess4"/>
    <dgm:cxn modelId="{DD124D07-D697-43C2-88D2-E25FE1DEB44D}" type="presParOf" srcId="{7F346303-A153-4395-97BE-208C5AD2D91A}" destId="{E64D326A-A4BA-4A0B-AD49-EB9FCC489495}" srcOrd="1" destOrd="0" presId="urn:microsoft.com/office/officeart/2005/8/layout/hProcess4"/>
    <dgm:cxn modelId="{DB587F4E-F772-4F8F-855D-56827BF2372A}" type="presParOf" srcId="{7F346303-A153-4395-97BE-208C5AD2D91A}" destId="{BA6CFE4F-DFDC-4076-8DA4-DD6E807B882B}" srcOrd="2" destOrd="0" presId="urn:microsoft.com/office/officeart/2005/8/layout/hProcess4"/>
    <dgm:cxn modelId="{25279AED-BBF6-4721-BCDE-5C224A5678DC}" type="presParOf" srcId="{7F346303-A153-4395-97BE-208C5AD2D91A}" destId="{E2B0FDAD-9A76-47AD-9EEF-72A445B553A5}" srcOrd="3" destOrd="0" presId="urn:microsoft.com/office/officeart/2005/8/layout/hProcess4"/>
    <dgm:cxn modelId="{48BE9758-95A7-492B-874A-D2A80699FD5F}" type="presParOf" srcId="{7F346303-A153-4395-97BE-208C5AD2D91A}" destId="{2AE921E5-5877-43AE-8370-ED05B296D2EE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36239A-5A87-46CF-9471-F9911045CB8D}">
      <dsp:nvSpPr>
        <dsp:cNvPr id="0" name=""/>
        <dsp:cNvSpPr/>
      </dsp:nvSpPr>
      <dsp:spPr>
        <a:xfrm>
          <a:off x="1143" y="864094"/>
          <a:ext cx="2343458" cy="19328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Serious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health problems</a:t>
          </a:r>
          <a:endParaRPr lang="en-GB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Home environment</a:t>
          </a:r>
          <a:endParaRPr lang="en-GB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Schooling</a:t>
          </a:r>
          <a:endParaRPr lang="en-GB" sz="2000" kern="1200" noProof="0" dirty="0"/>
        </a:p>
      </dsp:txBody>
      <dsp:txXfrm>
        <a:off x="45624" y="908575"/>
        <a:ext cx="2254496" cy="1429715"/>
      </dsp:txXfrm>
    </dsp:sp>
    <dsp:sp modelId="{88AF55B6-1E83-4A78-82CD-39F129ED79BC}">
      <dsp:nvSpPr>
        <dsp:cNvPr id="0" name=""/>
        <dsp:cNvSpPr/>
      </dsp:nvSpPr>
      <dsp:spPr>
        <a:xfrm>
          <a:off x="1424675" y="2057765"/>
          <a:ext cx="2591215" cy="2591215"/>
        </a:xfrm>
        <a:prstGeom prst="leftCircularArrow">
          <a:avLst>
            <a:gd name="adj1" fmla="val 2914"/>
            <a:gd name="adj2" fmla="val 356588"/>
            <a:gd name="adj3" fmla="val 2850169"/>
            <a:gd name="adj4" fmla="val 9742559"/>
            <a:gd name="adj5" fmla="val 34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6CAA6D-16FD-4A93-B646-AEFE61AA188E}">
      <dsp:nvSpPr>
        <dsp:cNvPr id="0" name=""/>
        <dsp:cNvSpPr/>
      </dsp:nvSpPr>
      <dsp:spPr>
        <a:xfrm>
          <a:off x="521911" y="2892506"/>
          <a:ext cx="2083073" cy="8283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300" kern="1200" noProof="0" dirty="0" smtClean="0"/>
            <a:t>Childhood</a:t>
          </a:r>
          <a:endParaRPr lang="en-GB" sz="3300" kern="1200" noProof="0" dirty="0"/>
        </a:p>
      </dsp:txBody>
      <dsp:txXfrm>
        <a:off x="546173" y="2916768"/>
        <a:ext cx="2034549" cy="779845"/>
      </dsp:txXfrm>
    </dsp:sp>
    <dsp:sp modelId="{6BDA88C1-C4B0-4FEB-A7BA-38154297D779}">
      <dsp:nvSpPr>
        <dsp:cNvPr id="0" name=""/>
        <dsp:cNvSpPr/>
      </dsp:nvSpPr>
      <dsp:spPr>
        <a:xfrm>
          <a:off x="2964552" y="1811564"/>
          <a:ext cx="2343458" cy="19328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Education</a:t>
          </a:r>
          <a:endParaRPr lang="en-GB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Training</a:t>
          </a:r>
          <a:endParaRPr lang="en-GB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Occupation</a:t>
          </a:r>
          <a:endParaRPr lang="en-GB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Health</a:t>
          </a:r>
          <a:endParaRPr lang="en-GB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2000" kern="1200" noProof="0" dirty="0"/>
        </a:p>
      </dsp:txBody>
      <dsp:txXfrm>
        <a:off x="3009033" y="2270229"/>
        <a:ext cx="2254496" cy="1429715"/>
      </dsp:txXfrm>
    </dsp:sp>
    <dsp:sp modelId="{EF69037F-5420-4496-B468-42398B0C0556}">
      <dsp:nvSpPr>
        <dsp:cNvPr id="0" name=""/>
        <dsp:cNvSpPr/>
      </dsp:nvSpPr>
      <dsp:spPr>
        <a:xfrm>
          <a:off x="4322066" y="1537"/>
          <a:ext cx="2847582" cy="2847582"/>
        </a:xfrm>
        <a:prstGeom prst="circularArrow">
          <a:avLst>
            <a:gd name="adj1" fmla="val 2652"/>
            <a:gd name="adj2" fmla="val 322502"/>
            <a:gd name="adj3" fmla="val 19209761"/>
            <a:gd name="adj4" fmla="val 12283284"/>
            <a:gd name="adj5" fmla="val 3094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FE2597-037A-4051-9853-8D6FC32E945D}">
      <dsp:nvSpPr>
        <dsp:cNvPr id="0" name=""/>
        <dsp:cNvSpPr/>
      </dsp:nvSpPr>
      <dsp:spPr>
        <a:xfrm>
          <a:off x="3485321" y="864099"/>
          <a:ext cx="2083073" cy="8283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300" kern="1200" noProof="0" dirty="0" smtClean="0"/>
            <a:t>Middle age</a:t>
          </a:r>
          <a:endParaRPr lang="en-GB" sz="3300" kern="1200" noProof="0" dirty="0"/>
        </a:p>
      </dsp:txBody>
      <dsp:txXfrm>
        <a:off x="3509583" y="888361"/>
        <a:ext cx="2034549" cy="779845"/>
      </dsp:txXfrm>
    </dsp:sp>
    <dsp:sp modelId="{E64D326A-A4BA-4A0B-AD49-EB9FCC489495}">
      <dsp:nvSpPr>
        <dsp:cNvPr id="0" name=""/>
        <dsp:cNvSpPr/>
      </dsp:nvSpPr>
      <dsp:spPr>
        <a:xfrm>
          <a:off x="5927962" y="1080130"/>
          <a:ext cx="2343458" cy="19328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Income and wealth</a:t>
          </a:r>
          <a:endParaRPr lang="en-GB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Morbidity</a:t>
          </a:r>
          <a:endParaRPr lang="en-GB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Disability</a:t>
          </a:r>
          <a:endParaRPr lang="en-GB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2000" kern="1200" noProof="0" dirty="0"/>
        </a:p>
      </dsp:txBody>
      <dsp:txXfrm>
        <a:off x="5972443" y="1124611"/>
        <a:ext cx="2254496" cy="1429715"/>
      </dsp:txXfrm>
    </dsp:sp>
    <dsp:sp modelId="{E2B0FDAD-9A76-47AD-9EEF-72A445B553A5}">
      <dsp:nvSpPr>
        <dsp:cNvPr id="0" name=""/>
        <dsp:cNvSpPr/>
      </dsp:nvSpPr>
      <dsp:spPr>
        <a:xfrm>
          <a:off x="6448730" y="3132071"/>
          <a:ext cx="2083073" cy="8283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300" kern="1200" noProof="0" dirty="0" smtClean="0"/>
            <a:t>Old age</a:t>
          </a:r>
          <a:endParaRPr lang="en-GB" sz="3300" kern="1200" noProof="0" dirty="0"/>
        </a:p>
      </dsp:txBody>
      <dsp:txXfrm>
        <a:off x="6472992" y="3156333"/>
        <a:ext cx="2034549" cy="7798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D449B-0A98-4789-B734-737C8A92B97C}" type="datetimeFigureOut">
              <a:rPr lang="es-MX" smtClean="0"/>
              <a:t>19/08/2013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93430-BD4E-45CA-AF0E-DEE8EAC2B9CF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03812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93430-BD4E-45CA-AF0E-DEE8EAC2B9CF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080855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21D5D-8EA5-40A5-8CEE-C4507B84E630}" type="slidenum">
              <a:rPr lang="es-MX" smtClean="0">
                <a:solidFill>
                  <a:prstClr val="black"/>
                </a:solidFill>
              </a:rPr>
              <a:pPr/>
              <a:t>10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1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93430-BD4E-45CA-AF0E-DEE8EAC2B9CF}" type="slidenum">
              <a:rPr lang="es-MX" smtClean="0"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82100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93430-BD4E-45CA-AF0E-DEE8EAC2B9CF}" type="slidenum">
              <a:rPr lang="es-MX" smtClean="0"/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0783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21D5D-8EA5-40A5-8CEE-C4507B84E630}" type="slidenum">
              <a:rPr lang="es-MX" smtClean="0">
                <a:solidFill>
                  <a:prstClr val="black"/>
                </a:solidFill>
              </a:rPr>
              <a:pPr/>
              <a:t>13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3617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93430-BD4E-45CA-AF0E-DEE8EAC2B9CF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54173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population</a:t>
            </a:r>
            <a:r>
              <a:rPr lang="es-MX" dirty="0" smtClean="0"/>
              <a:t> </a:t>
            </a:r>
            <a:r>
              <a:rPr lang="es-MX" dirty="0" err="1" smtClean="0"/>
              <a:t>dynamics</a:t>
            </a:r>
            <a:r>
              <a:rPr lang="es-MX" dirty="0" smtClean="0"/>
              <a:t> of PR. CR,</a:t>
            </a:r>
            <a:r>
              <a:rPr lang="es-MX" baseline="0" dirty="0" smtClean="0"/>
              <a:t> MX. </a:t>
            </a:r>
            <a:r>
              <a:rPr lang="es-MX" baseline="0" dirty="0" err="1" smtClean="0"/>
              <a:t>Reflections</a:t>
            </a:r>
            <a:r>
              <a:rPr lang="es-MX" baseline="0" dirty="0" smtClean="0"/>
              <a:t> </a:t>
            </a:r>
            <a:r>
              <a:rPr lang="es-MX" baseline="0" dirty="0" err="1" smtClean="0"/>
              <a:t>on</a:t>
            </a:r>
            <a:r>
              <a:rPr lang="es-MX" baseline="0" dirty="0" smtClean="0"/>
              <a:t> LE of </a:t>
            </a:r>
            <a:r>
              <a:rPr lang="es-MX" baseline="0" dirty="0" err="1" smtClean="0"/>
              <a:t>the</a:t>
            </a:r>
            <a:r>
              <a:rPr lang="es-MX" baseline="0" dirty="0" smtClean="0"/>
              <a:t> </a:t>
            </a:r>
            <a:r>
              <a:rPr lang="es-MX" baseline="0" dirty="0" err="1" smtClean="0"/>
              <a:t>mastering</a:t>
            </a:r>
            <a:r>
              <a:rPr lang="es-MX" baseline="0" dirty="0" smtClean="0"/>
              <a:t> of </a:t>
            </a:r>
            <a:r>
              <a:rPr lang="es-MX" baseline="0" dirty="0" err="1" smtClean="0"/>
              <a:t>public</a:t>
            </a:r>
            <a:r>
              <a:rPr lang="es-MX" baseline="0" dirty="0" smtClean="0"/>
              <a:t> </a:t>
            </a:r>
            <a:r>
              <a:rPr lang="es-MX" baseline="0" dirty="0" err="1" smtClean="0"/>
              <a:t>health</a:t>
            </a:r>
            <a:r>
              <a:rPr lang="es-MX" baseline="0" dirty="0" smtClean="0"/>
              <a:t>.</a:t>
            </a:r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93430-BD4E-45CA-AF0E-DEE8EAC2B9CF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8973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part</a:t>
            </a:r>
            <a:r>
              <a:rPr lang="es-MX" dirty="0" smtClean="0"/>
              <a:t> of </a:t>
            </a:r>
            <a:r>
              <a:rPr lang="es-MX" dirty="0" err="1" smtClean="0"/>
              <a:t>fecundity</a:t>
            </a:r>
            <a:r>
              <a:rPr lang="es-MX" dirty="0" smtClean="0"/>
              <a:t>.</a:t>
            </a:r>
            <a:r>
              <a:rPr lang="es-MX" baseline="0" dirty="0" smtClean="0"/>
              <a:t> PR has a </a:t>
            </a:r>
            <a:r>
              <a:rPr lang="es-MX" baseline="0" dirty="0" err="1" smtClean="0"/>
              <a:t>longer</a:t>
            </a:r>
            <a:r>
              <a:rPr lang="es-MX" baseline="0" dirty="0" smtClean="0"/>
              <a:t> </a:t>
            </a:r>
            <a:r>
              <a:rPr lang="es-MX" baseline="0" dirty="0" err="1" smtClean="0"/>
              <a:t>history</a:t>
            </a:r>
            <a:r>
              <a:rPr lang="es-MX" baseline="0" dirty="0" smtClean="0"/>
              <a:t>. CR </a:t>
            </a:r>
            <a:r>
              <a:rPr lang="es-MX" baseline="0" dirty="0" err="1" smtClean="0"/>
              <a:t>follows</a:t>
            </a:r>
            <a:r>
              <a:rPr lang="es-MX" baseline="0" dirty="0" smtClean="0"/>
              <a:t>. </a:t>
            </a:r>
            <a:r>
              <a:rPr lang="es-MX" baseline="0" dirty="0" err="1" smtClean="0"/>
              <a:t>Then</a:t>
            </a:r>
            <a:r>
              <a:rPr lang="es-MX" baseline="0" dirty="0" smtClean="0"/>
              <a:t> MX </a:t>
            </a:r>
            <a:r>
              <a:rPr lang="es-MX" baseline="0" dirty="0" err="1" smtClean="0"/>
              <a:t>with</a:t>
            </a:r>
            <a:r>
              <a:rPr lang="es-MX" baseline="0" dirty="0" smtClean="0"/>
              <a:t> a </a:t>
            </a:r>
            <a:r>
              <a:rPr lang="es-MX" baseline="0" dirty="0" err="1" smtClean="0"/>
              <a:t>big</a:t>
            </a:r>
            <a:r>
              <a:rPr lang="es-MX" baseline="0" dirty="0" smtClean="0"/>
              <a:t> </a:t>
            </a:r>
            <a:r>
              <a:rPr lang="es-MX" baseline="0" dirty="0" err="1" smtClean="0"/>
              <a:t>paraphernalia</a:t>
            </a:r>
            <a:r>
              <a:rPr lang="es-MX" baseline="0" dirty="0" smtClean="0"/>
              <a:t> </a:t>
            </a:r>
            <a:r>
              <a:rPr lang="es-MX" baseline="0" dirty="0" err="1" smtClean="0"/>
              <a:t>touching</a:t>
            </a:r>
            <a:r>
              <a:rPr lang="es-MX" baseline="0" dirty="0" smtClean="0"/>
              <a:t> </a:t>
            </a:r>
            <a:r>
              <a:rPr lang="es-MX" baseline="0" dirty="0" err="1" smtClean="0"/>
              <a:t>laws</a:t>
            </a:r>
            <a:r>
              <a:rPr lang="es-MX" baseline="0" dirty="0" smtClean="0"/>
              <a:t>, </a:t>
            </a:r>
            <a:r>
              <a:rPr lang="es-MX" baseline="0" dirty="0" err="1" smtClean="0"/>
              <a:t>organizations</a:t>
            </a:r>
            <a:r>
              <a:rPr lang="es-MX" baseline="0" dirty="0" smtClean="0"/>
              <a:t> as CONAPO and </a:t>
            </a:r>
            <a:r>
              <a:rPr lang="es-MX" baseline="0" dirty="0" err="1" smtClean="0"/>
              <a:t>planned</a:t>
            </a:r>
            <a:r>
              <a:rPr lang="es-MX" baseline="0" dirty="0" smtClean="0"/>
              <a:t> </a:t>
            </a:r>
            <a:r>
              <a:rPr lang="es-MX" baseline="0" dirty="0" err="1" smtClean="0"/>
              <a:t>parenthood</a:t>
            </a:r>
            <a:r>
              <a:rPr lang="es-MX" baseline="0" dirty="0" smtClean="0"/>
              <a:t>.</a:t>
            </a:r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93430-BD4E-45CA-AF0E-DEE8EAC2B9CF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2076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different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dynamics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age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structure</a:t>
            </a:r>
            <a:r>
              <a:rPr lang="es-MX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baseline="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epicting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baseline="0" dirty="0" err="1" smtClean="0"/>
              <a:t>the</a:t>
            </a:r>
            <a:r>
              <a:rPr lang="es-MX" baseline="0" dirty="0" smtClean="0"/>
              <a:t> </a:t>
            </a:r>
            <a:r>
              <a:rPr lang="es-MX" baseline="0" dirty="0" err="1" smtClean="0"/>
              <a:t>demographic</a:t>
            </a:r>
            <a:r>
              <a:rPr lang="es-MX" baseline="0" dirty="0" smtClean="0"/>
              <a:t> </a:t>
            </a:r>
            <a:r>
              <a:rPr lang="es-MX" baseline="0" dirty="0" err="1" smtClean="0"/>
              <a:t>transition</a:t>
            </a:r>
            <a:r>
              <a:rPr lang="es-MX" baseline="0" dirty="0" smtClean="0"/>
              <a:t>. </a:t>
            </a:r>
            <a:r>
              <a:rPr lang="es-MX" baseline="0" dirty="0" err="1" smtClean="0"/>
              <a:t>It</a:t>
            </a:r>
            <a:r>
              <a:rPr lang="es-MX" baseline="0" dirty="0" smtClean="0"/>
              <a:t> </a:t>
            </a:r>
            <a:r>
              <a:rPr lang="es-MX" baseline="0" dirty="0" err="1" smtClean="0"/>
              <a:t>seems</a:t>
            </a:r>
            <a:r>
              <a:rPr lang="es-MX" baseline="0" dirty="0" smtClean="0"/>
              <a:t> </a:t>
            </a:r>
            <a:r>
              <a:rPr lang="es-MX" baseline="0" dirty="0" err="1" smtClean="0"/>
              <a:t>to</a:t>
            </a:r>
            <a:r>
              <a:rPr lang="es-MX" baseline="0" dirty="0" smtClean="0"/>
              <a:t> be a similar </a:t>
            </a:r>
            <a:r>
              <a:rPr lang="es-MX" baseline="0" dirty="0" err="1" smtClean="0"/>
              <a:t>destiny</a:t>
            </a:r>
            <a:r>
              <a:rPr lang="es-MX" baseline="0" dirty="0" smtClean="0"/>
              <a:t>.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Convergence</a:t>
            </a:r>
            <a:r>
              <a:rPr lang="es-MX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baseline="0" dirty="0" err="1" smtClean="0">
                <a:latin typeface="Times New Roman" pitchFamily="18" charset="0"/>
                <a:cs typeface="Times New Roman" pitchFamily="18" charset="0"/>
              </a:rPr>
              <a:t>into</a:t>
            </a:r>
            <a:r>
              <a:rPr lang="es-MX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baseline="0" dirty="0" err="1" smtClean="0">
                <a:latin typeface="Times New Roman" pitchFamily="18" charset="0"/>
                <a:cs typeface="Times New Roman" pitchFamily="18" charset="0"/>
              </a:rPr>
              <a:t>population</a:t>
            </a:r>
            <a:r>
              <a:rPr lang="es-MX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baseline="0" dirty="0" err="1" smtClean="0">
                <a:latin typeface="Times New Roman" pitchFamily="18" charset="0"/>
                <a:cs typeface="Times New Roman" pitchFamily="18" charset="0"/>
              </a:rPr>
              <a:t>ageing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s-MX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93430-BD4E-45CA-AF0E-DEE8EAC2B9CF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426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aged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population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 has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maximum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dirty="0" err="1" smtClean="0">
                <a:latin typeface="Times New Roman" pitchFamily="18" charset="0"/>
                <a:cs typeface="Times New Roman" pitchFamily="18" charset="0"/>
              </a:rPr>
              <a:t>entropy</a:t>
            </a:r>
            <a:r>
              <a:rPr lang="es-MX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s-MX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s-MX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93430-BD4E-45CA-AF0E-DEE8EAC2B9CF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4441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2625F-B5EC-4CE8-8898-73F407778E9D}" type="slidenum">
              <a:rPr lang="es-MX" smtClean="0">
                <a:solidFill>
                  <a:prstClr val="black"/>
                </a:solidFill>
              </a:rPr>
              <a:pPr/>
              <a:t>6</a:t>
            </a:fld>
            <a:endParaRPr lang="es-MX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93430-BD4E-45CA-AF0E-DEE8EAC2B9CF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6990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En MHAS</a:t>
            </a:r>
            <a:r>
              <a:rPr lang="es-ES" baseline="0" dirty="0" smtClean="0"/>
              <a:t> incluye preguntas sobre SES que permiten identificar distintas trayectorias (</a:t>
            </a:r>
            <a:r>
              <a:rPr lang="es-ES" b="1" baseline="0" dirty="0" err="1" smtClean="0"/>
              <a:t>pathways</a:t>
            </a:r>
            <a:r>
              <a:rPr lang="es-ES" b="1" baseline="0" dirty="0" smtClean="0"/>
              <a:t>)</a:t>
            </a:r>
            <a:r>
              <a:rPr lang="es-ES" baseline="0" dirty="0" smtClean="0"/>
              <a:t> en el curso de vida. Es decir, elementos que condicionan el estado de salud y la funcionalidad y que significan una acumulación de eventos adversos o favorables al final de la vida, que terminan en círculos virtuosos, viciosos o un intermedio de estos. </a:t>
            </a:r>
          </a:p>
          <a:p>
            <a:endParaRPr lang="es-ES" baseline="0" dirty="0" smtClean="0"/>
          </a:p>
          <a:p>
            <a:r>
              <a:rPr lang="es-ES" baseline="0" dirty="0" smtClean="0"/>
              <a:t>Por ejemplo, tener un problema serio de salud puede afectar las posibilidades de estudiar. Esto a su vez afecta el tipo de ocupación y los ingresos a lo largo de la vida laboral de los individuos (destacar la interrelación de los factores). </a:t>
            </a:r>
          </a:p>
          <a:p>
            <a:endParaRPr lang="es-ES" baseline="0" dirty="0" smtClean="0"/>
          </a:p>
          <a:p>
            <a:r>
              <a:rPr lang="es-ES" baseline="0" dirty="0" smtClean="0"/>
              <a:t>Los elementos de salud utilizados en el estudio para tratar de identificar las desigualdades por condición SE son morbilidad y limitación funcional (dificultad para realizar actividades básicas e instrumentales de la vida diaria).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21D5D-8EA5-40A5-8CEE-C4507B84E630}" type="slidenum">
              <a:rPr lang="es-MX" smtClean="0">
                <a:solidFill>
                  <a:prstClr val="black"/>
                </a:solidFill>
              </a:rPr>
              <a:pPr/>
              <a:t>8</a:t>
            </a:fld>
            <a:endParaRPr lang="es-MX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dirty="0" smtClean="0"/>
              <a:t>México es un país de ingresos medios, con dificultades económicas, sociales y culturales.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93430-BD4E-45CA-AF0E-DEE8EAC2B9CF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59829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E3420-4098-4A60-AD5E-B6BE516F8DFE}" type="datetime1">
              <a:rPr lang="en-US" smtClean="0"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8B07F-510E-4004-AE94-8A9829EEF98B}" type="datetime1">
              <a:rPr lang="en-US" smtClean="0"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416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24F7-59E3-4C79-8B87-37325DBA712A}" type="datetime1">
              <a:rPr lang="en-US" smtClean="0"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611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82FD-5205-4D49-A44F-9979F4CA3FA7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385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C3F4A-D3CD-46A9-9AF5-5FC5C42B97E5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36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40A01-AC64-4F5D-9A34-31306745DFC6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391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0DF-6229-4508-8867-94B93D6508A6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121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F8833-4BAB-4794-8CFD-06A67B4CA348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63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C9F1C-863E-4D5A-97E7-959AA141D4B4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174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5314C-B5DC-4300-9097-9743D0AD79F9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243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366B-AD29-4005-9CF9-EE782D72CA39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06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93295-603C-44E7-9FC3-29370FAE4959}" type="datetime1">
              <a:rPr lang="en-US" smtClean="0"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8400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49F4-A384-4D52-892D-A51DEA8F9682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3689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691C0-32D9-4F09-A7A5-64A4F017B6DF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316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6C2F8-F737-4067-B6F0-D5AA9A85328E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5101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0342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25645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4920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 userDrawn="1"/>
        </p:nvGrpSpPr>
        <p:grpSpPr>
          <a:xfrm>
            <a:off x="179512" y="6194042"/>
            <a:ext cx="820734" cy="559112"/>
            <a:chOff x="1375002" y="4308965"/>
            <a:chExt cx="2470150" cy="1682750"/>
          </a:xfrm>
          <a:solidFill>
            <a:schemeClr val="tx1">
              <a:alpha val="10196"/>
            </a:schemeClr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1978252" y="4348653"/>
              <a:ext cx="1866900" cy="1166813"/>
            </a:xfrm>
            <a:custGeom>
              <a:avLst/>
              <a:gdLst>
                <a:gd name="T0" fmla="*/ 2760 w 5109"/>
                <a:gd name="T1" fmla="*/ 0 h 3195"/>
                <a:gd name="T2" fmla="*/ 2936 w 5109"/>
                <a:gd name="T3" fmla="*/ 0 h 3195"/>
                <a:gd name="T4" fmla="*/ 2848 w 5109"/>
                <a:gd name="T5" fmla="*/ 310 h 3195"/>
                <a:gd name="T6" fmla="*/ 2760 w 5109"/>
                <a:gd name="T7" fmla="*/ 0 h 3195"/>
                <a:gd name="T8" fmla="*/ 5077 w 5109"/>
                <a:gd name="T9" fmla="*/ 0 h 3195"/>
                <a:gd name="T10" fmla="*/ 5109 w 5109"/>
                <a:gd name="T11" fmla="*/ 0 h 3195"/>
                <a:gd name="T12" fmla="*/ 5109 w 5109"/>
                <a:gd name="T13" fmla="*/ 3195 h 3195"/>
                <a:gd name="T14" fmla="*/ 3693 w 5109"/>
                <a:gd name="T15" fmla="*/ 3195 h 3195"/>
                <a:gd name="T16" fmla="*/ 5077 w 5109"/>
                <a:gd name="T17" fmla="*/ 0 h 3195"/>
                <a:gd name="T18" fmla="*/ 2008 w 5109"/>
                <a:gd name="T19" fmla="*/ 3195 h 3195"/>
                <a:gd name="T20" fmla="*/ 1181 w 5109"/>
                <a:gd name="T21" fmla="*/ 3195 h 3195"/>
                <a:gd name="T22" fmla="*/ 1699 w 5109"/>
                <a:gd name="T23" fmla="*/ 2770 h 3195"/>
                <a:gd name="T24" fmla="*/ 1778 w 5109"/>
                <a:gd name="T25" fmla="*/ 2659 h 3195"/>
                <a:gd name="T26" fmla="*/ 2008 w 5109"/>
                <a:gd name="T27" fmla="*/ 3195 h 3195"/>
                <a:gd name="T28" fmla="*/ 61 w 5109"/>
                <a:gd name="T29" fmla="*/ 3195 h 3195"/>
                <a:gd name="T30" fmla="*/ 40 w 5109"/>
                <a:gd name="T31" fmla="*/ 3195 h 3195"/>
                <a:gd name="T32" fmla="*/ 40 w 5109"/>
                <a:gd name="T33" fmla="*/ 3185 h 3195"/>
                <a:gd name="T34" fmla="*/ 61 w 5109"/>
                <a:gd name="T35" fmla="*/ 3195 h 3195"/>
                <a:gd name="T36" fmla="*/ 154 w 5109"/>
                <a:gd name="T37" fmla="*/ 1455 h 3195"/>
                <a:gd name="T38" fmla="*/ 121 w 5109"/>
                <a:gd name="T39" fmla="*/ 1332 h 3195"/>
                <a:gd name="T40" fmla="*/ 78 w 5109"/>
                <a:gd name="T41" fmla="*/ 1313 h 3195"/>
                <a:gd name="T42" fmla="*/ 32 w 5109"/>
                <a:gd name="T43" fmla="*/ 1330 h 3195"/>
                <a:gd name="T44" fmla="*/ 0 w 5109"/>
                <a:gd name="T45" fmla="*/ 1455 h 3195"/>
                <a:gd name="T46" fmla="*/ 31 w 5109"/>
                <a:gd name="T47" fmla="*/ 1577 h 3195"/>
                <a:gd name="T48" fmla="*/ 78 w 5109"/>
                <a:gd name="T49" fmla="*/ 1593 h 3195"/>
                <a:gd name="T50" fmla="*/ 123 w 5109"/>
                <a:gd name="T51" fmla="*/ 1576 h 3195"/>
                <a:gd name="T52" fmla="*/ 154 w 5109"/>
                <a:gd name="T53" fmla="*/ 1455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09" h="3195">
                  <a:moveTo>
                    <a:pt x="2760" y="0"/>
                  </a:moveTo>
                  <a:lnTo>
                    <a:pt x="2936" y="0"/>
                  </a:lnTo>
                  <a:lnTo>
                    <a:pt x="2848" y="310"/>
                  </a:lnTo>
                  <a:lnTo>
                    <a:pt x="2760" y="0"/>
                  </a:lnTo>
                  <a:close/>
                  <a:moveTo>
                    <a:pt x="5077" y="0"/>
                  </a:moveTo>
                  <a:lnTo>
                    <a:pt x="5109" y="0"/>
                  </a:lnTo>
                  <a:lnTo>
                    <a:pt x="5109" y="3195"/>
                  </a:lnTo>
                  <a:lnTo>
                    <a:pt x="3693" y="3195"/>
                  </a:lnTo>
                  <a:lnTo>
                    <a:pt x="5077" y="0"/>
                  </a:lnTo>
                  <a:close/>
                  <a:moveTo>
                    <a:pt x="2008" y="3195"/>
                  </a:moveTo>
                  <a:lnTo>
                    <a:pt x="1181" y="3195"/>
                  </a:lnTo>
                  <a:cubicBezTo>
                    <a:pt x="1380" y="3103"/>
                    <a:pt x="1553" y="2959"/>
                    <a:pt x="1699" y="2770"/>
                  </a:cubicBezTo>
                  <a:cubicBezTo>
                    <a:pt x="1727" y="2734"/>
                    <a:pt x="1753" y="2697"/>
                    <a:pt x="1778" y="2659"/>
                  </a:cubicBezTo>
                  <a:lnTo>
                    <a:pt x="2008" y="3195"/>
                  </a:lnTo>
                  <a:close/>
                  <a:moveTo>
                    <a:pt x="61" y="3195"/>
                  </a:moveTo>
                  <a:lnTo>
                    <a:pt x="40" y="3195"/>
                  </a:lnTo>
                  <a:lnTo>
                    <a:pt x="40" y="3185"/>
                  </a:lnTo>
                  <a:cubicBezTo>
                    <a:pt x="47" y="3188"/>
                    <a:pt x="54" y="3192"/>
                    <a:pt x="61" y="3195"/>
                  </a:cubicBezTo>
                  <a:close/>
                  <a:moveTo>
                    <a:pt x="154" y="1455"/>
                  </a:moveTo>
                  <a:cubicBezTo>
                    <a:pt x="154" y="1414"/>
                    <a:pt x="149" y="1364"/>
                    <a:pt x="121" y="1332"/>
                  </a:cubicBezTo>
                  <a:cubicBezTo>
                    <a:pt x="108" y="1316"/>
                    <a:pt x="99" y="1313"/>
                    <a:pt x="78" y="1313"/>
                  </a:cubicBezTo>
                  <a:cubicBezTo>
                    <a:pt x="57" y="1313"/>
                    <a:pt x="45" y="1314"/>
                    <a:pt x="32" y="1330"/>
                  </a:cubicBezTo>
                  <a:cubicBezTo>
                    <a:pt x="5" y="1362"/>
                    <a:pt x="0" y="1415"/>
                    <a:pt x="0" y="1455"/>
                  </a:cubicBezTo>
                  <a:cubicBezTo>
                    <a:pt x="0" y="1493"/>
                    <a:pt x="5" y="1546"/>
                    <a:pt x="31" y="1577"/>
                  </a:cubicBezTo>
                  <a:cubicBezTo>
                    <a:pt x="44" y="1593"/>
                    <a:pt x="57" y="1593"/>
                    <a:pt x="78" y="1593"/>
                  </a:cubicBezTo>
                  <a:cubicBezTo>
                    <a:pt x="99" y="1593"/>
                    <a:pt x="109" y="1591"/>
                    <a:pt x="123" y="1576"/>
                  </a:cubicBezTo>
                  <a:cubicBezTo>
                    <a:pt x="149" y="1545"/>
                    <a:pt x="154" y="1494"/>
                    <a:pt x="154" y="145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>
                <a:solidFill>
                  <a:prstClr val="black"/>
                </a:solidFill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2549752" y="4343890"/>
              <a:ext cx="1171575" cy="1069975"/>
            </a:xfrm>
            <a:custGeom>
              <a:avLst/>
              <a:gdLst>
                <a:gd name="T0" fmla="*/ 639 w 3202"/>
                <a:gd name="T1" fmla="*/ 2935 h 2935"/>
                <a:gd name="T2" fmla="*/ 383 w 3202"/>
                <a:gd name="T3" fmla="*/ 2338 h 2935"/>
                <a:gd name="T4" fmla="*/ 527 w 3202"/>
                <a:gd name="T5" fmla="*/ 1492 h 2935"/>
                <a:gd name="T6" fmla="*/ 143 w 3202"/>
                <a:gd name="T7" fmla="*/ 165 h 2935"/>
                <a:gd name="T8" fmla="*/ 0 w 3202"/>
                <a:gd name="T9" fmla="*/ 0 h 2935"/>
                <a:gd name="T10" fmla="*/ 889 w 3202"/>
                <a:gd name="T11" fmla="*/ 0 h 2935"/>
                <a:gd name="T12" fmla="*/ 1178 w 3202"/>
                <a:gd name="T13" fmla="*/ 1016 h 2935"/>
                <a:gd name="T14" fmla="*/ 1252 w 3202"/>
                <a:gd name="T15" fmla="*/ 1282 h 2935"/>
                <a:gd name="T16" fmla="*/ 1283 w 3202"/>
                <a:gd name="T17" fmla="*/ 1456 h 2935"/>
                <a:gd name="T18" fmla="*/ 1369 w 3202"/>
                <a:gd name="T19" fmla="*/ 1087 h 2935"/>
                <a:gd name="T20" fmla="*/ 1388 w 3202"/>
                <a:gd name="T21" fmla="*/ 1019 h 2935"/>
                <a:gd name="T22" fmla="*/ 1675 w 3202"/>
                <a:gd name="T23" fmla="*/ 0 h 2935"/>
                <a:gd name="T24" fmla="*/ 3202 w 3202"/>
                <a:gd name="T25" fmla="*/ 0 h 2935"/>
                <a:gd name="T26" fmla="*/ 1931 w 3202"/>
                <a:gd name="T27" fmla="*/ 2935 h 2935"/>
                <a:gd name="T28" fmla="*/ 639 w 3202"/>
                <a:gd name="T29" fmla="*/ 2935 h 2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2" h="2935">
                  <a:moveTo>
                    <a:pt x="639" y="2935"/>
                  </a:moveTo>
                  <a:lnTo>
                    <a:pt x="383" y="2338"/>
                  </a:lnTo>
                  <a:cubicBezTo>
                    <a:pt x="485" y="2072"/>
                    <a:pt x="527" y="1784"/>
                    <a:pt x="527" y="1492"/>
                  </a:cubicBezTo>
                  <a:cubicBezTo>
                    <a:pt x="527" y="1021"/>
                    <a:pt x="431" y="548"/>
                    <a:pt x="143" y="165"/>
                  </a:cubicBezTo>
                  <a:cubicBezTo>
                    <a:pt x="98" y="105"/>
                    <a:pt x="51" y="50"/>
                    <a:pt x="0" y="0"/>
                  </a:cubicBezTo>
                  <a:lnTo>
                    <a:pt x="889" y="0"/>
                  </a:lnTo>
                  <a:lnTo>
                    <a:pt x="1178" y="1016"/>
                  </a:lnTo>
                  <a:cubicBezTo>
                    <a:pt x="1213" y="1128"/>
                    <a:pt x="1237" y="1216"/>
                    <a:pt x="1252" y="1282"/>
                  </a:cubicBezTo>
                  <a:cubicBezTo>
                    <a:pt x="1267" y="1347"/>
                    <a:pt x="1278" y="1405"/>
                    <a:pt x="1283" y="1456"/>
                  </a:cubicBezTo>
                  <a:cubicBezTo>
                    <a:pt x="1293" y="1375"/>
                    <a:pt x="1321" y="1252"/>
                    <a:pt x="1369" y="1087"/>
                  </a:cubicBezTo>
                  <a:cubicBezTo>
                    <a:pt x="1377" y="1055"/>
                    <a:pt x="1384" y="1032"/>
                    <a:pt x="1388" y="1019"/>
                  </a:cubicBezTo>
                  <a:lnTo>
                    <a:pt x="1675" y="0"/>
                  </a:lnTo>
                  <a:lnTo>
                    <a:pt x="3202" y="0"/>
                  </a:lnTo>
                  <a:lnTo>
                    <a:pt x="1931" y="2935"/>
                  </a:lnTo>
                  <a:lnTo>
                    <a:pt x="639" y="293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>
                <a:solidFill>
                  <a:prstClr val="black"/>
                </a:solidFill>
              </a:endParaRPr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1375002" y="4308965"/>
              <a:ext cx="1262063" cy="1682750"/>
            </a:xfrm>
            <a:custGeom>
              <a:avLst/>
              <a:gdLst>
                <a:gd name="T0" fmla="*/ 1727 w 3452"/>
                <a:gd name="T1" fmla="*/ 1992 h 4611"/>
                <a:gd name="T2" fmla="*/ 1990 w 3452"/>
                <a:gd name="T3" fmla="*/ 1875 h 4611"/>
                <a:gd name="T4" fmla="*/ 2093 w 3452"/>
                <a:gd name="T5" fmla="*/ 1564 h 4611"/>
                <a:gd name="T6" fmla="*/ 1990 w 3452"/>
                <a:gd name="T7" fmla="*/ 1252 h 4611"/>
                <a:gd name="T8" fmla="*/ 1727 w 3452"/>
                <a:gd name="T9" fmla="*/ 1133 h 4611"/>
                <a:gd name="T10" fmla="*/ 1460 w 3452"/>
                <a:gd name="T11" fmla="*/ 1252 h 4611"/>
                <a:gd name="T12" fmla="*/ 1359 w 3452"/>
                <a:gd name="T13" fmla="*/ 1564 h 4611"/>
                <a:gd name="T14" fmla="*/ 1460 w 3452"/>
                <a:gd name="T15" fmla="*/ 1875 h 4611"/>
                <a:gd name="T16" fmla="*/ 1727 w 3452"/>
                <a:gd name="T17" fmla="*/ 1992 h 4611"/>
                <a:gd name="T18" fmla="*/ 0 w 3452"/>
                <a:gd name="T19" fmla="*/ 4611 h 4611"/>
                <a:gd name="T20" fmla="*/ 0 w 3452"/>
                <a:gd name="T21" fmla="*/ 94 h 4611"/>
                <a:gd name="T22" fmla="*/ 1359 w 3452"/>
                <a:gd name="T23" fmla="*/ 94 h 4611"/>
                <a:gd name="T24" fmla="*/ 1359 w 3452"/>
                <a:gd name="T25" fmla="*/ 482 h 4611"/>
                <a:gd name="T26" fmla="*/ 1772 w 3452"/>
                <a:gd name="T27" fmla="*/ 119 h 4611"/>
                <a:gd name="T28" fmla="*/ 2271 w 3452"/>
                <a:gd name="T29" fmla="*/ 0 h 4611"/>
                <a:gd name="T30" fmla="*/ 3127 w 3452"/>
                <a:gd name="T31" fmla="*/ 433 h 4611"/>
                <a:gd name="T32" fmla="*/ 3452 w 3452"/>
                <a:gd name="T33" fmla="*/ 1586 h 4611"/>
                <a:gd name="T34" fmla="*/ 3119 w 3452"/>
                <a:gd name="T35" fmla="*/ 2702 h 4611"/>
                <a:gd name="T36" fmla="*/ 2271 w 3452"/>
                <a:gd name="T37" fmla="*/ 3133 h 4611"/>
                <a:gd name="T38" fmla="*/ 1765 w 3452"/>
                <a:gd name="T39" fmla="*/ 3007 h 4611"/>
                <a:gd name="T40" fmla="*/ 1365 w 3452"/>
                <a:gd name="T41" fmla="*/ 2628 h 4611"/>
                <a:gd name="T42" fmla="*/ 1390 w 3452"/>
                <a:gd name="T43" fmla="*/ 2859 h 4611"/>
                <a:gd name="T44" fmla="*/ 1399 w 3452"/>
                <a:gd name="T45" fmla="*/ 3139 h 4611"/>
                <a:gd name="T46" fmla="*/ 1399 w 3452"/>
                <a:gd name="T47" fmla="*/ 4611 h 4611"/>
                <a:gd name="T48" fmla="*/ 0 w 3452"/>
                <a:gd name="T49" fmla="*/ 4611 h 4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52" h="4611">
                  <a:moveTo>
                    <a:pt x="1727" y="1992"/>
                  </a:moveTo>
                  <a:cubicBezTo>
                    <a:pt x="1834" y="1992"/>
                    <a:pt x="1922" y="1953"/>
                    <a:pt x="1990" y="1875"/>
                  </a:cubicBezTo>
                  <a:cubicBezTo>
                    <a:pt x="2059" y="1796"/>
                    <a:pt x="2093" y="1693"/>
                    <a:pt x="2093" y="1564"/>
                  </a:cubicBezTo>
                  <a:cubicBezTo>
                    <a:pt x="2093" y="1435"/>
                    <a:pt x="2059" y="1331"/>
                    <a:pt x="1990" y="1252"/>
                  </a:cubicBezTo>
                  <a:cubicBezTo>
                    <a:pt x="1922" y="1172"/>
                    <a:pt x="1834" y="1133"/>
                    <a:pt x="1727" y="1133"/>
                  </a:cubicBezTo>
                  <a:cubicBezTo>
                    <a:pt x="1616" y="1133"/>
                    <a:pt x="1528" y="1172"/>
                    <a:pt x="1460" y="1252"/>
                  </a:cubicBezTo>
                  <a:cubicBezTo>
                    <a:pt x="1393" y="1331"/>
                    <a:pt x="1359" y="1435"/>
                    <a:pt x="1359" y="1564"/>
                  </a:cubicBezTo>
                  <a:cubicBezTo>
                    <a:pt x="1359" y="1693"/>
                    <a:pt x="1393" y="1796"/>
                    <a:pt x="1460" y="1875"/>
                  </a:cubicBezTo>
                  <a:cubicBezTo>
                    <a:pt x="1528" y="1953"/>
                    <a:pt x="1616" y="1992"/>
                    <a:pt x="1727" y="1992"/>
                  </a:cubicBezTo>
                  <a:close/>
                  <a:moveTo>
                    <a:pt x="0" y="4611"/>
                  </a:moveTo>
                  <a:lnTo>
                    <a:pt x="0" y="94"/>
                  </a:lnTo>
                  <a:lnTo>
                    <a:pt x="1359" y="94"/>
                  </a:lnTo>
                  <a:lnTo>
                    <a:pt x="1359" y="482"/>
                  </a:lnTo>
                  <a:cubicBezTo>
                    <a:pt x="1484" y="320"/>
                    <a:pt x="1622" y="199"/>
                    <a:pt x="1772" y="119"/>
                  </a:cubicBezTo>
                  <a:cubicBezTo>
                    <a:pt x="1923" y="40"/>
                    <a:pt x="2089" y="0"/>
                    <a:pt x="2271" y="0"/>
                  </a:cubicBezTo>
                  <a:cubicBezTo>
                    <a:pt x="2625" y="0"/>
                    <a:pt x="2910" y="144"/>
                    <a:pt x="3127" y="433"/>
                  </a:cubicBezTo>
                  <a:cubicBezTo>
                    <a:pt x="3344" y="722"/>
                    <a:pt x="3452" y="1105"/>
                    <a:pt x="3452" y="1586"/>
                  </a:cubicBezTo>
                  <a:cubicBezTo>
                    <a:pt x="3452" y="2042"/>
                    <a:pt x="3341" y="2414"/>
                    <a:pt x="3119" y="2702"/>
                  </a:cubicBezTo>
                  <a:cubicBezTo>
                    <a:pt x="2896" y="2990"/>
                    <a:pt x="2613" y="3133"/>
                    <a:pt x="2271" y="3133"/>
                  </a:cubicBezTo>
                  <a:cubicBezTo>
                    <a:pt x="2085" y="3133"/>
                    <a:pt x="1916" y="3092"/>
                    <a:pt x="1765" y="3007"/>
                  </a:cubicBezTo>
                  <a:cubicBezTo>
                    <a:pt x="1614" y="2923"/>
                    <a:pt x="1480" y="2796"/>
                    <a:pt x="1365" y="2628"/>
                  </a:cubicBezTo>
                  <a:cubicBezTo>
                    <a:pt x="1377" y="2698"/>
                    <a:pt x="1385" y="2775"/>
                    <a:pt x="1390" y="2859"/>
                  </a:cubicBezTo>
                  <a:cubicBezTo>
                    <a:pt x="1396" y="2943"/>
                    <a:pt x="1399" y="3036"/>
                    <a:pt x="1399" y="3139"/>
                  </a:cubicBezTo>
                  <a:lnTo>
                    <a:pt x="1399" y="4611"/>
                  </a:lnTo>
                  <a:lnTo>
                    <a:pt x="0" y="461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>
                <a:solidFill>
                  <a:prstClr val="black"/>
                </a:solidFill>
              </a:endParaRPr>
            </a:p>
          </p:txBody>
        </p:sp>
      </p:grpSp>
      <p:pic>
        <p:nvPicPr>
          <p:cNvPr id="17" name="16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312" y="0"/>
            <a:ext cx="11412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930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9838D-53A6-4AAB-A570-26735AD9E2C5}" type="datetime1">
              <a:rPr lang="en-US" smtClean="0"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231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4832-240E-4AA7-82C7-4DE42A3EABBE}" type="datetime1">
              <a:rPr lang="en-US" smtClean="0"/>
              <a:t>8/19/2013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515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EB301-551B-4DC4-9D53-6868C1FD541A}" type="datetime1">
              <a:rPr lang="en-US" smtClean="0"/>
              <a:t>8/19/2013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414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6DE57-B829-41D4-A90C-EBB0AAF03361}" type="datetime1">
              <a:rPr lang="en-US" smtClean="0"/>
              <a:t>8/19/2013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83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3895C-53FE-49E8-A1E3-D5D5FF768230}" type="datetime1">
              <a:rPr lang="en-US" smtClean="0"/>
              <a:t>8/19/2013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06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D59A-11E2-4437-A969-3593EF108D06}" type="datetime1">
              <a:rPr lang="en-US" smtClean="0"/>
              <a:t>8/19/2013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163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55B48-F029-4ABB-AC13-5542784D8879}" type="datetime1">
              <a:rPr lang="en-US" smtClean="0"/>
              <a:t>8/19/2013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33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C876A-8D06-4A5A-A6CB-17EF8DC2E90F}" type="datetime1">
              <a:rPr lang="en-US" smtClean="0"/>
              <a:t>8/19/2013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AD4A6-A06A-4162-801D-11EA8F586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3073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9294F-CD6F-4E92-A8F6-63AE2424C9BA}" type="datetime1">
              <a:rPr lang="en-US" smtClean="0">
                <a:solidFill>
                  <a:srgbClr val="073E87"/>
                </a:solidFill>
              </a:rPr>
              <a:t>8/19/2013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>
              <a:solidFill>
                <a:srgbClr val="073E87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‹#›</a:t>
            </a:fld>
            <a:endParaRPr lang="es-MX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3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55320" y="696888"/>
            <a:ext cx="7772400" cy="1470025"/>
          </a:xfrm>
        </p:spPr>
        <p:txBody>
          <a:bodyPr>
            <a:normAutofit/>
          </a:bodyPr>
          <a:lstStyle/>
          <a:p>
            <a:r>
              <a:rPr lang="es-MX" sz="3200" dirty="0" smtClean="0">
                <a:latin typeface="Times New Roman" pitchFamily="18" charset="0"/>
                <a:cs typeface="Times New Roman" pitchFamily="18" charset="0"/>
              </a:rPr>
              <a:t>XX International </a:t>
            </a:r>
            <a:r>
              <a:rPr lang="es-MX" sz="3200" dirty="0" err="1" smtClean="0">
                <a:latin typeface="Times New Roman" pitchFamily="18" charset="0"/>
                <a:cs typeface="Times New Roman" pitchFamily="18" charset="0"/>
              </a:rPr>
              <a:t>Congress</a:t>
            </a:r>
            <a:r>
              <a:rPr lang="es-MX" sz="3200" dirty="0" smtClean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s-MX" sz="32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s-MX" sz="3200" dirty="0" smtClean="0">
                <a:latin typeface="Times New Roman" pitchFamily="18" charset="0"/>
                <a:cs typeface="Times New Roman" pitchFamily="18" charset="0"/>
              </a:rPr>
              <a:t> IUSSP</a:t>
            </a:r>
            <a:br>
              <a:rPr lang="es-MX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MX" sz="3200" dirty="0" err="1" smtClean="0">
                <a:latin typeface="Times New Roman" pitchFamily="18" charset="0"/>
                <a:cs typeface="Times New Roman" pitchFamily="18" charset="0"/>
              </a:rPr>
              <a:t>Busan</a:t>
            </a:r>
            <a:r>
              <a:rPr lang="es-MX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MX" sz="3200" dirty="0" err="1" smtClean="0">
                <a:latin typeface="Times New Roman" pitchFamily="18" charset="0"/>
                <a:cs typeface="Times New Roman" pitchFamily="18" charset="0"/>
              </a:rPr>
              <a:t>Korea</a:t>
            </a:r>
            <a:r>
              <a:rPr lang="es-MX" sz="3200" dirty="0" smtClean="0">
                <a:latin typeface="Times New Roman" pitchFamily="18" charset="0"/>
                <a:cs typeface="Times New Roman" pitchFamily="18" charset="0"/>
              </a:rPr>
              <a:t>, 26-31</a:t>
            </a:r>
            <a:r>
              <a:rPr lang="es-MX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MX" sz="3200" dirty="0" err="1" smtClean="0">
                <a:latin typeface="Times New Roman" pitchFamily="18" charset="0"/>
                <a:cs typeface="Times New Roman" pitchFamily="18" charset="0"/>
              </a:rPr>
              <a:t>August</a:t>
            </a:r>
            <a:r>
              <a:rPr lang="es-MX" sz="3200" dirty="0" smtClean="0">
                <a:latin typeface="Times New Roman" pitchFamily="18" charset="0"/>
                <a:cs typeface="Times New Roman" pitchFamily="18" charset="0"/>
              </a:rPr>
              <a:t>, 2013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3568" y="2396480"/>
            <a:ext cx="7560840" cy="297673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Ongoing Process of Aging and Health</a:t>
            </a:r>
          </a:p>
          <a:p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Latin America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Middle-Income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Countries</a:t>
            </a:r>
            <a:endParaRPr lang="en-US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s-MX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César A. González</a:t>
            </a:r>
          </a:p>
          <a:p>
            <a:pPr algn="r"/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Roberto </a:t>
            </a:r>
            <a:r>
              <a:rPr lang="es-MX" sz="2800" dirty="0" err="1" smtClean="0">
                <a:latin typeface="Times New Roman" pitchFamily="18" charset="0"/>
                <a:cs typeface="Times New Roman" pitchFamily="18" charset="0"/>
              </a:rPr>
              <a:t>Ham</a:t>
            </a:r>
            <a:r>
              <a:rPr lang="es-MX" sz="2800" dirty="0" smtClean="0">
                <a:latin typeface="Times New Roman" pitchFamily="18" charset="0"/>
                <a:cs typeface="Times New Roman" pitchFamily="18" charset="0"/>
              </a:rPr>
              <a:t>-Chande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35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/>
          <p:nvPr/>
        </p:nvSpPr>
        <p:spPr>
          <a:xfrm>
            <a:off x="6429388" y="4572008"/>
            <a:ext cx="2105124" cy="2105124"/>
          </a:xfrm>
          <a:custGeom>
            <a:avLst/>
            <a:gdLst>
              <a:gd name="connsiteX0" fmla="*/ 0 w 2105124"/>
              <a:gd name="connsiteY0" fmla="*/ 1052562 h 2105124"/>
              <a:gd name="connsiteX1" fmla="*/ 308289 w 2105124"/>
              <a:gd name="connsiteY1" fmla="*/ 308288 h 2105124"/>
              <a:gd name="connsiteX2" fmla="*/ 1052563 w 2105124"/>
              <a:gd name="connsiteY2" fmla="*/ 1 h 2105124"/>
              <a:gd name="connsiteX3" fmla="*/ 1796837 w 2105124"/>
              <a:gd name="connsiteY3" fmla="*/ 308290 h 2105124"/>
              <a:gd name="connsiteX4" fmla="*/ 2105124 w 2105124"/>
              <a:gd name="connsiteY4" fmla="*/ 1052564 h 2105124"/>
              <a:gd name="connsiteX5" fmla="*/ 1796836 w 2105124"/>
              <a:gd name="connsiteY5" fmla="*/ 1796838 h 2105124"/>
              <a:gd name="connsiteX6" fmla="*/ 1052562 w 2105124"/>
              <a:gd name="connsiteY6" fmla="*/ 2105126 h 2105124"/>
              <a:gd name="connsiteX7" fmla="*/ 308288 w 2105124"/>
              <a:gd name="connsiteY7" fmla="*/ 1796837 h 2105124"/>
              <a:gd name="connsiteX8" fmla="*/ 0 w 2105124"/>
              <a:gd name="connsiteY8" fmla="*/ 1052563 h 2105124"/>
              <a:gd name="connsiteX9" fmla="*/ 0 w 2105124"/>
              <a:gd name="connsiteY9" fmla="*/ 1052562 h 210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5124" h="2105124">
                <a:moveTo>
                  <a:pt x="0" y="1052562"/>
                </a:moveTo>
                <a:cubicBezTo>
                  <a:pt x="0" y="773405"/>
                  <a:pt x="110895" y="505682"/>
                  <a:pt x="308289" y="308288"/>
                </a:cubicBezTo>
                <a:cubicBezTo>
                  <a:pt x="505683" y="110895"/>
                  <a:pt x="773407" y="0"/>
                  <a:pt x="1052563" y="1"/>
                </a:cubicBezTo>
                <a:cubicBezTo>
                  <a:pt x="1331720" y="1"/>
                  <a:pt x="1599443" y="110896"/>
                  <a:pt x="1796837" y="308290"/>
                </a:cubicBezTo>
                <a:cubicBezTo>
                  <a:pt x="1994230" y="505684"/>
                  <a:pt x="2105125" y="773408"/>
                  <a:pt x="2105124" y="1052564"/>
                </a:cubicBezTo>
                <a:cubicBezTo>
                  <a:pt x="2105124" y="1331721"/>
                  <a:pt x="1994229" y="1599444"/>
                  <a:pt x="1796836" y="1796838"/>
                </a:cubicBezTo>
                <a:cubicBezTo>
                  <a:pt x="1599442" y="1994232"/>
                  <a:pt x="1331719" y="2105126"/>
                  <a:pt x="1052562" y="2105126"/>
                </a:cubicBezTo>
                <a:cubicBezTo>
                  <a:pt x="773405" y="2105126"/>
                  <a:pt x="505682" y="1994231"/>
                  <a:pt x="308288" y="1796837"/>
                </a:cubicBezTo>
                <a:cubicBezTo>
                  <a:pt x="110894" y="1599443"/>
                  <a:pt x="0" y="1331720"/>
                  <a:pt x="0" y="1052563"/>
                </a:cubicBezTo>
                <a:lnTo>
                  <a:pt x="0" y="1052562"/>
                </a:lnTo>
                <a:close/>
              </a:path>
            </a:pathLst>
          </a:custGeom>
          <a:solidFill>
            <a:srgbClr val="5C0A12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9718" tIns="319718" rIns="319718" bIns="319718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2000" b="1" dirty="0" err="1" smtClean="0">
                <a:solidFill>
                  <a:prstClr val="white"/>
                </a:solidFill>
              </a:rPr>
              <a:t>Aging</a:t>
            </a:r>
            <a:r>
              <a:rPr lang="es-MX" sz="2000" b="1" dirty="0" smtClean="0">
                <a:solidFill>
                  <a:prstClr val="white"/>
                </a:solidFill>
              </a:rPr>
              <a:t>, </a:t>
            </a:r>
            <a:r>
              <a:rPr lang="es-MX" sz="2000" b="1" dirty="0" err="1" smtClean="0">
                <a:solidFill>
                  <a:prstClr val="white"/>
                </a:solidFill>
              </a:rPr>
              <a:t>life</a:t>
            </a:r>
            <a:r>
              <a:rPr lang="es-MX" sz="2000" b="1" dirty="0" smtClean="0">
                <a:solidFill>
                  <a:prstClr val="white"/>
                </a:solidFill>
              </a:rPr>
              <a:t> and </a:t>
            </a:r>
            <a:r>
              <a:rPr lang="es-MX" sz="2000" b="1" dirty="0" err="1" smtClean="0">
                <a:solidFill>
                  <a:prstClr val="white"/>
                </a:solidFill>
              </a:rPr>
              <a:t>health</a:t>
            </a:r>
            <a:r>
              <a:rPr lang="es-MX" sz="2000" b="1" dirty="0" smtClean="0">
                <a:solidFill>
                  <a:prstClr val="white"/>
                </a:solidFill>
              </a:rPr>
              <a:t> </a:t>
            </a:r>
            <a:r>
              <a:rPr lang="es-MX" sz="2000" b="1" dirty="0" err="1" smtClean="0">
                <a:solidFill>
                  <a:prstClr val="white"/>
                </a:solidFill>
              </a:rPr>
              <a:t>expectancies</a:t>
            </a:r>
            <a:endParaRPr lang="es-MX" sz="2000" b="1" dirty="0">
              <a:solidFill>
                <a:prstClr val="white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742353" y="5815148"/>
            <a:ext cx="1473586" cy="900000"/>
          </a:xfrm>
          <a:custGeom>
            <a:avLst/>
            <a:gdLst>
              <a:gd name="connsiteX0" fmla="*/ 0 w 1473586"/>
              <a:gd name="connsiteY0" fmla="*/ 117887 h 1178869"/>
              <a:gd name="connsiteX1" fmla="*/ 34528 w 1473586"/>
              <a:gd name="connsiteY1" fmla="*/ 34528 h 1178869"/>
              <a:gd name="connsiteX2" fmla="*/ 117887 w 1473586"/>
              <a:gd name="connsiteY2" fmla="*/ 0 h 1178869"/>
              <a:gd name="connsiteX3" fmla="*/ 1355699 w 1473586"/>
              <a:gd name="connsiteY3" fmla="*/ 0 h 1178869"/>
              <a:gd name="connsiteX4" fmla="*/ 1439058 w 1473586"/>
              <a:gd name="connsiteY4" fmla="*/ 34528 h 1178869"/>
              <a:gd name="connsiteX5" fmla="*/ 1473586 w 1473586"/>
              <a:gd name="connsiteY5" fmla="*/ 117887 h 1178869"/>
              <a:gd name="connsiteX6" fmla="*/ 1473586 w 1473586"/>
              <a:gd name="connsiteY6" fmla="*/ 1060982 h 1178869"/>
              <a:gd name="connsiteX7" fmla="*/ 1439058 w 1473586"/>
              <a:gd name="connsiteY7" fmla="*/ 1144341 h 1178869"/>
              <a:gd name="connsiteX8" fmla="*/ 1355699 w 1473586"/>
              <a:gd name="connsiteY8" fmla="*/ 1178869 h 1178869"/>
              <a:gd name="connsiteX9" fmla="*/ 117887 w 1473586"/>
              <a:gd name="connsiteY9" fmla="*/ 1178869 h 1178869"/>
              <a:gd name="connsiteX10" fmla="*/ 34528 w 1473586"/>
              <a:gd name="connsiteY10" fmla="*/ 1144341 h 1178869"/>
              <a:gd name="connsiteX11" fmla="*/ 0 w 1473586"/>
              <a:gd name="connsiteY11" fmla="*/ 1060982 h 1178869"/>
              <a:gd name="connsiteX12" fmla="*/ 0 w 1473586"/>
              <a:gd name="connsiteY12" fmla="*/ 117887 h 11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3586" h="1178869">
                <a:moveTo>
                  <a:pt x="0" y="117887"/>
                </a:moveTo>
                <a:cubicBezTo>
                  <a:pt x="0" y="86621"/>
                  <a:pt x="12420" y="56636"/>
                  <a:pt x="34528" y="34528"/>
                </a:cubicBezTo>
                <a:cubicBezTo>
                  <a:pt x="56636" y="12420"/>
                  <a:pt x="86621" y="0"/>
                  <a:pt x="117887" y="0"/>
                </a:cubicBezTo>
                <a:lnTo>
                  <a:pt x="1355699" y="0"/>
                </a:lnTo>
                <a:cubicBezTo>
                  <a:pt x="1386965" y="0"/>
                  <a:pt x="1416950" y="12420"/>
                  <a:pt x="1439058" y="34528"/>
                </a:cubicBezTo>
                <a:cubicBezTo>
                  <a:pt x="1461166" y="56636"/>
                  <a:pt x="1473586" y="86621"/>
                  <a:pt x="1473586" y="117887"/>
                </a:cubicBezTo>
                <a:lnTo>
                  <a:pt x="1473586" y="1060982"/>
                </a:lnTo>
                <a:cubicBezTo>
                  <a:pt x="1473586" y="1092248"/>
                  <a:pt x="1461166" y="1122233"/>
                  <a:pt x="1439058" y="1144341"/>
                </a:cubicBezTo>
                <a:cubicBezTo>
                  <a:pt x="1416950" y="1166449"/>
                  <a:pt x="1386965" y="1178869"/>
                  <a:pt x="1355699" y="1178869"/>
                </a:cubicBezTo>
                <a:lnTo>
                  <a:pt x="117887" y="1178869"/>
                </a:lnTo>
                <a:cubicBezTo>
                  <a:pt x="86621" y="1178869"/>
                  <a:pt x="56636" y="1166449"/>
                  <a:pt x="34528" y="1144341"/>
                </a:cubicBezTo>
                <a:cubicBezTo>
                  <a:pt x="12420" y="1122233"/>
                  <a:pt x="0" y="1092248"/>
                  <a:pt x="0" y="1060982"/>
                </a:cubicBezTo>
                <a:lnTo>
                  <a:pt x="0" y="11788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723" tIns="70723" rIns="70723" bIns="70723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900" dirty="0" err="1" smtClean="0">
                <a:solidFill>
                  <a:prstClr val="black"/>
                </a:solidFill>
              </a:rPr>
              <a:t>Environment</a:t>
            </a:r>
            <a:r>
              <a:rPr lang="es-MX" sz="1900" dirty="0" smtClean="0">
                <a:solidFill>
                  <a:prstClr val="black"/>
                </a:solidFill>
              </a:rPr>
              <a:t> </a:t>
            </a:r>
            <a:r>
              <a:rPr lang="es-MX" sz="1900" dirty="0" err="1" smtClean="0">
                <a:solidFill>
                  <a:prstClr val="black"/>
                </a:solidFill>
              </a:rPr>
              <a:t>hazards</a:t>
            </a:r>
            <a:endParaRPr lang="es-MX" sz="1900" dirty="0">
              <a:solidFill>
                <a:prstClr val="black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737746" y="4095660"/>
            <a:ext cx="1473586" cy="900000"/>
          </a:xfrm>
          <a:custGeom>
            <a:avLst/>
            <a:gdLst>
              <a:gd name="connsiteX0" fmla="*/ 0 w 1473586"/>
              <a:gd name="connsiteY0" fmla="*/ 117887 h 1178869"/>
              <a:gd name="connsiteX1" fmla="*/ 34528 w 1473586"/>
              <a:gd name="connsiteY1" fmla="*/ 34528 h 1178869"/>
              <a:gd name="connsiteX2" fmla="*/ 117887 w 1473586"/>
              <a:gd name="connsiteY2" fmla="*/ 0 h 1178869"/>
              <a:gd name="connsiteX3" fmla="*/ 1355699 w 1473586"/>
              <a:gd name="connsiteY3" fmla="*/ 0 h 1178869"/>
              <a:gd name="connsiteX4" fmla="*/ 1439058 w 1473586"/>
              <a:gd name="connsiteY4" fmla="*/ 34528 h 1178869"/>
              <a:gd name="connsiteX5" fmla="*/ 1473586 w 1473586"/>
              <a:gd name="connsiteY5" fmla="*/ 117887 h 1178869"/>
              <a:gd name="connsiteX6" fmla="*/ 1473586 w 1473586"/>
              <a:gd name="connsiteY6" fmla="*/ 1060982 h 1178869"/>
              <a:gd name="connsiteX7" fmla="*/ 1439058 w 1473586"/>
              <a:gd name="connsiteY7" fmla="*/ 1144341 h 1178869"/>
              <a:gd name="connsiteX8" fmla="*/ 1355699 w 1473586"/>
              <a:gd name="connsiteY8" fmla="*/ 1178869 h 1178869"/>
              <a:gd name="connsiteX9" fmla="*/ 117887 w 1473586"/>
              <a:gd name="connsiteY9" fmla="*/ 1178869 h 1178869"/>
              <a:gd name="connsiteX10" fmla="*/ 34528 w 1473586"/>
              <a:gd name="connsiteY10" fmla="*/ 1144341 h 1178869"/>
              <a:gd name="connsiteX11" fmla="*/ 0 w 1473586"/>
              <a:gd name="connsiteY11" fmla="*/ 1060982 h 1178869"/>
              <a:gd name="connsiteX12" fmla="*/ 0 w 1473586"/>
              <a:gd name="connsiteY12" fmla="*/ 117887 h 11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3586" h="1178869">
                <a:moveTo>
                  <a:pt x="0" y="117887"/>
                </a:moveTo>
                <a:cubicBezTo>
                  <a:pt x="0" y="86621"/>
                  <a:pt x="12420" y="56636"/>
                  <a:pt x="34528" y="34528"/>
                </a:cubicBezTo>
                <a:cubicBezTo>
                  <a:pt x="56636" y="12420"/>
                  <a:pt x="86621" y="0"/>
                  <a:pt x="117887" y="0"/>
                </a:cubicBezTo>
                <a:lnTo>
                  <a:pt x="1355699" y="0"/>
                </a:lnTo>
                <a:cubicBezTo>
                  <a:pt x="1386965" y="0"/>
                  <a:pt x="1416950" y="12420"/>
                  <a:pt x="1439058" y="34528"/>
                </a:cubicBezTo>
                <a:cubicBezTo>
                  <a:pt x="1461166" y="56636"/>
                  <a:pt x="1473586" y="86621"/>
                  <a:pt x="1473586" y="117887"/>
                </a:cubicBezTo>
                <a:lnTo>
                  <a:pt x="1473586" y="1060982"/>
                </a:lnTo>
                <a:cubicBezTo>
                  <a:pt x="1473586" y="1092248"/>
                  <a:pt x="1461166" y="1122233"/>
                  <a:pt x="1439058" y="1144341"/>
                </a:cubicBezTo>
                <a:cubicBezTo>
                  <a:pt x="1416950" y="1166449"/>
                  <a:pt x="1386965" y="1178869"/>
                  <a:pt x="1355699" y="1178869"/>
                </a:cubicBezTo>
                <a:lnTo>
                  <a:pt x="117887" y="1178869"/>
                </a:lnTo>
                <a:cubicBezTo>
                  <a:pt x="86621" y="1178869"/>
                  <a:pt x="56636" y="1166449"/>
                  <a:pt x="34528" y="1144341"/>
                </a:cubicBezTo>
                <a:cubicBezTo>
                  <a:pt x="12420" y="1122233"/>
                  <a:pt x="0" y="1092248"/>
                  <a:pt x="0" y="1060982"/>
                </a:cubicBezTo>
                <a:lnTo>
                  <a:pt x="0" y="11788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2250053"/>
              <a:satOff val="-3376"/>
              <a:lumOff val="-549"/>
              <a:alphaOff val="0"/>
            </a:schemeClr>
          </a:fillRef>
          <a:effectRef idx="2">
            <a:schemeClr val="accent3">
              <a:hueOff val="2250053"/>
              <a:satOff val="-3376"/>
              <a:lumOff val="-54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723" tIns="70723" rIns="70723" bIns="70723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900" dirty="0" err="1" smtClean="0">
                <a:solidFill>
                  <a:prstClr val="black"/>
                </a:solidFill>
              </a:rPr>
              <a:t>Health</a:t>
            </a:r>
            <a:r>
              <a:rPr lang="es-MX" sz="1900" dirty="0" smtClean="0">
                <a:solidFill>
                  <a:prstClr val="black"/>
                </a:solidFill>
              </a:rPr>
              <a:t> </a:t>
            </a:r>
            <a:r>
              <a:rPr lang="es-MX" sz="1900" dirty="0" err="1" smtClean="0">
                <a:solidFill>
                  <a:prstClr val="black"/>
                </a:solidFill>
              </a:rPr>
              <a:t>history</a:t>
            </a:r>
            <a:endParaRPr lang="es-MX" sz="1900" dirty="0">
              <a:solidFill>
                <a:prstClr val="black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714348" y="2655041"/>
            <a:ext cx="1473586" cy="900000"/>
          </a:xfrm>
          <a:custGeom>
            <a:avLst/>
            <a:gdLst>
              <a:gd name="connsiteX0" fmla="*/ 0 w 1473586"/>
              <a:gd name="connsiteY0" fmla="*/ 117887 h 1178869"/>
              <a:gd name="connsiteX1" fmla="*/ 34528 w 1473586"/>
              <a:gd name="connsiteY1" fmla="*/ 34528 h 1178869"/>
              <a:gd name="connsiteX2" fmla="*/ 117887 w 1473586"/>
              <a:gd name="connsiteY2" fmla="*/ 0 h 1178869"/>
              <a:gd name="connsiteX3" fmla="*/ 1355699 w 1473586"/>
              <a:gd name="connsiteY3" fmla="*/ 0 h 1178869"/>
              <a:gd name="connsiteX4" fmla="*/ 1439058 w 1473586"/>
              <a:gd name="connsiteY4" fmla="*/ 34528 h 1178869"/>
              <a:gd name="connsiteX5" fmla="*/ 1473586 w 1473586"/>
              <a:gd name="connsiteY5" fmla="*/ 117887 h 1178869"/>
              <a:gd name="connsiteX6" fmla="*/ 1473586 w 1473586"/>
              <a:gd name="connsiteY6" fmla="*/ 1060982 h 1178869"/>
              <a:gd name="connsiteX7" fmla="*/ 1439058 w 1473586"/>
              <a:gd name="connsiteY7" fmla="*/ 1144341 h 1178869"/>
              <a:gd name="connsiteX8" fmla="*/ 1355699 w 1473586"/>
              <a:gd name="connsiteY8" fmla="*/ 1178869 h 1178869"/>
              <a:gd name="connsiteX9" fmla="*/ 117887 w 1473586"/>
              <a:gd name="connsiteY9" fmla="*/ 1178869 h 1178869"/>
              <a:gd name="connsiteX10" fmla="*/ 34528 w 1473586"/>
              <a:gd name="connsiteY10" fmla="*/ 1144341 h 1178869"/>
              <a:gd name="connsiteX11" fmla="*/ 0 w 1473586"/>
              <a:gd name="connsiteY11" fmla="*/ 1060982 h 1178869"/>
              <a:gd name="connsiteX12" fmla="*/ 0 w 1473586"/>
              <a:gd name="connsiteY12" fmla="*/ 117887 h 11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3586" h="1178869">
                <a:moveTo>
                  <a:pt x="0" y="117887"/>
                </a:moveTo>
                <a:cubicBezTo>
                  <a:pt x="0" y="86621"/>
                  <a:pt x="12420" y="56636"/>
                  <a:pt x="34528" y="34528"/>
                </a:cubicBezTo>
                <a:cubicBezTo>
                  <a:pt x="56636" y="12420"/>
                  <a:pt x="86621" y="0"/>
                  <a:pt x="117887" y="0"/>
                </a:cubicBezTo>
                <a:lnTo>
                  <a:pt x="1355699" y="0"/>
                </a:lnTo>
                <a:cubicBezTo>
                  <a:pt x="1386965" y="0"/>
                  <a:pt x="1416950" y="12420"/>
                  <a:pt x="1439058" y="34528"/>
                </a:cubicBezTo>
                <a:cubicBezTo>
                  <a:pt x="1461166" y="56636"/>
                  <a:pt x="1473586" y="86621"/>
                  <a:pt x="1473586" y="117887"/>
                </a:cubicBezTo>
                <a:lnTo>
                  <a:pt x="1473586" y="1060982"/>
                </a:lnTo>
                <a:cubicBezTo>
                  <a:pt x="1473586" y="1092248"/>
                  <a:pt x="1461166" y="1122233"/>
                  <a:pt x="1439058" y="1144341"/>
                </a:cubicBezTo>
                <a:cubicBezTo>
                  <a:pt x="1416950" y="1166449"/>
                  <a:pt x="1386965" y="1178869"/>
                  <a:pt x="1355699" y="1178869"/>
                </a:cubicBezTo>
                <a:lnTo>
                  <a:pt x="117887" y="1178869"/>
                </a:lnTo>
                <a:cubicBezTo>
                  <a:pt x="86621" y="1178869"/>
                  <a:pt x="56636" y="1166449"/>
                  <a:pt x="34528" y="1144341"/>
                </a:cubicBezTo>
                <a:cubicBezTo>
                  <a:pt x="12420" y="1122233"/>
                  <a:pt x="0" y="1092248"/>
                  <a:pt x="0" y="1060982"/>
                </a:cubicBezTo>
                <a:lnTo>
                  <a:pt x="0" y="117887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4500106"/>
              <a:satOff val="-6752"/>
              <a:lumOff val="-1098"/>
              <a:alphaOff val="0"/>
            </a:schemeClr>
          </a:fillRef>
          <a:effectRef idx="2">
            <a:schemeClr val="accent3">
              <a:hueOff val="4500106"/>
              <a:satOff val="-6752"/>
              <a:lumOff val="-109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723" tIns="70723" rIns="70723" bIns="70723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900" dirty="0" err="1" smtClean="0">
                <a:solidFill>
                  <a:prstClr val="black"/>
                </a:solidFill>
              </a:rPr>
              <a:t>Migration</a:t>
            </a:r>
            <a:r>
              <a:rPr lang="es-MX" sz="1900" dirty="0" smtClean="0">
                <a:solidFill>
                  <a:prstClr val="black"/>
                </a:solidFill>
              </a:rPr>
              <a:t> </a:t>
            </a:r>
            <a:r>
              <a:rPr lang="es-MX" sz="1900" dirty="0" err="1" smtClean="0">
                <a:solidFill>
                  <a:prstClr val="black"/>
                </a:solidFill>
              </a:rPr>
              <a:t>history</a:t>
            </a:r>
            <a:endParaRPr lang="es-MX" sz="1900" dirty="0">
              <a:solidFill>
                <a:prstClr val="black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714348" y="1214422"/>
            <a:ext cx="1473586" cy="900000"/>
          </a:xfrm>
          <a:custGeom>
            <a:avLst/>
            <a:gdLst>
              <a:gd name="connsiteX0" fmla="*/ 0 w 1473586"/>
              <a:gd name="connsiteY0" fmla="*/ 117887 h 1178869"/>
              <a:gd name="connsiteX1" fmla="*/ 34528 w 1473586"/>
              <a:gd name="connsiteY1" fmla="*/ 34528 h 1178869"/>
              <a:gd name="connsiteX2" fmla="*/ 117887 w 1473586"/>
              <a:gd name="connsiteY2" fmla="*/ 0 h 1178869"/>
              <a:gd name="connsiteX3" fmla="*/ 1355699 w 1473586"/>
              <a:gd name="connsiteY3" fmla="*/ 0 h 1178869"/>
              <a:gd name="connsiteX4" fmla="*/ 1439058 w 1473586"/>
              <a:gd name="connsiteY4" fmla="*/ 34528 h 1178869"/>
              <a:gd name="connsiteX5" fmla="*/ 1473586 w 1473586"/>
              <a:gd name="connsiteY5" fmla="*/ 117887 h 1178869"/>
              <a:gd name="connsiteX6" fmla="*/ 1473586 w 1473586"/>
              <a:gd name="connsiteY6" fmla="*/ 1060982 h 1178869"/>
              <a:gd name="connsiteX7" fmla="*/ 1439058 w 1473586"/>
              <a:gd name="connsiteY7" fmla="*/ 1144341 h 1178869"/>
              <a:gd name="connsiteX8" fmla="*/ 1355699 w 1473586"/>
              <a:gd name="connsiteY8" fmla="*/ 1178869 h 1178869"/>
              <a:gd name="connsiteX9" fmla="*/ 117887 w 1473586"/>
              <a:gd name="connsiteY9" fmla="*/ 1178869 h 1178869"/>
              <a:gd name="connsiteX10" fmla="*/ 34528 w 1473586"/>
              <a:gd name="connsiteY10" fmla="*/ 1144341 h 1178869"/>
              <a:gd name="connsiteX11" fmla="*/ 0 w 1473586"/>
              <a:gd name="connsiteY11" fmla="*/ 1060982 h 1178869"/>
              <a:gd name="connsiteX12" fmla="*/ 0 w 1473586"/>
              <a:gd name="connsiteY12" fmla="*/ 117887 h 11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3586" h="1178869">
                <a:moveTo>
                  <a:pt x="0" y="117887"/>
                </a:moveTo>
                <a:cubicBezTo>
                  <a:pt x="0" y="86621"/>
                  <a:pt x="12420" y="56636"/>
                  <a:pt x="34528" y="34528"/>
                </a:cubicBezTo>
                <a:cubicBezTo>
                  <a:pt x="56636" y="12420"/>
                  <a:pt x="86621" y="0"/>
                  <a:pt x="117887" y="0"/>
                </a:cubicBezTo>
                <a:lnTo>
                  <a:pt x="1355699" y="0"/>
                </a:lnTo>
                <a:cubicBezTo>
                  <a:pt x="1386965" y="0"/>
                  <a:pt x="1416950" y="12420"/>
                  <a:pt x="1439058" y="34528"/>
                </a:cubicBezTo>
                <a:cubicBezTo>
                  <a:pt x="1461166" y="56636"/>
                  <a:pt x="1473586" y="86621"/>
                  <a:pt x="1473586" y="117887"/>
                </a:cubicBezTo>
                <a:lnTo>
                  <a:pt x="1473586" y="1060982"/>
                </a:lnTo>
                <a:cubicBezTo>
                  <a:pt x="1473586" y="1092248"/>
                  <a:pt x="1461166" y="1122233"/>
                  <a:pt x="1439058" y="1144341"/>
                </a:cubicBezTo>
                <a:cubicBezTo>
                  <a:pt x="1416950" y="1166449"/>
                  <a:pt x="1386965" y="1178869"/>
                  <a:pt x="1355699" y="1178869"/>
                </a:cubicBezTo>
                <a:lnTo>
                  <a:pt x="117887" y="1178869"/>
                </a:lnTo>
                <a:cubicBezTo>
                  <a:pt x="86621" y="1178869"/>
                  <a:pt x="56636" y="1166449"/>
                  <a:pt x="34528" y="1144341"/>
                </a:cubicBezTo>
                <a:cubicBezTo>
                  <a:pt x="12420" y="1122233"/>
                  <a:pt x="0" y="1092248"/>
                  <a:pt x="0" y="1060982"/>
                </a:cubicBezTo>
                <a:lnTo>
                  <a:pt x="0" y="117887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6750158"/>
              <a:satOff val="-10128"/>
              <a:lumOff val="-1647"/>
              <a:alphaOff val="0"/>
            </a:schemeClr>
          </a:fillRef>
          <a:effectRef idx="2">
            <a:schemeClr val="accent3">
              <a:hueOff val="6750158"/>
              <a:satOff val="-10128"/>
              <a:lumOff val="-164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723" tIns="70723" rIns="70723" bIns="70723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2000" dirty="0" err="1" smtClean="0">
                <a:solidFill>
                  <a:prstClr val="black"/>
                </a:solidFill>
              </a:rPr>
              <a:t>Family</a:t>
            </a:r>
            <a:r>
              <a:rPr lang="es-MX" sz="2000" dirty="0" smtClean="0">
                <a:solidFill>
                  <a:prstClr val="black"/>
                </a:solidFill>
              </a:rPr>
              <a:t> </a:t>
            </a:r>
            <a:r>
              <a:rPr lang="es-MX" sz="2000" dirty="0" err="1" smtClean="0">
                <a:solidFill>
                  <a:prstClr val="black"/>
                </a:solidFill>
              </a:rPr>
              <a:t>migration</a:t>
            </a:r>
            <a:endParaRPr lang="es-MX" sz="2000" dirty="0">
              <a:solidFill>
                <a:prstClr val="black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2699792" y="5157192"/>
            <a:ext cx="1631282" cy="978429"/>
          </a:xfrm>
          <a:custGeom>
            <a:avLst/>
            <a:gdLst>
              <a:gd name="connsiteX0" fmla="*/ 0 w 1473586"/>
              <a:gd name="connsiteY0" fmla="*/ 117887 h 1178869"/>
              <a:gd name="connsiteX1" fmla="*/ 34528 w 1473586"/>
              <a:gd name="connsiteY1" fmla="*/ 34528 h 1178869"/>
              <a:gd name="connsiteX2" fmla="*/ 117887 w 1473586"/>
              <a:gd name="connsiteY2" fmla="*/ 0 h 1178869"/>
              <a:gd name="connsiteX3" fmla="*/ 1355699 w 1473586"/>
              <a:gd name="connsiteY3" fmla="*/ 0 h 1178869"/>
              <a:gd name="connsiteX4" fmla="*/ 1439058 w 1473586"/>
              <a:gd name="connsiteY4" fmla="*/ 34528 h 1178869"/>
              <a:gd name="connsiteX5" fmla="*/ 1473586 w 1473586"/>
              <a:gd name="connsiteY5" fmla="*/ 117887 h 1178869"/>
              <a:gd name="connsiteX6" fmla="*/ 1473586 w 1473586"/>
              <a:gd name="connsiteY6" fmla="*/ 1060982 h 1178869"/>
              <a:gd name="connsiteX7" fmla="*/ 1439058 w 1473586"/>
              <a:gd name="connsiteY7" fmla="*/ 1144341 h 1178869"/>
              <a:gd name="connsiteX8" fmla="*/ 1355699 w 1473586"/>
              <a:gd name="connsiteY8" fmla="*/ 1178869 h 1178869"/>
              <a:gd name="connsiteX9" fmla="*/ 117887 w 1473586"/>
              <a:gd name="connsiteY9" fmla="*/ 1178869 h 1178869"/>
              <a:gd name="connsiteX10" fmla="*/ 34528 w 1473586"/>
              <a:gd name="connsiteY10" fmla="*/ 1144341 h 1178869"/>
              <a:gd name="connsiteX11" fmla="*/ 0 w 1473586"/>
              <a:gd name="connsiteY11" fmla="*/ 1060982 h 1178869"/>
              <a:gd name="connsiteX12" fmla="*/ 0 w 1473586"/>
              <a:gd name="connsiteY12" fmla="*/ 117887 h 11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3586" h="1178869">
                <a:moveTo>
                  <a:pt x="0" y="117887"/>
                </a:moveTo>
                <a:cubicBezTo>
                  <a:pt x="0" y="86621"/>
                  <a:pt x="12420" y="56636"/>
                  <a:pt x="34528" y="34528"/>
                </a:cubicBezTo>
                <a:cubicBezTo>
                  <a:pt x="56636" y="12420"/>
                  <a:pt x="86621" y="0"/>
                  <a:pt x="117887" y="0"/>
                </a:cubicBezTo>
                <a:lnTo>
                  <a:pt x="1355699" y="0"/>
                </a:lnTo>
                <a:cubicBezTo>
                  <a:pt x="1386965" y="0"/>
                  <a:pt x="1416950" y="12420"/>
                  <a:pt x="1439058" y="34528"/>
                </a:cubicBezTo>
                <a:cubicBezTo>
                  <a:pt x="1461166" y="56636"/>
                  <a:pt x="1473586" y="86621"/>
                  <a:pt x="1473586" y="117887"/>
                </a:cubicBezTo>
                <a:lnTo>
                  <a:pt x="1473586" y="1060982"/>
                </a:lnTo>
                <a:cubicBezTo>
                  <a:pt x="1473586" y="1092248"/>
                  <a:pt x="1461166" y="1122233"/>
                  <a:pt x="1439058" y="1144341"/>
                </a:cubicBezTo>
                <a:cubicBezTo>
                  <a:pt x="1416950" y="1166449"/>
                  <a:pt x="1386965" y="1178869"/>
                  <a:pt x="1355699" y="1178869"/>
                </a:cubicBezTo>
                <a:lnTo>
                  <a:pt x="117887" y="1178869"/>
                </a:lnTo>
                <a:cubicBezTo>
                  <a:pt x="86621" y="1178869"/>
                  <a:pt x="56636" y="1166449"/>
                  <a:pt x="34528" y="1144341"/>
                </a:cubicBezTo>
                <a:cubicBezTo>
                  <a:pt x="12420" y="1122233"/>
                  <a:pt x="0" y="1092248"/>
                  <a:pt x="0" y="1060982"/>
                </a:cubicBezTo>
                <a:lnTo>
                  <a:pt x="0" y="1178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9000211"/>
              <a:satOff val="-13504"/>
              <a:lumOff val="-2196"/>
              <a:alphaOff val="0"/>
            </a:schemeClr>
          </a:fillRef>
          <a:effectRef idx="2">
            <a:schemeClr val="accent3">
              <a:hueOff val="9000211"/>
              <a:satOff val="-13504"/>
              <a:lumOff val="-219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723" tIns="70723" rIns="70723" bIns="70723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900" dirty="0" err="1" smtClean="0">
                <a:solidFill>
                  <a:prstClr val="black"/>
                </a:solidFill>
              </a:rPr>
              <a:t>Demographics</a:t>
            </a:r>
            <a:endParaRPr lang="es-MX" sz="1900" dirty="0">
              <a:solidFill>
                <a:prstClr val="black"/>
              </a:solidFill>
            </a:endParaRPr>
          </a:p>
        </p:txBody>
      </p:sp>
      <p:sp>
        <p:nvSpPr>
          <p:cNvPr id="22" name="U-Turn Arrow 21"/>
          <p:cNvSpPr/>
          <p:nvPr/>
        </p:nvSpPr>
        <p:spPr>
          <a:xfrm rot="16200000" flipH="1">
            <a:off x="-1155994" y="4444282"/>
            <a:ext cx="3255816" cy="42866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23" name="Up Arrow 22"/>
          <p:cNvSpPr/>
          <p:nvPr/>
        </p:nvSpPr>
        <p:spPr>
          <a:xfrm>
            <a:off x="1428728" y="5000636"/>
            <a:ext cx="142876" cy="785818"/>
          </a:xfrm>
          <a:prstGeom prst="upArrow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24" name="Up Arrow 23"/>
          <p:cNvSpPr/>
          <p:nvPr/>
        </p:nvSpPr>
        <p:spPr>
          <a:xfrm>
            <a:off x="1357290" y="2143116"/>
            <a:ext cx="142876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2643174" y="1201452"/>
            <a:ext cx="1643074" cy="900000"/>
          </a:xfrm>
          <a:custGeom>
            <a:avLst/>
            <a:gdLst>
              <a:gd name="connsiteX0" fmla="*/ 0 w 1473586"/>
              <a:gd name="connsiteY0" fmla="*/ 117887 h 1178869"/>
              <a:gd name="connsiteX1" fmla="*/ 34528 w 1473586"/>
              <a:gd name="connsiteY1" fmla="*/ 34528 h 1178869"/>
              <a:gd name="connsiteX2" fmla="*/ 117887 w 1473586"/>
              <a:gd name="connsiteY2" fmla="*/ 0 h 1178869"/>
              <a:gd name="connsiteX3" fmla="*/ 1355699 w 1473586"/>
              <a:gd name="connsiteY3" fmla="*/ 0 h 1178869"/>
              <a:gd name="connsiteX4" fmla="*/ 1439058 w 1473586"/>
              <a:gd name="connsiteY4" fmla="*/ 34528 h 1178869"/>
              <a:gd name="connsiteX5" fmla="*/ 1473586 w 1473586"/>
              <a:gd name="connsiteY5" fmla="*/ 117887 h 1178869"/>
              <a:gd name="connsiteX6" fmla="*/ 1473586 w 1473586"/>
              <a:gd name="connsiteY6" fmla="*/ 1060982 h 1178869"/>
              <a:gd name="connsiteX7" fmla="*/ 1439058 w 1473586"/>
              <a:gd name="connsiteY7" fmla="*/ 1144341 h 1178869"/>
              <a:gd name="connsiteX8" fmla="*/ 1355699 w 1473586"/>
              <a:gd name="connsiteY8" fmla="*/ 1178869 h 1178869"/>
              <a:gd name="connsiteX9" fmla="*/ 117887 w 1473586"/>
              <a:gd name="connsiteY9" fmla="*/ 1178869 h 1178869"/>
              <a:gd name="connsiteX10" fmla="*/ 34528 w 1473586"/>
              <a:gd name="connsiteY10" fmla="*/ 1144341 h 1178869"/>
              <a:gd name="connsiteX11" fmla="*/ 0 w 1473586"/>
              <a:gd name="connsiteY11" fmla="*/ 1060982 h 1178869"/>
              <a:gd name="connsiteX12" fmla="*/ 0 w 1473586"/>
              <a:gd name="connsiteY12" fmla="*/ 117887 h 11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3586" h="1178869">
                <a:moveTo>
                  <a:pt x="0" y="117887"/>
                </a:moveTo>
                <a:cubicBezTo>
                  <a:pt x="0" y="86621"/>
                  <a:pt x="12420" y="56636"/>
                  <a:pt x="34528" y="34528"/>
                </a:cubicBezTo>
                <a:cubicBezTo>
                  <a:pt x="56636" y="12420"/>
                  <a:pt x="86621" y="0"/>
                  <a:pt x="117887" y="0"/>
                </a:cubicBezTo>
                <a:lnTo>
                  <a:pt x="1355699" y="0"/>
                </a:lnTo>
                <a:cubicBezTo>
                  <a:pt x="1386965" y="0"/>
                  <a:pt x="1416950" y="12420"/>
                  <a:pt x="1439058" y="34528"/>
                </a:cubicBezTo>
                <a:cubicBezTo>
                  <a:pt x="1461166" y="56636"/>
                  <a:pt x="1473586" y="86621"/>
                  <a:pt x="1473586" y="117887"/>
                </a:cubicBezTo>
                <a:lnTo>
                  <a:pt x="1473586" y="1060982"/>
                </a:lnTo>
                <a:cubicBezTo>
                  <a:pt x="1473586" y="1092248"/>
                  <a:pt x="1461166" y="1122233"/>
                  <a:pt x="1439058" y="1144341"/>
                </a:cubicBezTo>
                <a:cubicBezTo>
                  <a:pt x="1416950" y="1166449"/>
                  <a:pt x="1386965" y="1178869"/>
                  <a:pt x="1355699" y="1178869"/>
                </a:cubicBezTo>
                <a:lnTo>
                  <a:pt x="117887" y="1178869"/>
                </a:lnTo>
                <a:cubicBezTo>
                  <a:pt x="86621" y="1178869"/>
                  <a:pt x="56636" y="1166449"/>
                  <a:pt x="34528" y="1144341"/>
                </a:cubicBezTo>
                <a:cubicBezTo>
                  <a:pt x="12420" y="1122233"/>
                  <a:pt x="0" y="1092248"/>
                  <a:pt x="0" y="1060982"/>
                </a:cubicBezTo>
                <a:lnTo>
                  <a:pt x="0" y="117887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6750158"/>
              <a:satOff val="-10128"/>
              <a:lumOff val="-1647"/>
              <a:alphaOff val="0"/>
            </a:schemeClr>
          </a:fillRef>
          <a:effectRef idx="2">
            <a:schemeClr val="accent3">
              <a:hueOff val="6750158"/>
              <a:satOff val="-10128"/>
              <a:lumOff val="-164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723" tIns="70723" rIns="70723" bIns="70723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900" dirty="0" err="1" smtClean="0">
                <a:solidFill>
                  <a:prstClr val="black"/>
                </a:solidFill>
              </a:rPr>
              <a:t>Private</a:t>
            </a:r>
            <a:r>
              <a:rPr lang="es-MX" sz="1900" dirty="0" smtClean="0">
                <a:solidFill>
                  <a:prstClr val="black"/>
                </a:solidFill>
              </a:rPr>
              <a:t> </a:t>
            </a:r>
            <a:r>
              <a:rPr lang="es-MX" sz="1900" dirty="0" err="1" smtClean="0">
                <a:solidFill>
                  <a:prstClr val="black"/>
                </a:solidFill>
              </a:rPr>
              <a:t>transfers</a:t>
            </a:r>
            <a:endParaRPr lang="es-MX" sz="1900" dirty="0">
              <a:solidFill>
                <a:prstClr val="black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7072330" y="1214422"/>
            <a:ext cx="1643074" cy="900000"/>
          </a:xfrm>
          <a:custGeom>
            <a:avLst/>
            <a:gdLst>
              <a:gd name="connsiteX0" fmla="*/ 0 w 1473586"/>
              <a:gd name="connsiteY0" fmla="*/ 117887 h 1178869"/>
              <a:gd name="connsiteX1" fmla="*/ 34528 w 1473586"/>
              <a:gd name="connsiteY1" fmla="*/ 34528 h 1178869"/>
              <a:gd name="connsiteX2" fmla="*/ 117887 w 1473586"/>
              <a:gd name="connsiteY2" fmla="*/ 0 h 1178869"/>
              <a:gd name="connsiteX3" fmla="*/ 1355699 w 1473586"/>
              <a:gd name="connsiteY3" fmla="*/ 0 h 1178869"/>
              <a:gd name="connsiteX4" fmla="*/ 1439058 w 1473586"/>
              <a:gd name="connsiteY4" fmla="*/ 34528 h 1178869"/>
              <a:gd name="connsiteX5" fmla="*/ 1473586 w 1473586"/>
              <a:gd name="connsiteY5" fmla="*/ 117887 h 1178869"/>
              <a:gd name="connsiteX6" fmla="*/ 1473586 w 1473586"/>
              <a:gd name="connsiteY6" fmla="*/ 1060982 h 1178869"/>
              <a:gd name="connsiteX7" fmla="*/ 1439058 w 1473586"/>
              <a:gd name="connsiteY7" fmla="*/ 1144341 h 1178869"/>
              <a:gd name="connsiteX8" fmla="*/ 1355699 w 1473586"/>
              <a:gd name="connsiteY8" fmla="*/ 1178869 h 1178869"/>
              <a:gd name="connsiteX9" fmla="*/ 117887 w 1473586"/>
              <a:gd name="connsiteY9" fmla="*/ 1178869 h 1178869"/>
              <a:gd name="connsiteX10" fmla="*/ 34528 w 1473586"/>
              <a:gd name="connsiteY10" fmla="*/ 1144341 h 1178869"/>
              <a:gd name="connsiteX11" fmla="*/ 0 w 1473586"/>
              <a:gd name="connsiteY11" fmla="*/ 1060982 h 1178869"/>
              <a:gd name="connsiteX12" fmla="*/ 0 w 1473586"/>
              <a:gd name="connsiteY12" fmla="*/ 117887 h 11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3586" h="1178869">
                <a:moveTo>
                  <a:pt x="0" y="117887"/>
                </a:moveTo>
                <a:cubicBezTo>
                  <a:pt x="0" y="86621"/>
                  <a:pt x="12420" y="56636"/>
                  <a:pt x="34528" y="34528"/>
                </a:cubicBezTo>
                <a:cubicBezTo>
                  <a:pt x="56636" y="12420"/>
                  <a:pt x="86621" y="0"/>
                  <a:pt x="117887" y="0"/>
                </a:cubicBezTo>
                <a:lnTo>
                  <a:pt x="1355699" y="0"/>
                </a:lnTo>
                <a:cubicBezTo>
                  <a:pt x="1386965" y="0"/>
                  <a:pt x="1416950" y="12420"/>
                  <a:pt x="1439058" y="34528"/>
                </a:cubicBezTo>
                <a:cubicBezTo>
                  <a:pt x="1461166" y="56636"/>
                  <a:pt x="1473586" y="86621"/>
                  <a:pt x="1473586" y="117887"/>
                </a:cubicBezTo>
                <a:lnTo>
                  <a:pt x="1473586" y="1060982"/>
                </a:lnTo>
                <a:cubicBezTo>
                  <a:pt x="1473586" y="1092248"/>
                  <a:pt x="1461166" y="1122233"/>
                  <a:pt x="1439058" y="1144341"/>
                </a:cubicBezTo>
                <a:cubicBezTo>
                  <a:pt x="1416950" y="1166449"/>
                  <a:pt x="1386965" y="1178869"/>
                  <a:pt x="1355699" y="1178869"/>
                </a:cubicBezTo>
                <a:lnTo>
                  <a:pt x="117887" y="1178869"/>
                </a:lnTo>
                <a:cubicBezTo>
                  <a:pt x="86621" y="1178869"/>
                  <a:pt x="56636" y="1166449"/>
                  <a:pt x="34528" y="1144341"/>
                </a:cubicBezTo>
                <a:cubicBezTo>
                  <a:pt x="12420" y="1122233"/>
                  <a:pt x="0" y="1092248"/>
                  <a:pt x="0" y="1060982"/>
                </a:cubicBezTo>
                <a:lnTo>
                  <a:pt x="0" y="117887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6750158"/>
              <a:satOff val="-10128"/>
              <a:lumOff val="-1647"/>
              <a:alphaOff val="0"/>
            </a:schemeClr>
          </a:fillRef>
          <a:effectRef idx="2">
            <a:schemeClr val="accent3">
              <a:hueOff val="6750158"/>
              <a:satOff val="-10128"/>
              <a:lumOff val="-164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723" tIns="70723" rIns="70723" bIns="70723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900" dirty="0" err="1" smtClean="0">
                <a:solidFill>
                  <a:prstClr val="black"/>
                </a:solidFill>
              </a:rPr>
              <a:t>Public</a:t>
            </a:r>
            <a:r>
              <a:rPr lang="es-MX" sz="1900" dirty="0" smtClean="0">
                <a:solidFill>
                  <a:prstClr val="black"/>
                </a:solidFill>
              </a:rPr>
              <a:t> </a:t>
            </a:r>
            <a:r>
              <a:rPr lang="es-MX" sz="1900" dirty="0" err="1" smtClean="0">
                <a:solidFill>
                  <a:prstClr val="black"/>
                </a:solidFill>
              </a:rPr>
              <a:t>transfers</a:t>
            </a:r>
            <a:endParaRPr lang="es-MX" sz="1900" dirty="0">
              <a:solidFill>
                <a:prstClr val="black"/>
              </a:solidFill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4857752" y="1214422"/>
            <a:ext cx="1643074" cy="900000"/>
          </a:xfrm>
          <a:custGeom>
            <a:avLst/>
            <a:gdLst>
              <a:gd name="connsiteX0" fmla="*/ 0 w 1473586"/>
              <a:gd name="connsiteY0" fmla="*/ 117887 h 1178869"/>
              <a:gd name="connsiteX1" fmla="*/ 34528 w 1473586"/>
              <a:gd name="connsiteY1" fmla="*/ 34528 h 1178869"/>
              <a:gd name="connsiteX2" fmla="*/ 117887 w 1473586"/>
              <a:gd name="connsiteY2" fmla="*/ 0 h 1178869"/>
              <a:gd name="connsiteX3" fmla="*/ 1355699 w 1473586"/>
              <a:gd name="connsiteY3" fmla="*/ 0 h 1178869"/>
              <a:gd name="connsiteX4" fmla="*/ 1439058 w 1473586"/>
              <a:gd name="connsiteY4" fmla="*/ 34528 h 1178869"/>
              <a:gd name="connsiteX5" fmla="*/ 1473586 w 1473586"/>
              <a:gd name="connsiteY5" fmla="*/ 117887 h 1178869"/>
              <a:gd name="connsiteX6" fmla="*/ 1473586 w 1473586"/>
              <a:gd name="connsiteY6" fmla="*/ 1060982 h 1178869"/>
              <a:gd name="connsiteX7" fmla="*/ 1439058 w 1473586"/>
              <a:gd name="connsiteY7" fmla="*/ 1144341 h 1178869"/>
              <a:gd name="connsiteX8" fmla="*/ 1355699 w 1473586"/>
              <a:gd name="connsiteY8" fmla="*/ 1178869 h 1178869"/>
              <a:gd name="connsiteX9" fmla="*/ 117887 w 1473586"/>
              <a:gd name="connsiteY9" fmla="*/ 1178869 h 1178869"/>
              <a:gd name="connsiteX10" fmla="*/ 34528 w 1473586"/>
              <a:gd name="connsiteY10" fmla="*/ 1144341 h 1178869"/>
              <a:gd name="connsiteX11" fmla="*/ 0 w 1473586"/>
              <a:gd name="connsiteY11" fmla="*/ 1060982 h 1178869"/>
              <a:gd name="connsiteX12" fmla="*/ 0 w 1473586"/>
              <a:gd name="connsiteY12" fmla="*/ 117887 h 11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3586" h="1178869">
                <a:moveTo>
                  <a:pt x="0" y="117887"/>
                </a:moveTo>
                <a:cubicBezTo>
                  <a:pt x="0" y="86621"/>
                  <a:pt x="12420" y="56636"/>
                  <a:pt x="34528" y="34528"/>
                </a:cubicBezTo>
                <a:cubicBezTo>
                  <a:pt x="56636" y="12420"/>
                  <a:pt x="86621" y="0"/>
                  <a:pt x="117887" y="0"/>
                </a:cubicBezTo>
                <a:lnTo>
                  <a:pt x="1355699" y="0"/>
                </a:lnTo>
                <a:cubicBezTo>
                  <a:pt x="1386965" y="0"/>
                  <a:pt x="1416950" y="12420"/>
                  <a:pt x="1439058" y="34528"/>
                </a:cubicBezTo>
                <a:cubicBezTo>
                  <a:pt x="1461166" y="56636"/>
                  <a:pt x="1473586" y="86621"/>
                  <a:pt x="1473586" y="117887"/>
                </a:cubicBezTo>
                <a:lnTo>
                  <a:pt x="1473586" y="1060982"/>
                </a:lnTo>
                <a:cubicBezTo>
                  <a:pt x="1473586" y="1092248"/>
                  <a:pt x="1461166" y="1122233"/>
                  <a:pt x="1439058" y="1144341"/>
                </a:cubicBezTo>
                <a:cubicBezTo>
                  <a:pt x="1416950" y="1166449"/>
                  <a:pt x="1386965" y="1178869"/>
                  <a:pt x="1355699" y="1178869"/>
                </a:cubicBezTo>
                <a:lnTo>
                  <a:pt x="117887" y="1178869"/>
                </a:lnTo>
                <a:cubicBezTo>
                  <a:pt x="86621" y="1178869"/>
                  <a:pt x="56636" y="1166449"/>
                  <a:pt x="34528" y="1144341"/>
                </a:cubicBezTo>
                <a:cubicBezTo>
                  <a:pt x="12420" y="1122233"/>
                  <a:pt x="0" y="1092248"/>
                  <a:pt x="0" y="1060982"/>
                </a:cubicBezTo>
                <a:lnTo>
                  <a:pt x="0" y="11788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6750158"/>
              <a:satOff val="-10128"/>
              <a:lumOff val="-1647"/>
              <a:alphaOff val="0"/>
            </a:schemeClr>
          </a:fillRef>
          <a:effectRef idx="2">
            <a:schemeClr val="accent3">
              <a:hueOff val="6750158"/>
              <a:satOff val="-10128"/>
              <a:lumOff val="-164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723" tIns="70723" rIns="70723" bIns="70723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900" dirty="0" err="1" smtClean="0">
                <a:solidFill>
                  <a:prstClr val="black"/>
                </a:solidFill>
              </a:rPr>
              <a:t>Occupation</a:t>
            </a:r>
            <a:r>
              <a:rPr lang="es-MX" sz="1900" dirty="0" smtClean="0">
                <a:solidFill>
                  <a:prstClr val="black"/>
                </a:solidFill>
              </a:rPr>
              <a:t> </a:t>
            </a:r>
            <a:r>
              <a:rPr lang="es-MX" sz="1900" dirty="0" err="1" smtClean="0">
                <a:solidFill>
                  <a:prstClr val="black"/>
                </a:solidFill>
              </a:rPr>
              <a:t>history</a:t>
            </a:r>
            <a:endParaRPr lang="es-MX" sz="1900" dirty="0">
              <a:solidFill>
                <a:prstClr val="black"/>
              </a:solidFill>
            </a:endParaRPr>
          </a:p>
        </p:txBody>
      </p:sp>
      <p:sp>
        <p:nvSpPr>
          <p:cNvPr id="28" name="Right Arrow 27"/>
          <p:cNvSpPr/>
          <p:nvPr/>
        </p:nvSpPr>
        <p:spPr>
          <a:xfrm>
            <a:off x="2214546" y="1500174"/>
            <a:ext cx="428628" cy="214314"/>
          </a:xfrm>
          <a:prstGeom prst="rightArrow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29" name="Bent-Up Arrow 28"/>
          <p:cNvSpPr/>
          <p:nvPr/>
        </p:nvSpPr>
        <p:spPr>
          <a:xfrm>
            <a:off x="2214546" y="2143116"/>
            <a:ext cx="1071570" cy="928694"/>
          </a:xfrm>
          <a:prstGeom prst="bentUpArrow">
            <a:avLst>
              <a:gd name="adj1" fmla="val 9852"/>
              <a:gd name="adj2" fmla="val 17426"/>
              <a:gd name="adj3" fmla="val 25000"/>
            </a:avLst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4572000" y="3643314"/>
            <a:ext cx="1643074" cy="900000"/>
          </a:xfrm>
          <a:custGeom>
            <a:avLst/>
            <a:gdLst>
              <a:gd name="connsiteX0" fmla="*/ 0 w 1473586"/>
              <a:gd name="connsiteY0" fmla="*/ 117887 h 1178869"/>
              <a:gd name="connsiteX1" fmla="*/ 34528 w 1473586"/>
              <a:gd name="connsiteY1" fmla="*/ 34528 h 1178869"/>
              <a:gd name="connsiteX2" fmla="*/ 117887 w 1473586"/>
              <a:gd name="connsiteY2" fmla="*/ 0 h 1178869"/>
              <a:gd name="connsiteX3" fmla="*/ 1355699 w 1473586"/>
              <a:gd name="connsiteY3" fmla="*/ 0 h 1178869"/>
              <a:gd name="connsiteX4" fmla="*/ 1439058 w 1473586"/>
              <a:gd name="connsiteY4" fmla="*/ 34528 h 1178869"/>
              <a:gd name="connsiteX5" fmla="*/ 1473586 w 1473586"/>
              <a:gd name="connsiteY5" fmla="*/ 117887 h 1178869"/>
              <a:gd name="connsiteX6" fmla="*/ 1473586 w 1473586"/>
              <a:gd name="connsiteY6" fmla="*/ 1060982 h 1178869"/>
              <a:gd name="connsiteX7" fmla="*/ 1439058 w 1473586"/>
              <a:gd name="connsiteY7" fmla="*/ 1144341 h 1178869"/>
              <a:gd name="connsiteX8" fmla="*/ 1355699 w 1473586"/>
              <a:gd name="connsiteY8" fmla="*/ 1178869 h 1178869"/>
              <a:gd name="connsiteX9" fmla="*/ 117887 w 1473586"/>
              <a:gd name="connsiteY9" fmla="*/ 1178869 h 1178869"/>
              <a:gd name="connsiteX10" fmla="*/ 34528 w 1473586"/>
              <a:gd name="connsiteY10" fmla="*/ 1144341 h 1178869"/>
              <a:gd name="connsiteX11" fmla="*/ 0 w 1473586"/>
              <a:gd name="connsiteY11" fmla="*/ 1060982 h 1178869"/>
              <a:gd name="connsiteX12" fmla="*/ 0 w 1473586"/>
              <a:gd name="connsiteY12" fmla="*/ 117887 h 11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3586" h="1178869">
                <a:moveTo>
                  <a:pt x="0" y="117887"/>
                </a:moveTo>
                <a:cubicBezTo>
                  <a:pt x="0" y="86621"/>
                  <a:pt x="12420" y="56636"/>
                  <a:pt x="34528" y="34528"/>
                </a:cubicBezTo>
                <a:cubicBezTo>
                  <a:pt x="56636" y="12420"/>
                  <a:pt x="86621" y="0"/>
                  <a:pt x="117887" y="0"/>
                </a:cubicBezTo>
                <a:lnTo>
                  <a:pt x="1355699" y="0"/>
                </a:lnTo>
                <a:cubicBezTo>
                  <a:pt x="1386965" y="0"/>
                  <a:pt x="1416950" y="12420"/>
                  <a:pt x="1439058" y="34528"/>
                </a:cubicBezTo>
                <a:cubicBezTo>
                  <a:pt x="1461166" y="56636"/>
                  <a:pt x="1473586" y="86621"/>
                  <a:pt x="1473586" y="117887"/>
                </a:cubicBezTo>
                <a:lnTo>
                  <a:pt x="1473586" y="1060982"/>
                </a:lnTo>
                <a:cubicBezTo>
                  <a:pt x="1473586" y="1092248"/>
                  <a:pt x="1461166" y="1122233"/>
                  <a:pt x="1439058" y="1144341"/>
                </a:cubicBezTo>
                <a:cubicBezTo>
                  <a:pt x="1416950" y="1166449"/>
                  <a:pt x="1386965" y="1178869"/>
                  <a:pt x="1355699" y="1178869"/>
                </a:cubicBezTo>
                <a:lnTo>
                  <a:pt x="117887" y="1178869"/>
                </a:lnTo>
                <a:cubicBezTo>
                  <a:pt x="86621" y="1178869"/>
                  <a:pt x="56636" y="1166449"/>
                  <a:pt x="34528" y="1144341"/>
                </a:cubicBezTo>
                <a:cubicBezTo>
                  <a:pt x="12420" y="1122233"/>
                  <a:pt x="0" y="1092248"/>
                  <a:pt x="0" y="1060982"/>
                </a:cubicBezTo>
                <a:lnTo>
                  <a:pt x="0" y="1178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6750158"/>
              <a:satOff val="-10128"/>
              <a:lumOff val="-1647"/>
              <a:alphaOff val="0"/>
            </a:schemeClr>
          </a:fillRef>
          <a:effectRef idx="2">
            <a:schemeClr val="accent3">
              <a:hueOff val="6750158"/>
              <a:satOff val="-10128"/>
              <a:lumOff val="-164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723" tIns="70723" rIns="70723" bIns="70723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900" dirty="0" err="1" smtClean="0">
                <a:solidFill>
                  <a:prstClr val="black"/>
                </a:solidFill>
              </a:rPr>
              <a:t>Wealth</a:t>
            </a:r>
            <a:r>
              <a:rPr lang="es-MX" sz="1900" dirty="0" smtClean="0">
                <a:solidFill>
                  <a:prstClr val="black"/>
                </a:solidFill>
              </a:rPr>
              <a:t> and </a:t>
            </a:r>
            <a:r>
              <a:rPr lang="es-MX" sz="1900" dirty="0" err="1" smtClean="0">
                <a:solidFill>
                  <a:prstClr val="black"/>
                </a:solidFill>
              </a:rPr>
              <a:t>income</a:t>
            </a:r>
            <a:endParaRPr lang="es-MX" sz="1900" dirty="0">
              <a:solidFill>
                <a:prstClr val="black"/>
              </a:solidFill>
            </a:endParaRPr>
          </a:p>
        </p:txBody>
      </p:sp>
      <p:sp>
        <p:nvSpPr>
          <p:cNvPr id="31" name="Left-Up Arrow 30"/>
          <p:cNvSpPr/>
          <p:nvPr/>
        </p:nvSpPr>
        <p:spPr>
          <a:xfrm flipH="1">
            <a:off x="3357554" y="2143116"/>
            <a:ext cx="1214446" cy="2071702"/>
          </a:xfrm>
          <a:prstGeom prst="leftUpArrow">
            <a:avLst>
              <a:gd name="adj1" fmla="val 13416"/>
              <a:gd name="adj2" fmla="val 14575"/>
              <a:gd name="adj3" fmla="val 23842"/>
            </a:avLst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32" name="Down Arrow 31"/>
          <p:cNvSpPr/>
          <p:nvPr/>
        </p:nvSpPr>
        <p:spPr>
          <a:xfrm>
            <a:off x="5572132" y="2143116"/>
            <a:ext cx="285752" cy="1428760"/>
          </a:xfrm>
          <a:prstGeom prst="downArrow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33" name="Left-Right Arrow 32"/>
          <p:cNvSpPr/>
          <p:nvPr/>
        </p:nvSpPr>
        <p:spPr>
          <a:xfrm>
            <a:off x="6500826" y="1500174"/>
            <a:ext cx="571504" cy="142876"/>
          </a:xfrm>
          <a:prstGeom prst="leftRightArrow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34" name="Bent-Up Arrow 33"/>
          <p:cNvSpPr/>
          <p:nvPr/>
        </p:nvSpPr>
        <p:spPr>
          <a:xfrm rot="16200000" flipH="1">
            <a:off x="6322231" y="2107397"/>
            <a:ext cx="2071702" cy="2143140"/>
          </a:xfrm>
          <a:prstGeom prst="bentUpArrow">
            <a:avLst>
              <a:gd name="adj1" fmla="val 4382"/>
              <a:gd name="adj2" fmla="val 6033"/>
              <a:gd name="adj3" fmla="val 13456"/>
            </a:avLst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6286512" y="2428868"/>
            <a:ext cx="1643074" cy="900000"/>
          </a:xfrm>
          <a:custGeom>
            <a:avLst/>
            <a:gdLst>
              <a:gd name="connsiteX0" fmla="*/ 0 w 1473586"/>
              <a:gd name="connsiteY0" fmla="*/ 117887 h 1178869"/>
              <a:gd name="connsiteX1" fmla="*/ 34528 w 1473586"/>
              <a:gd name="connsiteY1" fmla="*/ 34528 h 1178869"/>
              <a:gd name="connsiteX2" fmla="*/ 117887 w 1473586"/>
              <a:gd name="connsiteY2" fmla="*/ 0 h 1178869"/>
              <a:gd name="connsiteX3" fmla="*/ 1355699 w 1473586"/>
              <a:gd name="connsiteY3" fmla="*/ 0 h 1178869"/>
              <a:gd name="connsiteX4" fmla="*/ 1439058 w 1473586"/>
              <a:gd name="connsiteY4" fmla="*/ 34528 h 1178869"/>
              <a:gd name="connsiteX5" fmla="*/ 1473586 w 1473586"/>
              <a:gd name="connsiteY5" fmla="*/ 117887 h 1178869"/>
              <a:gd name="connsiteX6" fmla="*/ 1473586 w 1473586"/>
              <a:gd name="connsiteY6" fmla="*/ 1060982 h 1178869"/>
              <a:gd name="connsiteX7" fmla="*/ 1439058 w 1473586"/>
              <a:gd name="connsiteY7" fmla="*/ 1144341 h 1178869"/>
              <a:gd name="connsiteX8" fmla="*/ 1355699 w 1473586"/>
              <a:gd name="connsiteY8" fmla="*/ 1178869 h 1178869"/>
              <a:gd name="connsiteX9" fmla="*/ 117887 w 1473586"/>
              <a:gd name="connsiteY9" fmla="*/ 1178869 h 1178869"/>
              <a:gd name="connsiteX10" fmla="*/ 34528 w 1473586"/>
              <a:gd name="connsiteY10" fmla="*/ 1144341 h 1178869"/>
              <a:gd name="connsiteX11" fmla="*/ 0 w 1473586"/>
              <a:gd name="connsiteY11" fmla="*/ 1060982 h 1178869"/>
              <a:gd name="connsiteX12" fmla="*/ 0 w 1473586"/>
              <a:gd name="connsiteY12" fmla="*/ 117887 h 11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3586" h="1178869">
                <a:moveTo>
                  <a:pt x="0" y="117887"/>
                </a:moveTo>
                <a:cubicBezTo>
                  <a:pt x="0" y="86621"/>
                  <a:pt x="12420" y="56636"/>
                  <a:pt x="34528" y="34528"/>
                </a:cubicBezTo>
                <a:cubicBezTo>
                  <a:pt x="56636" y="12420"/>
                  <a:pt x="86621" y="0"/>
                  <a:pt x="117887" y="0"/>
                </a:cubicBezTo>
                <a:lnTo>
                  <a:pt x="1355699" y="0"/>
                </a:lnTo>
                <a:cubicBezTo>
                  <a:pt x="1386965" y="0"/>
                  <a:pt x="1416950" y="12420"/>
                  <a:pt x="1439058" y="34528"/>
                </a:cubicBezTo>
                <a:cubicBezTo>
                  <a:pt x="1461166" y="56636"/>
                  <a:pt x="1473586" y="86621"/>
                  <a:pt x="1473586" y="117887"/>
                </a:cubicBezTo>
                <a:lnTo>
                  <a:pt x="1473586" y="1060982"/>
                </a:lnTo>
                <a:cubicBezTo>
                  <a:pt x="1473586" y="1092248"/>
                  <a:pt x="1461166" y="1122233"/>
                  <a:pt x="1439058" y="1144341"/>
                </a:cubicBezTo>
                <a:cubicBezTo>
                  <a:pt x="1416950" y="1166449"/>
                  <a:pt x="1386965" y="1178869"/>
                  <a:pt x="1355699" y="1178869"/>
                </a:cubicBezTo>
                <a:lnTo>
                  <a:pt x="117887" y="1178869"/>
                </a:lnTo>
                <a:cubicBezTo>
                  <a:pt x="86621" y="1178869"/>
                  <a:pt x="56636" y="1166449"/>
                  <a:pt x="34528" y="1144341"/>
                </a:cubicBezTo>
                <a:cubicBezTo>
                  <a:pt x="12420" y="1122233"/>
                  <a:pt x="0" y="1092248"/>
                  <a:pt x="0" y="1060982"/>
                </a:cubicBezTo>
                <a:lnTo>
                  <a:pt x="0" y="117887"/>
                </a:lnTo>
                <a:close/>
              </a:path>
            </a:pathLst>
          </a:custGeom>
          <a:solidFill>
            <a:srgbClr val="92D050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6750158"/>
              <a:satOff val="-10128"/>
              <a:lumOff val="-1647"/>
              <a:alphaOff val="0"/>
            </a:schemeClr>
          </a:fillRef>
          <a:effectRef idx="2">
            <a:schemeClr val="accent3">
              <a:hueOff val="6750158"/>
              <a:satOff val="-10128"/>
              <a:lumOff val="-164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723" tIns="70723" rIns="70723" bIns="70723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900" dirty="0" err="1" smtClean="0">
                <a:solidFill>
                  <a:prstClr val="black"/>
                </a:solidFill>
              </a:rPr>
              <a:t>Family</a:t>
            </a:r>
            <a:r>
              <a:rPr lang="es-MX" sz="1900" dirty="0" smtClean="0">
                <a:solidFill>
                  <a:prstClr val="black"/>
                </a:solidFill>
              </a:rPr>
              <a:t> </a:t>
            </a:r>
            <a:r>
              <a:rPr lang="es-MX" sz="1900" dirty="0" err="1" smtClean="0">
                <a:solidFill>
                  <a:prstClr val="black"/>
                </a:solidFill>
              </a:rPr>
              <a:t>transfers</a:t>
            </a:r>
            <a:endParaRPr lang="es-MX" sz="1900" dirty="0">
              <a:solidFill>
                <a:prstClr val="black"/>
              </a:solidFill>
            </a:endParaRPr>
          </a:p>
        </p:txBody>
      </p:sp>
      <p:sp>
        <p:nvSpPr>
          <p:cNvPr id="36" name="Down Arrow 35"/>
          <p:cNvSpPr/>
          <p:nvPr/>
        </p:nvSpPr>
        <p:spPr>
          <a:xfrm rot="2700000">
            <a:off x="6314307" y="3278200"/>
            <a:ext cx="214314" cy="571504"/>
          </a:xfrm>
          <a:prstGeom prst="downArrow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37" name="Down Arrow 36"/>
          <p:cNvSpPr/>
          <p:nvPr/>
        </p:nvSpPr>
        <p:spPr>
          <a:xfrm>
            <a:off x="7500958" y="3357562"/>
            <a:ext cx="214314" cy="1143008"/>
          </a:xfrm>
          <a:prstGeom prst="downArrow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38" name="Down Arrow 37"/>
          <p:cNvSpPr/>
          <p:nvPr/>
        </p:nvSpPr>
        <p:spPr>
          <a:xfrm>
            <a:off x="8072462" y="2143116"/>
            <a:ext cx="214314" cy="2643206"/>
          </a:xfrm>
          <a:prstGeom prst="downArrow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39" name="Right Arrow 38"/>
          <p:cNvSpPr/>
          <p:nvPr/>
        </p:nvSpPr>
        <p:spPr>
          <a:xfrm>
            <a:off x="2214546" y="6351074"/>
            <a:ext cx="4643470" cy="221197"/>
          </a:xfrm>
          <a:prstGeom prst="rightArrow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40" name="Right Arrow 39"/>
          <p:cNvSpPr/>
          <p:nvPr/>
        </p:nvSpPr>
        <p:spPr>
          <a:xfrm>
            <a:off x="2214546" y="4786322"/>
            <a:ext cx="4429156" cy="214314"/>
          </a:xfrm>
          <a:prstGeom prst="rightArrow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41" name="Right Arrow 40"/>
          <p:cNvSpPr/>
          <p:nvPr/>
        </p:nvSpPr>
        <p:spPr>
          <a:xfrm>
            <a:off x="4357686" y="5572140"/>
            <a:ext cx="2071702" cy="214314"/>
          </a:xfrm>
          <a:prstGeom prst="rightArrow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42" name="Bent-Up Arrow 41"/>
          <p:cNvSpPr/>
          <p:nvPr/>
        </p:nvSpPr>
        <p:spPr>
          <a:xfrm rot="5400000">
            <a:off x="5375677" y="4446994"/>
            <a:ext cx="928695" cy="1178727"/>
          </a:xfrm>
          <a:prstGeom prst="bentUpArrow">
            <a:avLst>
              <a:gd name="adj1" fmla="val 12882"/>
              <a:gd name="adj2" fmla="val 14396"/>
              <a:gd name="adj3" fmla="val 26515"/>
            </a:avLst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black"/>
              </a:solidFill>
            </a:endParaRPr>
          </a:p>
        </p:txBody>
      </p:sp>
      <p:sp>
        <p:nvSpPr>
          <p:cNvPr id="44" name="Slide Number Placeholder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srgbClr val="073E87"/>
                </a:solidFill>
              </a:rPr>
              <a:pPr/>
              <a:t>10</a:t>
            </a:fld>
            <a:endParaRPr lang="es-MX">
              <a:solidFill>
                <a:srgbClr val="073E87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00166" y="332656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s-MX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model</a:t>
            </a:r>
            <a:r>
              <a:rPr lang="es-MX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s-MX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relationships</a:t>
            </a:r>
            <a:r>
              <a:rPr lang="es-MX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s-MX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aging</a:t>
            </a:r>
            <a:r>
              <a:rPr lang="es-MX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s-MX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health</a:t>
            </a:r>
            <a:endParaRPr lang="es-MX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709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39552" y="620688"/>
            <a:ext cx="7848872" cy="7040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MX" sz="2800" dirty="0">
              <a:latin typeface="Lucida Bright" pitchFamily="18" charset="0"/>
            </a:endParaRPr>
          </a:p>
          <a:p>
            <a:pPr marL="342900" indent="-342900">
              <a:spcAft>
                <a:spcPts val="2100"/>
              </a:spcAft>
              <a:buAutoNum type="arabicParenR"/>
            </a:pPr>
            <a:r>
              <a:rPr lang="en-US" sz="2800" dirty="0" smtClean="0">
                <a:solidFill>
                  <a:srgbClr val="FFFF00"/>
                </a:solidFill>
                <a:latin typeface="Lucida Bright" pitchFamily="18" charset="0"/>
              </a:rPr>
              <a:t>Describing </a:t>
            </a:r>
            <a:r>
              <a:rPr lang="en-US" sz="2800" dirty="0" smtClean="0">
                <a:solidFill>
                  <a:srgbClr val="FFFF00"/>
                </a:solidFill>
                <a:latin typeface="Lucida Bright" pitchFamily="18" charset="0"/>
              </a:rPr>
              <a:t>SES:</a:t>
            </a:r>
            <a:r>
              <a:rPr lang="en-US" sz="2800" dirty="0" smtClean="0">
                <a:latin typeface="Lucida Bright" pitchFamily="18" charset="0"/>
              </a:rPr>
              <a:t> Its effects on the </a:t>
            </a:r>
            <a:r>
              <a:rPr lang="en-US" sz="2800" dirty="0">
                <a:latin typeface="Lucida Bright" pitchFamily="18" charset="0"/>
              </a:rPr>
              <a:t>health-illness-disability-death </a:t>
            </a:r>
            <a:r>
              <a:rPr lang="en-US" sz="2800" dirty="0" smtClean="0">
                <a:latin typeface="Lucida Bright" pitchFamily="18" charset="0"/>
              </a:rPr>
              <a:t>process</a:t>
            </a:r>
            <a:endParaRPr lang="es-MX" sz="2800" dirty="0" smtClean="0">
              <a:latin typeface="Lucida Bright" pitchFamily="18" charset="0"/>
            </a:endParaRPr>
          </a:p>
          <a:p>
            <a:pPr marL="342900" indent="-342900">
              <a:spcAft>
                <a:spcPts val="2100"/>
              </a:spcAft>
              <a:buFontTx/>
              <a:buAutoNum type="arabicParenR"/>
            </a:pPr>
            <a:r>
              <a:rPr lang="es-MX" sz="2800" dirty="0" err="1" smtClean="0">
                <a:solidFill>
                  <a:srgbClr val="FFFF00"/>
                </a:solidFill>
                <a:latin typeface="Lucida Bright" pitchFamily="18" charset="0"/>
              </a:rPr>
              <a:t>Cohort</a:t>
            </a:r>
            <a:r>
              <a:rPr lang="es-MX" sz="2800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sz="2800" dirty="0" err="1" smtClean="0">
                <a:solidFill>
                  <a:srgbClr val="FFFF00"/>
                </a:solidFill>
                <a:latin typeface="Lucida Bright" pitchFamily="18" charset="0"/>
              </a:rPr>
              <a:t>analysis</a:t>
            </a:r>
            <a:r>
              <a:rPr lang="es-MX" sz="2800" dirty="0" smtClean="0">
                <a:solidFill>
                  <a:srgbClr val="FFFF00"/>
                </a:solidFill>
                <a:latin typeface="Lucida Bright" pitchFamily="18" charset="0"/>
              </a:rPr>
              <a:t>: </a:t>
            </a:r>
            <a:r>
              <a:rPr lang="es-MX" sz="2800" dirty="0" err="1" smtClean="0">
                <a:latin typeface="Lucida Bright" pitchFamily="18" charset="0"/>
              </a:rPr>
              <a:t>Correlation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to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historical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context</a:t>
            </a:r>
            <a:r>
              <a:rPr lang="es-MX" sz="2800" dirty="0" smtClean="0">
                <a:latin typeface="Lucida Bright" pitchFamily="18" charset="0"/>
              </a:rPr>
              <a:t> and </a:t>
            </a:r>
            <a:r>
              <a:rPr lang="es-MX" sz="2800" dirty="0" err="1" smtClean="0">
                <a:latin typeface="Lucida Bright" pitchFamily="18" charset="0"/>
              </a:rPr>
              <a:t>events</a:t>
            </a:r>
            <a:endParaRPr lang="es-MX" sz="2800" dirty="0" smtClean="0">
              <a:latin typeface="Lucida Bright" pitchFamily="18" charset="0"/>
            </a:endParaRPr>
          </a:p>
          <a:p>
            <a:pPr>
              <a:spcAft>
                <a:spcPts val="2100"/>
              </a:spcAft>
              <a:buFontTx/>
              <a:buAutoNum type="arabicParenR"/>
            </a:pPr>
            <a:r>
              <a:rPr lang="es-MX" sz="2800" dirty="0" err="1">
                <a:solidFill>
                  <a:srgbClr val="FFFF00"/>
                </a:solidFill>
                <a:latin typeface="Lucida Bright" pitchFamily="18" charset="0"/>
              </a:rPr>
              <a:t>Prospectives</a:t>
            </a:r>
            <a:r>
              <a:rPr lang="es-MX" sz="2800" dirty="0">
                <a:solidFill>
                  <a:srgbClr val="FFFF00"/>
                </a:solidFill>
                <a:latin typeface="Lucida Bright" pitchFamily="18" charset="0"/>
              </a:rPr>
              <a:t>:</a:t>
            </a:r>
            <a:r>
              <a:rPr lang="es-MX" sz="2800" dirty="0">
                <a:latin typeface="Lucida Bright" pitchFamily="18" charset="0"/>
              </a:rPr>
              <a:t> </a:t>
            </a:r>
            <a:r>
              <a:rPr lang="es-MX" sz="2800" dirty="0" err="1">
                <a:latin typeface="Lucida Bright" pitchFamily="18" charset="0"/>
              </a:rPr>
              <a:t>Scenarios</a:t>
            </a:r>
            <a:r>
              <a:rPr lang="es-MX" sz="2800" dirty="0">
                <a:latin typeface="Lucida Bright" pitchFamily="18" charset="0"/>
              </a:rPr>
              <a:t> </a:t>
            </a:r>
            <a:r>
              <a:rPr lang="es-MX" sz="2800" dirty="0" err="1">
                <a:latin typeface="Lucida Bright" pitchFamily="18" charset="0"/>
              </a:rPr>
              <a:t>on</a:t>
            </a:r>
            <a:r>
              <a:rPr lang="es-MX" sz="2800" dirty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ageing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related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to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demographics</a:t>
            </a:r>
            <a:r>
              <a:rPr lang="es-MX" sz="2800" dirty="0">
                <a:latin typeface="Lucida Bright" pitchFamily="18" charset="0"/>
              </a:rPr>
              <a:t>, </a:t>
            </a:r>
            <a:r>
              <a:rPr lang="es-MX" sz="2800" dirty="0" err="1">
                <a:latin typeface="Lucida Bright" pitchFamily="18" charset="0"/>
              </a:rPr>
              <a:t>epidemiology</a:t>
            </a:r>
            <a:r>
              <a:rPr lang="es-MX" sz="2800" dirty="0">
                <a:latin typeface="Lucida Bright" pitchFamily="18" charset="0"/>
              </a:rPr>
              <a:t>, social, and </a:t>
            </a:r>
            <a:r>
              <a:rPr lang="es-MX" sz="2800" dirty="0" err="1" smtClean="0">
                <a:latin typeface="Lucida Bright" pitchFamily="18" charset="0"/>
              </a:rPr>
              <a:t>economics</a:t>
            </a:r>
            <a:endParaRPr lang="en-US" sz="2800" dirty="0">
              <a:latin typeface="Lucida Bright" pitchFamily="18" charset="0"/>
            </a:endParaRPr>
          </a:p>
          <a:p>
            <a:pPr>
              <a:spcAft>
                <a:spcPts val="2100"/>
              </a:spcAft>
              <a:buAutoNum type="arabicParenR"/>
            </a:pPr>
            <a:r>
              <a:rPr lang="es-MX" sz="2800" dirty="0" err="1" smtClean="0">
                <a:solidFill>
                  <a:srgbClr val="FFFF00"/>
                </a:solidFill>
                <a:latin typeface="Lucida Bright" pitchFamily="18" charset="0"/>
              </a:rPr>
              <a:t>Policies</a:t>
            </a:r>
            <a:r>
              <a:rPr lang="es-MX" sz="2800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sz="2800" dirty="0">
                <a:solidFill>
                  <a:srgbClr val="FFFF00"/>
                </a:solidFill>
                <a:latin typeface="Lucida Bright" pitchFamily="18" charset="0"/>
              </a:rPr>
              <a:t>and </a:t>
            </a:r>
            <a:r>
              <a:rPr lang="es-MX" sz="2800" dirty="0" err="1" smtClean="0">
                <a:solidFill>
                  <a:srgbClr val="FFFF00"/>
                </a:solidFill>
                <a:latin typeface="Lucida Bright" pitchFamily="18" charset="0"/>
              </a:rPr>
              <a:t>programs</a:t>
            </a:r>
            <a:r>
              <a:rPr lang="es-MX" sz="2800" dirty="0" smtClean="0">
                <a:solidFill>
                  <a:srgbClr val="FFFF00"/>
                </a:solidFill>
                <a:latin typeface="Lucida Bright" pitchFamily="18" charset="0"/>
              </a:rPr>
              <a:t>: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Intergeneration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relations</a:t>
            </a:r>
            <a:r>
              <a:rPr lang="es-MX" sz="2800" dirty="0" smtClean="0">
                <a:latin typeface="Lucida Bright" pitchFamily="18" charset="0"/>
              </a:rPr>
              <a:t>. </a:t>
            </a:r>
            <a:r>
              <a:rPr lang="es-MX" sz="2800" dirty="0" err="1" smtClean="0">
                <a:latin typeface="Lucida Bright" pitchFamily="18" charset="0"/>
              </a:rPr>
              <a:t>Affording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economic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>
                <a:latin typeface="Lucida Bright" pitchFamily="18" charset="0"/>
              </a:rPr>
              <a:t>security</a:t>
            </a:r>
            <a:r>
              <a:rPr lang="es-MX" sz="2800" dirty="0">
                <a:latin typeface="Lucida Bright" pitchFamily="18" charset="0"/>
              </a:rPr>
              <a:t> and </a:t>
            </a:r>
            <a:r>
              <a:rPr lang="es-MX" sz="2800" dirty="0" err="1">
                <a:latin typeface="Lucida Bright" pitchFamily="18" charset="0"/>
              </a:rPr>
              <a:t>health</a:t>
            </a:r>
            <a:r>
              <a:rPr lang="es-MX" sz="2800" dirty="0">
                <a:latin typeface="Lucida Bright" pitchFamily="18" charset="0"/>
              </a:rPr>
              <a:t> </a:t>
            </a:r>
            <a:r>
              <a:rPr lang="es-MX" sz="2800" dirty="0" err="1">
                <a:latin typeface="Lucida Bright" pitchFamily="18" charset="0"/>
              </a:rPr>
              <a:t>care</a:t>
            </a:r>
            <a:endParaRPr lang="es-MX" sz="2800" dirty="0">
              <a:latin typeface="Lucida Bright" pitchFamily="18" charset="0"/>
            </a:endParaRPr>
          </a:p>
          <a:p>
            <a:pPr marL="342900" indent="-342900">
              <a:spcAft>
                <a:spcPts val="2100"/>
              </a:spcAft>
              <a:buFontTx/>
              <a:buAutoNum type="arabicParenR"/>
            </a:pPr>
            <a:endParaRPr lang="es-MX" sz="2800" dirty="0" smtClean="0">
              <a:latin typeface="Lucida Bright" pitchFamily="18" charset="0"/>
            </a:endParaRPr>
          </a:p>
          <a:p>
            <a:pPr>
              <a:spcAft>
                <a:spcPts val="2100"/>
              </a:spcAft>
            </a:pPr>
            <a:endParaRPr lang="es-MX" sz="2800" dirty="0">
              <a:latin typeface="Lucida Bright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6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11560" y="548680"/>
            <a:ext cx="7920880" cy="5555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dirty="0" smtClean="0">
                <a:solidFill>
                  <a:srgbClr val="FFFF00"/>
                </a:solidFill>
                <a:latin typeface="Lucida Bright" pitchFamily="18" charset="0"/>
              </a:rPr>
              <a:t>Data resources</a:t>
            </a:r>
            <a:endParaRPr lang="en-US" sz="2800" dirty="0" smtClean="0">
              <a:latin typeface="Lucida Bright" pitchFamily="18" charset="0"/>
            </a:endParaRPr>
          </a:p>
          <a:p>
            <a:pPr marL="360000" indent="-3600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Lucida Bright" pitchFamily="18" charset="0"/>
              </a:rPr>
              <a:t>National Health and Nutrition Survey (ENSANUT) 2006, 2012</a:t>
            </a:r>
          </a:p>
          <a:p>
            <a:pPr marL="360000" indent="-3600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Lucida Bright" pitchFamily="18" charset="0"/>
              </a:rPr>
              <a:t>Mexican Health and Aging Study (</a:t>
            </a:r>
            <a:r>
              <a:rPr lang="en-US" sz="2800" cap="small" dirty="0" err="1" smtClean="0">
                <a:latin typeface="Lucida Bright" pitchFamily="18" charset="0"/>
              </a:rPr>
              <a:t>mhas</a:t>
            </a:r>
            <a:r>
              <a:rPr lang="en-US" sz="2800" dirty="0" smtClean="0">
                <a:latin typeface="Lucida Bright" pitchFamily="18" charset="0"/>
              </a:rPr>
              <a:t>) 2001, 2003, 2012, 2014</a:t>
            </a:r>
          </a:p>
          <a:p>
            <a:pPr marL="360000" indent="-3600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800" dirty="0">
                <a:latin typeface="Lucida Bright" pitchFamily="18" charset="0"/>
              </a:rPr>
              <a:t>Costa Rican Longevity and Healthy Aging Study, </a:t>
            </a:r>
            <a:r>
              <a:rPr lang="en-US" sz="2800" dirty="0" smtClean="0">
                <a:latin typeface="Lucida Bright" pitchFamily="18" charset="0"/>
              </a:rPr>
              <a:t>2005 (</a:t>
            </a:r>
            <a:r>
              <a:rPr lang="en-US" sz="2800" cap="small" dirty="0" err="1" smtClean="0">
                <a:latin typeface="Lucida Bright" pitchFamily="18" charset="0"/>
              </a:rPr>
              <a:t>creles</a:t>
            </a:r>
            <a:r>
              <a:rPr lang="en-US" sz="2800" dirty="0" smtClean="0">
                <a:latin typeface="Lucida Bright" pitchFamily="18" charset="0"/>
              </a:rPr>
              <a:t>)</a:t>
            </a:r>
          </a:p>
          <a:p>
            <a:pPr marL="360000" indent="-3600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800" dirty="0">
                <a:latin typeface="Lucida Bright" pitchFamily="18" charset="0"/>
              </a:rPr>
              <a:t>Puerto Rican Elderly: Health Conditions </a:t>
            </a:r>
            <a:r>
              <a:rPr lang="en-US" sz="2800" dirty="0" smtClean="0">
                <a:latin typeface="Lucida Bright" pitchFamily="18" charset="0"/>
              </a:rPr>
              <a:t>(</a:t>
            </a:r>
            <a:r>
              <a:rPr lang="en-US" sz="2800" cap="small" dirty="0" err="1" smtClean="0">
                <a:latin typeface="Lucida Bright" pitchFamily="18" charset="0"/>
              </a:rPr>
              <a:t>prehco</a:t>
            </a:r>
            <a:r>
              <a:rPr lang="en-US" sz="2800" dirty="0" smtClean="0">
                <a:latin typeface="Lucida Bright" pitchFamily="18" charset="0"/>
              </a:rPr>
              <a:t>)</a:t>
            </a:r>
          </a:p>
          <a:p>
            <a:pPr marL="360000" indent="-3600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Lucida Bright" pitchFamily="18" charset="0"/>
              </a:rPr>
              <a:t>SABE surveys</a:t>
            </a:r>
            <a:r>
              <a:rPr lang="en-US" sz="2800" dirty="0">
                <a:latin typeface="Lucida Bright" pitchFamily="18" charset="0"/>
              </a:rPr>
              <a:t> </a:t>
            </a:r>
            <a:r>
              <a:rPr lang="en-US" sz="2800" dirty="0" smtClean="0">
                <a:latin typeface="Lucida Bright" pitchFamily="18" charset="0"/>
              </a:rPr>
              <a:t>and others</a:t>
            </a:r>
          </a:p>
        </p:txBody>
      </p:sp>
    </p:spTree>
    <p:extLst>
      <p:ext uri="{BB962C8B-B14F-4D97-AF65-F5344CB8AC3E}">
        <p14:creationId xmlns:p14="http://schemas.microsoft.com/office/powerpoint/2010/main" val="388877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611560" y="1412776"/>
            <a:ext cx="792088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>
              <a:buFont typeface="Arial" pitchFamily="34" charset="0"/>
              <a:buChar char="•"/>
            </a:pPr>
            <a:r>
              <a:rPr lang="en-GB" sz="2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Health inequalities are always evident in any survey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GB" sz="2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The magnitude of inequalities depends on the SES indicator used and the associated health outcome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GB" sz="2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Inequalities in health are more evident if functional ability is used vs. number of chronic diseases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GB" sz="2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Since ageing implies </a:t>
            </a:r>
            <a:r>
              <a:rPr lang="en-GB" sz="2600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lossing</a:t>
            </a:r>
            <a:r>
              <a:rPr lang="en-GB" sz="2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health resilience, SES losses relevance</a:t>
            </a:r>
            <a:r>
              <a:rPr lang="en-GB" sz="2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for the oldest-old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GB" sz="2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Further analyses could explore differences by different chronic diseases: diabetes, hypertension, CVD…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GB" sz="2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The need for </a:t>
            </a:r>
            <a:r>
              <a:rPr lang="en-GB" sz="2600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prospectives</a:t>
            </a:r>
            <a:r>
              <a:rPr lang="en-GB" sz="2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, projections and scenarios to design health and public policies</a:t>
            </a:r>
          </a:p>
          <a:p>
            <a:endParaRPr lang="en-GB" sz="2400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D8BB-F40A-47A0-8C8F-753FDAF81750}" type="slidenum">
              <a:rPr lang="es-MX" smtClean="0">
                <a:solidFill>
                  <a:prstClr val="white"/>
                </a:solidFill>
              </a:rPr>
              <a:pPr/>
              <a:t>13</a:t>
            </a:fld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476672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Lucida Bright" pitchFamily="18" charset="0"/>
              </a:rPr>
              <a:t>Selected</a:t>
            </a:r>
            <a:r>
              <a:rPr lang="es-MX" sz="28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Lucida Bright" pitchFamily="18" charset="0"/>
              </a:rPr>
              <a:t> </a:t>
            </a:r>
            <a:r>
              <a:rPr lang="es-MX" sz="28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Lucida Bright" pitchFamily="18" charset="0"/>
              </a:rPr>
              <a:t>methodological</a:t>
            </a:r>
            <a:r>
              <a:rPr lang="es-MX" sz="28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Lucida Bright" pitchFamily="18" charset="0"/>
              </a:rPr>
              <a:t> </a:t>
            </a:r>
            <a:r>
              <a:rPr lang="es-MX" sz="28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Lucida Bright" pitchFamily="18" charset="0"/>
              </a:rPr>
              <a:t>issues</a:t>
            </a:r>
            <a:endParaRPr lang="en-US" sz="2800" dirty="0">
              <a:solidFill>
                <a:schemeClr val="accent5">
                  <a:lumMod val="20000"/>
                  <a:lumOff val="80000"/>
                </a:schemeClr>
              </a:solidFill>
              <a:latin typeface="Lucida Br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36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52736"/>
            <a:ext cx="4038600" cy="45259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latin typeface="Lucida Bright" pitchFamily="18" charset="0"/>
              </a:rPr>
              <a:t>The </a:t>
            </a:r>
            <a:r>
              <a:rPr lang="en-US" dirty="0" smtClean="0">
                <a:latin typeface="Lucida Bright" pitchFamily="18" charset="0"/>
              </a:rPr>
              <a:t>needs</a:t>
            </a:r>
          </a:p>
          <a:p>
            <a:pPr marL="0" indent="0" algn="ctr">
              <a:buNone/>
            </a:pPr>
            <a:endParaRPr lang="en-US" dirty="0" smtClean="0">
              <a:latin typeface="Lucida Bright" pitchFamily="18" charset="0"/>
            </a:endParaRPr>
          </a:p>
          <a:p>
            <a:r>
              <a:rPr lang="en-US" dirty="0" smtClean="0">
                <a:latin typeface="Lucida Bright" pitchFamily="18" charset="0"/>
              </a:rPr>
              <a:t>Healthcare </a:t>
            </a:r>
            <a:r>
              <a:rPr lang="en-US" dirty="0">
                <a:latin typeface="Lucida Bright" pitchFamily="18" charset="0"/>
              </a:rPr>
              <a:t>access</a:t>
            </a:r>
          </a:p>
          <a:p>
            <a:r>
              <a:rPr lang="en-US" dirty="0">
                <a:latin typeface="Lucida Bright" pitchFamily="18" charset="0"/>
              </a:rPr>
              <a:t>Non-contributive </a:t>
            </a:r>
            <a:r>
              <a:rPr lang="en-US" dirty="0" smtClean="0">
                <a:latin typeface="Lucida Bright" pitchFamily="18" charset="0"/>
              </a:rPr>
              <a:t>pensions</a:t>
            </a:r>
            <a:endParaRPr lang="en-US" dirty="0">
              <a:latin typeface="Lucida Bright" pitchFamily="18" charset="0"/>
            </a:endParaRPr>
          </a:p>
          <a:p>
            <a:r>
              <a:rPr lang="en-US" dirty="0">
                <a:latin typeface="Lucida Bright" pitchFamily="18" charset="0"/>
              </a:rPr>
              <a:t>Infrastructure</a:t>
            </a:r>
          </a:p>
          <a:p>
            <a:r>
              <a:rPr lang="en-US" dirty="0" smtClean="0">
                <a:latin typeface="Lucida Bright" pitchFamily="18" charset="0"/>
              </a:rPr>
              <a:t>Institutions</a:t>
            </a:r>
          </a:p>
          <a:p>
            <a:r>
              <a:rPr lang="en-US" dirty="0" smtClean="0">
                <a:latin typeface="Lucida Bright" pitchFamily="18" charset="0"/>
              </a:rPr>
              <a:t>Long-term care</a:t>
            </a:r>
            <a:endParaRPr lang="en-US" dirty="0">
              <a:latin typeface="Lucida Bright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038600" cy="45259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latin typeface="Lucida Bright" pitchFamily="18" charset="0"/>
              </a:rPr>
              <a:t>The </a:t>
            </a:r>
            <a:r>
              <a:rPr lang="en-US" dirty="0" smtClean="0">
                <a:latin typeface="Lucida Bright" pitchFamily="18" charset="0"/>
              </a:rPr>
              <a:t>hurdles</a:t>
            </a:r>
          </a:p>
          <a:p>
            <a:pPr marL="0" indent="0" algn="ctr">
              <a:buNone/>
            </a:pPr>
            <a:endParaRPr lang="en-US" dirty="0" smtClean="0">
              <a:latin typeface="Lucida Bright" pitchFamily="18" charset="0"/>
            </a:endParaRPr>
          </a:p>
          <a:p>
            <a:r>
              <a:rPr lang="en-US" dirty="0" smtClean="0">
                <a:latin typeface="Lucida Bright" pitchFamily="18" charset="0"/>
              </a:rPr>
              <a:t>Inequality</a:t>
            </a:r>
            <a:endParaRPr lang="en-US" dirty="0">
              <a:latin typeface="Lucida Bright" pitchFamily="18" charset="0"/>
            </a:endParaRPr>
          </a:p>
          <a:p>
            <a:r>
              <a:rPr lang="en-US" dirty="0" smtClean="0">
                <a:latin typeface="Lucida Bright" pitchFamily="18" charset="0"/>
              </a:rPr>
              <a:t>Fast </a:t>
            </a:r>
            <a:r>
              <a:rPr lang="en-US" dirty="0">
                <a:latin typeface="Lucida Bright" pitchFamily="18" charset="0"/>
              </a:rPr>
              <a:t>demographic aging</a:t>
            </a:r>
          </a:p>
          <a:p>
            <a:r>
              <a:rPr lang="en-US" dirty="0">
                <a:latin typeface="Lucida Bright" pitchFamily="18" charset="0"/>
              </a:rPr>
              <a:t>Investment</a:t>
            </a:r>
          </a:p>
          <a:p>
            <a:r>
              <a:rPr lang="en-US" dirty="0">
                <a:latin typeface="Lucida Bright" pitchFamily="18" charset="0"/>
              </a:rPr>
              <a:t>Mixed epidemiological regime</a:t>
            </a:r>
          </a:p>
          <a:p>
            <a:r>
              <a:rPr lang="en-US" dirty="0">
                <a:latin typeface="Lucida Bright" pitchFamily="18" charset="0"/>
              </a:rPr>
              <a:t>Comorbidity</a:t>
            </a:r>
          </a:p>
          <a:p>
            <a:r>
              <a:rPr lang="en-US" dirty="0">
                <a:latin typeface="Lucida Bright" pitchFamily="18" charset="0"/>
              </a:rPr>
              <a:t>Health related risk factors</a:t>
            </a:r>
          </a:p>
          <a:p>
            <a:r>
              <a:rPr lang="en-US" dirty="0">
                <a:latin typeface="Lucida Bright" pitchFamily="18" charset="0"/>
              </a:rPr>
              <a:t>Age at </a:t>
            </a:r>
            <a:r>
              <a:rPr lang="en-US" dirty="0" smtClean="0">
                <a:latin typeface="Lucida Bright" pitchFamily="18" charset="0"/>
              </a:rPr>
              <a:t>death</a:t>
            </a:r>
            <a:endParaRPr lang="en-US" dirty="0">
              <a:latin typeface="Lucida Bright" pitchFamily="18" charset="0"/>
            </a:endParaRPr>
          </a:p>
          <a:p>
            <a:r>
              <a:rPr lang="en-US" dirty="0" smtClean="0">
                <a:latin typeface="Lucida Bright" pitchFamily="18" charset="0"/>
              </a:rPr>
              <a:t>Health care </a:t>
            </a:r>
            <a:r>
              <a:rPr lang="en-US" dirty="0">
                <a:latin typeface="Lucida Bright" pitchFamily="18" charset="0"/>
              </a:rPr>
              <a:t>cost</a:t>
            </a:r>
          </a:p>
          <a:p>
            <a:r>
              <a:rPr lang="en-US" dirty="0">
                <a:latin typeface="Lucida Bright" pitchFamily="18" charset="0"/>
              </a:rPr>
              <a:t>Privatization of </a:t>
            </a:r>
            <a:r>
              <a:rPr lang="en-US" dirty="0" smtClean="0">
                <a:latin typeface="Lucida Bright" pitchFamily="18" charset="0"/>
              </a:rPr>
              <a:t>health care</a:t>
            </a:r>
            <a:endParaRPr lang="en-US" dirty="0">
              <a:latin typeface="Lucida Bright" pitchFamily="18" charset="0"/>
            </a:endParaRPr>
          </a:p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0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543512"/>
              </p:ext>
            </p:extLst>
          </p:nvPr>
        </p:nvGraphicFramePr>
        <p:xfrm>
          <a:off x="323528" y="47667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9661161"/>
              </p:ext>
            </p:extLst>
          </p:nvPr>
        </p:nvGraphicFramePr>
        <p:xfrm>
          <a:off x="3851920" y="350100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652120" y="908720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 smtClean="0">
                <a:solidFill>
                  <a:srgbClr val="FFFF00"/>
                </a:solidFill>
                <a:latin typeface="Lucida Bright" pitchFamily="18" charset="0"/>
              </a:rPr>
              <a:t>Females</a:t>
            </a:r>
            <a:r>
              <a:rPr lang="es-MX" sz="2000" dirty="0" smtClean="0">
                <a:solidFill>
                  <a:srgbClr val="FFFF00"/>
                </a:solidFill>
                <a:latin typeface="Lucida Bright" pitchFamily="18" charset="0"/>
              </a:rPr>
              <a:t> LE(0)</a:t>
            </a:r>
          </a:p>
          <a:p>
            <a:r>
              <a:rPr lang="es-MX" sz="2000" dirty="0" smtClean="0">
                <a:solidFill>
                  <a:srgbClr val="FFFF00"/>
                </a:solidFill>
                <a:latin typeface="Lucida Bright" pitchFamily="18" charset="0"/>
              </a:rPr>
              <a:t>1950 - 2010</a:t>
            </a:r>
            <a:endParaRPr lang="es-MX" sz="2000" dirty="0">
              <a:solidFill>
                <a:srgbClr val="FFFF00"/>
              </a:solidFill>
              <a:latin typeface="Lucida Bright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4293096"/>
            <a:ext cx="208823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>
                <a:solidFill>
                  <a:srgbClr val="FFFF00"/>
                </a:solidFill>
                <a:latin typeface="Lucida Bright" pitchFamily="18" charset="0"/>
              </a:rPr>
              <a:t>Females</a:t>
            </a:r>
            <a:r>
              <a:rPr lang="es-MX" sz="2000" dirty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sz="2000" dirty="0" smtClean="0">
                <a:solidFill>
                  <a:srgbClr val="FFFF00"/>
                </a:solidFill>
                <a:latin typeface="Lucida Bright" pitchFamily="18" charset="0"/>
              </a:rPr>
              <a:t>LE(65)</a:t>
            </a:r>
          </a:p>
          <a:p>
            <a:r>
              <a:rPr lang="es-MX" sz="2000" dirty="0">
                <a:solidFill>
                  <a:srgbClr val="FFFF00"/>
                </a:solidFill>
                <a:latin typeface="Lucida Bright" pitchFamily="18" charset="0"/>
              </a:rPr>
              <a:t>1950 - 2010</a:t>
            </a:r>
          </a:p>
          <a:p>
            <a:endParaRPr lang="es-MX" dirty="0">
              <a:solidFill>
                <a:srgbClr val="FFFF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0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2800" dirty="0" smtClean="0">
                <a:latin typeface="Lucida Bright" pitchFamily="18" charset="0"/>
              </a:rPr>
              <a:t>Total </a:t>
            </a:r>
            <a:r>
              <a:rPr lang="es-MX" sz="2800" dirty="0" err="1" smtClean="0">
                <a:latin typeface="Lucida Bright" pitchFamily="18" charset="0"/>
              </a:rPr>
              <a:t>fertility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rate</a:t>
            </a:r>
            <a:r>
              <a:rPr lang="es-MX" sz="2800" dirty="0" smtClean="0">
                <a:latin typeface="Lucida Bright" pitchFamily="18" charset="0"/>
              </a:rPr>
              <a:t>, 1950-2010</a:t>
            </a:r>
            <a:endParaRPr lang="es-MX" sz="2800" dirty="0">
              <a:latin typeface="Lucida Bright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MX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6207993"/>
              </p:ext>
            </p:extLst>
          </p:nvPr>
        </p:nvGraphicFramePr>
        <p:xfrm>
          <a:off x="683568" y="2124074"/>
          <a:ext cx="7920880" cy="3753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07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8373304"/>
              </p:ext>
            </p:extLst>
          </p:nvPr>
        </p:nvGraphicFramePr>
        <p:xfrm>
          <a:off x="4518161" y="346844"/>
          <a:ext cx="4284141" cy="2933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28184" y="168895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Costa Rica</a:t>
            </a:r>
            <a:endParaRPr lang="es-MX" sz="14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3295774"/>
              </p:ext>
            </p:extLst>
          </p:nvPr>
        </p:nvGraphicFramePr>
        <p:xfrm>
          <a:off x="4535996" y="3284984"/>
          <a:ext cx="4248472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84168" y="3140968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Puerto Rico</a:t>
            </a:r>
            <a:endParaRPr lang="es-MX" sz="1400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5730843"/>
              </p:ext>
            </p:extLst>
          </p:nvPr>
        </p:nvGraphicFramePr>
        <p:xfrm>
          <a:off x="179512" y="3254102"/>
          <a:ext cx="4283968" cy="3271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5536" y="620688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err="1" smtClean="0">
                <a:solidFill>
                  <a:srgbClr val="FFFF00"/>
                </a:solidFill>
                <a:latin typeface="Lucida Bright" pitchFamily="18" charset="0"/>
              </a:rPr>
              <a:t>Different</a:t>
            </a:r>
            <a:r>
              <a:rPr lang="es-MX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dirty="0" err="1" smtClean="0">
                <a:solidFill>
                  <a:srgbClr val="FFFF00"/>
                </a:solidFill>
                <a:latin typeface="Lucida Bright" pitchFamily="18" charset="0"/>
              </a:rPr>
              <a:t>demographic</a:t>
            </a:r>
            <a:r>
              <a:rPr lang="es-MX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dirty="0" err="1" smtClean="0">
                <a:solidFill>
                  <a:srgbClr val="FFFF00"/>
                </a:solidFill>
                <a:latin typeface="Lucida Bright" pitchFamily="18" charset="0"/>
              </a:rPr>
              <a:t>transition</a:t>
            </a:r>
            <a:r>
              <a:rPr lang="es-MX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dirty="0" err="1" smtClean="0">
                <a:solidFill>
                  <a:srgbClr val="FFFF00"/>
                </a:solidFill>
                <a:latin typeface="Lucida Bright" pitchFamily="18" charset="0"/>
              </a:rPr>
              <a:t>patterns</a:t>
            </a:r>
            <a:r>
              <a:rPr lang="es-MX" dirty="0">
                <a:solidFill>
                  <a:srgbClr val="FFFF00"/>
                </a:solidFill>
                <a:latin typeface="Lucida Bright" pitchFamily="18" charset="0"/>
              </a:rPr>
              <a:t>.</a:t>
            </a:r>
            <a:r>
              <a:rPr lang="es-MX" dirty="0" smtClean="0">
                <a:solidFill>
                  <a:srgbClr val="FFFF00"/>
                </a:solidFill>
                <a:latin typeface="Lucida Bright" pitchFamily="18" charset="0"/>
              </a:rPr>
              <a:t> A </a:t>
            </a:r>
            <a:r>
              <a:rPr lang="es-MX" dirty="0" err="1" smtClean="0">
                <a:solidFill>
                  <a:srgbClr val="FFFF00"/>
                </a:solidFill>
                <a:latin typeface="Lucida Bright" pitchFamily="18" charset="0"/>
              </a:rPr>
              <a:t>common</a:t>
            </a:r>
            <a:r>
              <a:rPr lang="es-MX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dirty="0" err="1" smtClean="0">
                <a:solidFill>
                  <a:srgbClr val="FFFF00"/>
                </a:solidFill>
                <a:latin typeface="Lucida Bright" pitchFamily="18" charset="0"/>
              </a:rPr>
              <a:t>destiny</a:t>
            </a:r>
            <a:r>
              <a:rPr lang="es-MX" dirty="0" smtClean="0">
                <a:solidFill>
                  <a:srgbClr val="FFFF00"/>
                </a:solidFill>
                <a:latin typeface="Lucida Bright" pitchFamily="18" charset="0"/>
              </a:rPr>
              <a:t> of </a:t>
            </a:r>
            <a:r>
              <a:rPr lang="es-MX" dirty="0" err="1" smtClean="0">
                <a:solidFill>
                  <a:srgbClr val="FFFF00"/>
                </a:solidFill>
                <a:latin typeface="Lucida Bright" pitchFamily="18" charset="0"/>
              </a:rPr>
              <a:t>population</a:t>
            </a:r>
            <a:r>
              <a:rPr lang="es-MX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dirty="0" err="1" smtClean="0">
                <a:solidFill>
                  <a:srgbClr val="FFFF00"/>
                </a:solidFill>
                <a:latin typeface="Lucida Bright" pitchFamily="18" charset="0"/>
              </a:rPr>
              <a:t>aging</a:t>
            </a:r>
            <a:endParaRPr lang="es-MX" dirty="0" smtClean="0">
              <a:solidFill>
                <a:srgbClr val="FFFF00"/>
              </a:solidFill>
              <a:latin typeface="Lucida Bright" pitchFamily="18" charset="0"/>
            </a:endParaRPr>
          </a:p>
          <a:p>
            <a:endParaRPr lang="es-MX" dirty="0">
              <a:solidFill>
                <a:srgbClr val="FFFF00"/>
              </a:solidFill>
              <a:latin typeface="Lucida Bright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3121223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err="1" smtClean="0"/>
              <a:t>Mexico</a:t>
            </a:r>
            <a:endParaRPr lang="es-MX" sz="14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78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3200" dirty="0" err="1">
                <a:solidFill>
                  <a:srgbClr val="1F497D">
                    <a:lumMod val="20000"/>
                    <a:lumOff val="80000"/>
                  </a:srgbClr>
                </a:solidFill>
                <a:latin typeface="Lucida Bright" pitchFamily="18" charset="0"/>
              </a:rPr>
              <a:t>The</a:t>
            </a:r>
            <a:r>
              <a:rPr lang="es-MX" sz="3200" dirty="0">
                <a:solidFill>
                  <a:srgbClr val="1F497D">
                    <a:lumMod val="20000"/>
                    <a:lumOff val="80000"/>
                  </a:srgbClr>
                </a:solidFill>
                <a:latin typeface="Lucida Bright" pitchFamily="18" charset="0"/>
              </a:rPr>
              <a:t> </a:t>
            </a:r>
            <a:r>
              <a:rPr lang="es-MX" sz="3200" dirty="0" err="1">
                <a:solidFill>
                  <a:srgbClr val="1F497D">
                    <a:lumMod val="20000"/>
                    <a:lumOff val="80000"/>
                  </a:srgbClr>
                </a:solidFill>
                <a:latin typeface="Lucida Bright" pitchFamily="18" charset="0"/>
              </a:rPr>
              <a:t>diversity</a:t>
            </a:r>
            <a:r>
              <a:rPr lang="es-MX" sz="3200" dirty="0">
                <a:solidFill>
                  <a:srgbClr val="1F497D">
                    <a:lumMod val="20000"/>
                    <a:lumOff val="80000"/>
                  </a:srgbClr>
                </a:solidFill>
                <a:latin typeface="Lucida Bright" pitchFamily="18" charset="0"/>
              </a:rPr>
              <a:t> of </a:t>
            </a:r>
            <a:r>
              <a:rPr lang="es-MX" sz="3200" dirty="0" err="1" smtClean="0">
                <a:solidFill>
                  <a:srgbClr val="1F497D">
                    <a:lumMod val="20000"/>
                    <a:lumOff val="80000"/>
                  </a:srgbClr>
                </a:solidFill>
                <a:latin typeface="Lucida Bright" pitchFamily="18" charset="0"/>
              </a:rPr>
              <a:t>chronological</a:t>
            </a:r>
            <a:r>
              <a:rPr lang="es-MX" sz="3200" dirty="0" smtClean="0">
                <a:solidFill>
                  <a:srgbClr val="1F497D">
                    <a:lumMod val="20000"/>
                    <a:lumOff val="80000"/>
                  </a:srgbClr>
                </a:solidFill>
                <a:latin typeface="Lucida Bright" pitchFamily="18" charset="0"/>
              </a:rPr>
              <a:t> </a:t>
            </a:r>
            <a:r>
              <a:rPr lang="es-MX" sz="3200" dirty="0" err="1" smtClean="0">
                <a:solidFill>
                  <a:srgbClr val="1F497D">
                    <a:lumMod val="20000"/>
                    <a:lumOff val="80000"/>
                  </a:srgbClr>
                </a:solidFill>
                <a:latin typeface="Lucida Bright" pitchFamily="18" charset="0"/>
              </a:rPr>
              <a:t>ageing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s-MX" dirty="0" err="1" smtClean="0">
                <a:latin typeface="Lucida Bright" pitchFamily="18" charset="0"/>
              </a:rPr>
              <a:t>Functional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ageing</a:t>
            </a:r>
            <a:r>
              <a:rPr lang="es-MX" dirty="0" smtClean="0">
                <a:latin typeface="Lucida Bright" pitchFamily="18" charset="0"/>
              </a:rPr>
              <a:t> and </a:t>
            </a:r>
            <a:r>
              <a:rPr lang="es-MX" dirty="0" err="1" smtClean="0">
                <a:latin typeface="Lucida Bright" pitchFamily="18" charset="0"/>
              </a:rPr>
              <a:t>dependency</a:t>
            </a:r>
            <a:endParaRPr lang="es-MX" dirty="0" smtClean="0">
              <a:latin typeface="Lucida Bright" pitchFamily="18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s-MX" dirty="0" err="1" smtClean="0">
                <a:latin typeface="Lucida Bright" pitchFamily="18" charset="0"/>
              </a:rPr>
              <a:t>From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childhood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certainty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to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old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age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uncertainty</a:t>
            </a:r>
            <a:endParaRPr lang="es-MX" dirty="0" smtClean="0">
              <a:latin typeface="Lucida Bright" pitchFamily="18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s-MX" dirty="0" err="1" smtClean="0">
                <a:latin typeface="Lucida Bright" pitchFamily="18" charset="0"/>
              </a:rPr>
              <a:t>Socioeconomic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determinants</a:t>
            </a:r>
            <a:r>
              <a:rPr lang="es-MX" dirty="0" smtClean="0">
                <a:latin typeface="Lucida Bright" pitchFamily="18" charset="0"/>
              </a:rPr>
              <a:t> and </a:t>
            </a:r>
            <a:r>
              <a:rPr lang="es-MX" dirty="0" err="1" smtClean="0">
                <a:latin typeface="Lucida Bright" pitchFamily="18" charset="0"/>
              </a:rPr>
              <a:t>the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life-cycle</a:t>
            </a:r>
            <a:endParaRPr lang="es-MX" dirty="0" smtClean="0">
              <a:latin typeface="Lucida Bright" pitchFamily="18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s-MX" dirty="0" err="1" smtClean="0">
                <a:latin typeface="Lucida Bright" pitchFamily="18" charset="0"/>
              </a:rPr>
              <a:t>Consequences</a:t>
            </a:r>
            <a:r>
              <a:rPr lang="es-MX" dirty="0" smtClean="0">
                <a:latin typeface="Lucida Bright" pitchFamily="18" charset="0"/>
              </a:rPr>
              <a:t> of </a:t>
            </a:r>
            <a:r>
              <a:rPr lang="es-MX" dirty="0" err="1" smtClean="0">
                <a:latin typeface="Lucida Bright" pitchFamily="18" charset="0"/>
              </a:rPr>
              <a:t>belonging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to</a:t>
            </a:r>
            <a:r>
              <a:rPr lang="es-MX" dirty="0" smtClean="0">
                <a:latin typeface="Lucida Bright" pitchFamily="18" charset="0"/>
              </a:rPr>
              <a:t> a </a:t>
            </a:r>
            <a:r>
              <a:rPr lang="es-MX" dirty="0" err="1" smtClean="0">
                <a:latin typeface="Lucida Bright" pitchFamily="18" charset="0"/>
              </a:rPr>
              <a:t>low</a:t>
            </a:r>
            <a:r>
              <a:rPr lang="es-MX" dirty="0" smtClean="0">
                <a:latin typeface="Lucida Bright" pitchFamily="18" charset="0"/>
              </a:rPr>
              <a:t>, </a:t>
            </a:r>
            <a:r>
              <a:rPr lang="es-MX" dirty="0" err="1" smtClean="0">
                <a:latin typeface="Lucida Bright" pitchFamily="18" charset="0"/>
              </a:rPr>
              <a:t>middle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or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high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income</a:t>
            </a:r>
            <a:r>
              <a:rPr lang="es-MX" dirty="0" smtClean="0">
                <a:latin typeface="Lucida Bright" pitchFamily="18" charset="0"/>
              </a:rPr>
              <a:t> country</a:t>
            </a:r>
            <a:endParaRPr lang="es-MX" dirty="0">
              <a:latin typeface="Lucida Br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06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773187"/>
              </p:ext>
            </p:extLst>
          </p:nvPr>
        </p:nvGraphicFramePr>
        <p:xfrm>
          <a:off x="1187624" y="2914660"/>
          <a:ext cx="6936432" cy="2530565"/>
        </p:xfrm>
        <a:graphic>
          <a:graphicData uri="http://schemas.openxmlformats.org/drawingml/2006/table">
            <a:tbl>
              <a:tblPr/>
              <a:tblGrid>
                <a:gridCol w="953124"/>
                <a:gridCol w="664812"/>
                <a:gridCol w="664812"/>
                <a:gridCol w="664812"/>
                <a:gridCol w="664812"/>
                <a:gridCol w="664812"/>
                <a:gridCol w="664812"/>
                <a:gridCol w="664812"/>
                <a:gridCol w="664812"/>
                <a:gridCol w="664812"/>
              </a:tblGrid>
              <a:tr h="506113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err="1" smtClean="0">
                          <a:solidFill>
                            <a:srgbClr val="000000"/>
                          </a:solidFill>
                          <a:latin typeface="Lucida Bright" pitchFamily="18" charset="0"/>
                        </a:rPr>
                        <a:t>Childhood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Lucida Bright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err="1" smtClean="0">
                          <a:solidFill>
                            <a:srgbClr val="000000"/>
                          </a:solidFill>
                          <a:latin typeface="Lucida Bright" pitchFamily="18" charset="0"/>
                        </a:rPr>
                        <a:t>Middle-ages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Lucida Bright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err="1" smtClean="0">
                          <a:solidFill>
                            <a:srgbClr val="000000"/>
                          </a:solidFill>
                          <a:latin typeface="Lucida Bright" pitchFamily="18" charset="0"/>
                        </a:rPr>
                        <a:t>Ageing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Lucida Bright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6113"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6113"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0" i="0" u="none" strike="noStrike" dirty="0" err="1" smtClean="0">
                          <a:solidFill>
                            <a:srgbClr val="000000"/>
                          </a:solidFill>
                          <a:latin typeface="Lucida Bright" pitchFamily="18" charset="0"/>
                        </a:rPr>
                        <a:t>Childhood</a:t>
                      </a:r>
                      <a:endParaRPr lang="es-MX" sz="1400" b="0" i="0" u="none" strike="noStrike" dirty="0" smtClean="0">
                        <a:solidFill>
                          <a:srgbClr val="000000"/>
                        </a:solidFill>
                        <a:latin typeface="Lucida Bright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err="1" smtClean="0">
                          <a:solidFill>
                            <a:srgbClr val="000000"/>
                          </a:solidFill>
                          <a:latin typeface="Lucida Bright" pitchFamily="18" charset="0"/>
                        </a:rPr>
                        <a:t>Middle-ages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Lucida Bright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err="1" smtClean="0">
                          <a:solidFill>
                            <a:srgbClr val="000000"/>
                          </a:solidFill>
                          <a:latin typeface="Lucida Bright" pitchFamily="18" charset="0"/>
                        </a:rPr>
                        <a:t>Ageing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Lucida Bright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506113"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06113"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0" i="0" u="none" strike="noStrike" dirty="0" err="1" smtClean="0">
                          <a:solidFill>
                            <a:srgbClr val="000000"/>
                          </a:solidFill>
                          <a:latin typeface="Lucida Bright" pitchFamily="18" charset="0"/>
                        </a:rPr>
                        <a:t>Childhood</a:t>
                      </a:r>
                      <a:endParaRPr lang="es-MX" sz="1400" b="0" i="0" u="none" strike="noStrike" dirty="0" smtClean="0">
                        <a:solidFill>
                          <a:srgbClr val="000000"/>
                        </a:solidFill>
                        <a:latin typeface="Lucida Bright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err="1" smtClean="0">
                          <a:solidFill>
                            <a:srgbClr val="000000"/>
                          </a:solidFill>
                          <a:latin typeface="Lucida Bright" pitchFamily="18" charset="0"/>
                        </a:rPr>
                        <a:t>Middle-ages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Lucida Bright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0" i="0" u="none" strike="noStrike" dirty="0" err="1" smtClean="0">
                          <a:solidFill>
                            <a:srgbClr val="000000"/>
                          </a:solidFill>
                          <a:latin typeface="Lucida Bright" pitchFamily="18" charset="0"/>
                        </a:rPr>
                        <a:t>Ageing</a:t>
                      </a:r>
                      <a:endParaRPr lang="es-MX" sz="1400" b="0" i="0" u="none" strike="noStrike" dirty="0" smtClean="0">
                        <a:solidFill>
                          <a:srgbClr val="000000"/>
                        </a:solidFill>
                        <a:latin typeface="Lucida Bright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3608" y="764704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err="1" smtClean="0">
                <a:solidFill>
                  <a:srgbClr val="FFFFFF"/>
                </a:solidFill>
                <a:latin typeface="Cambria" pitchFamily="18" charset="0"/>
              </a:rPr>
              <a:t>An</a:t>
            </a:r>
            <a:r>
              <a:rPr lang="es-MX" sz="2400" dirty="0" smtClean="0">
                <a:solidFill>
                  <a:srgbClr val="FFFFFF"/>
                </a:solidFill>
                <a:latin typeface="Cambria" pitchFamily="18" charset="0"/>
              </a:rPr>
              <a:t> </a:t>
            </a:r>
            <a:r>
              <a:rPr lang="es-MX" sz="2400" dirty="0" err="1" smtClean="0">
                <a:solidFill>
                  <a:srgbClr val="FFFFFF"/>
                </a:solidFill>
                <a:latin typeface="Cambria" pitchFamily="18" charset="0"/>
              </a:rPr>
              <a:t>outline</a:t>
            </a:r>
            <a:r>
              <a:rPr lang="es-MX" sz="2400" dirty="0" smtClean="0">
                <a:solidFill>
                  <a:srgbClr val="FFFFFF"/>
                </a:solidFill>
                <a:latin typeface="Cambria" pitchFamily="18" charset="0"/>
              </a:rPr>
              <a:t> of </a:t>
            </a:r>
            <a:r>
              <a:rPr lang="es-MX" sz="2400" dirty="0" err="1" smtClean="0">
                <a:solidFill>
                  <a:srgbClr val="FFFFFF"/>
                </a:solidFill>
                <a:latin typeface="Cambria" pitchFamily="18" charset="0"/>
              </a:rPr>
              <a:t>ageing</a:t>
            </a:r>
            <a:r>
              <a:rPr lang="es-MX" sz="2400" dirty="0" smtClean="0">
                <a:solidFill>
                  <a:srgbClr val="FFFFFF"/>
                </a:solidFill>
                <a:latin typeface="Cambria" pitchFamily="18" charset="0"/>
              </a:rPr>
              <a:t> and </a:t>
            </a:r>
            <a:r>
              <a:rPr lang="es-MX" sz="2400" dirty="0" err="1" smtClean="0">
                <a:solidFill>
                  <a:srgbClr val="FFFFFF"/>
                </a:solidFill>
                <a:latin typeface="Cambria" pitchFamily="18" charset="0"/>
              </a:rPr>
              <a:t>the</a:t>
            </a:r>
            <a:r>
              <a:rPr lang="es-MX" sz="2400" dirty="0" smtClean="0">
                <a:solidFill>
                  <a:srgbClr val="FFFFFF"/>
                </a:solidFill>
                <a:latin typeface="Cambria" pitchFamily="18" charset="0"/>
              </a:rPr>
              <a:t> </a:t>
            </a:r>
            <a:r>
              <a:rPr lang="es-MX" sz="2400" dirty="0" err="1" smtClean="0">
                <a:solidFill>
                  <a:srgbClr val="FFFFFF"/>
                </a:solidFill>
                <a:latin typeface="Cambria" pitchFamily="18" charset="0"/>
              </a:rPr>
              <a:t>life-cycle</a:t>
            </a:r>
            <a:endParaRPr lang="es-MX" sz="2400" dirty="0">
              <a:solidFill>
                <a:srgbClr val="FFFFFF"/>
              </a:solidFill>
              <a:latin typeface="Cambria" pitchFamily="18" charset="0"/>
            </a:endParaRPr>
          </a:p>
        </p:txBody>
      </p:sp>
      <p:sp>
        <p:nvSpPr>
          <p:cNvPr id="4" name="Left Brace 3"/>
          <p:cNvSpPr/>
          <p:nvPr/>
        </p:nvSpPr>
        <p:spPr>
          <a:xfrm rot="5400000">
            <a:off x="3779912" y="-99392"/>
            <a:ext cx="432048" cy="5616624"/>
          </a:xfrm>
          <a:prstGeom prst="leftBrace">
            <a:avLst>
              <a:gd name="adj1" fmla="val 1957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2060848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rgbClr val="FFFF00"/>
                </a:solidFill>
              </a:rPr>
              <a:t> </a:t>
            </a:r>
            <a:r>
              <a:rPr lang="es-MX" sz="2400" dirty="0" err="1" smtClean="0">
                <a:solidFill>
                  <a:srgbClr val="FFFF00"/>
                </a:solidFill>
                <a:latin typeface="Lucida Bright" pitchFamily="18" charset="0"/>
              </a:rPr>
              <a:t>Life</a:t>
            </a:r>
            <a:r>
              <a:rPr lang="es-MX" sz="2400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sz="2400" dirty="0" err="1" smtClean="0">
                <a:solidFill>
                  <a:srgbClr val="FFFF00"/>
                </a:solidFill>
                <a:latin typeface="Lucida Bright" pitchFamily="18" charset="0"/>
              </a:rPr>
              <a:t>expectancy</a:t>
            </a:r>
            <a:endParaRPr lang="es-MX" sz="2400" dirty="0">
              <a:solidFill>
                <a:srgbClr val="FFFF00"/>
              </a:solidFill>
              <a:latin typeface="Lucida Bright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5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Lucida Bright" pitchFamily="18" charset="0"/>
              </a:rPr>
              <a:t>The</a:t>
            </a:r>
            <a:r>
              <a:rPr lang="es-MX" sz="3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Lucida Bright" pitchFamily="18" charset="0"/>
              </a:rPr>
              <a:t> </a:t>
            </a:r>
            <a:r>
              <a:rPr lang="es-MX" sz="3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Lucida Bright" pitchFamily="18" charset="0"/>
              </a:rPr>
              <a:t>goals</a:t>
            </a:r>
            <a:r>
              <a:rPr lang="es-MX" sz="3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Lucida Bright" pitchFamily="18" charset="0"/>
              </a:rPr>
              <a:t> of </a:t>
            </a:r>
            <a:r>
              <a:rPr lang="es-MX" sz="3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Lucida Bright" pitchFamily="18" charset="0"/>
              </a:rPr>
              <a:t>research</a:t>
            </a:r>
            <a:r>
              <a:rPr lang="es-MX" sz="3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Lucida Bright" pitchFamily="18" charset="0"/>
              </a:rPr>
              <a:t> and </a:t>
            </a:r>
            <a:r>
              <a:rPr lang="es-MX" sz="32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Lucida Bright" pitchFamily="18" charset="0"/>
              </a:rPr>
              <a:t>policies</a:t>
            </a:r>
            <a:endParaRPr lang="es-MX" sz="3200" dirty="0">
              <a:solidFill>
                <a:schemeClr val="bg2">
                  <a:lumMod val="20000"/>
                  <a:lumOff val="80000"/>
                </a:schemeClr>
              </a:solidFill>
              <a:latin typeface="Lucida Brigh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309939"/>
          </a:xfrm>
        </p:spPr>
        <p:txBody>
          <a:bodyPr>
            <a:normAutofit/>
          </a:bodyPr>
          <a:lstStyle/>
          <a:p>
            <a:pPr marL="360000" indent="-360000">
              <a:spcBef>
                <a:spcPts val="0"/>
              </a:spcBef>
              <a:spcAft>
                <a:spcPts val="2400"/>
              </a:spcAft>
            </a:pPr>
            <a:r>
              <a:rPr lang="es-MX" dirty="0" err="1">
                <a:solidFill>
                  <a:srgbClr val="FFFF00"/>
                </a:solidFill>
                <a:latin typeface="Lucida Bright" pitchFamily="18" charset="0"/>
              </a:rPr>
              <a:t>Individuals</a:t>
            </a:r>
            <a:r>
              <a:rPr lang="es-MX" dirty="0">
                <a:solidFill>
                  <a:srgbClr val="FFFF00"/>
                </a:solidFill>
                <a:latin typeface="Lucida Bright" pitchFamily="18" charset="0"/>
              </a:rPr>
              <a:t>: </a:t>
            </a:r>
            <a:r>
              <a:rPr lang="es-MX" dirty="0" err="1">
                <a:latin typeface="Lucida Bright" pitchFamily="18" charset="0"/>
              </a:rPr>
              <a:t>How</a:t>
            </a:r>
            <a:r>
              <a:rPr lang="es-MX" dirty="0">
                <a:latin typeface="Lucida Bright" pitchFamily="18" charset="0"/>
              </a:rPr>
              <a:t> </a:t>
            </a:r>
            <a:r>
              <a:rPr lang="es-MX" dirty="0" err="1">
                <a:latin typeface="Lucida Bright" pitchFamily="18" charset="0"/>
              </a:rPr>
              <a:t>to</a:t>
            </a:r>
            <a:r>
              <a:rPr lang="es-MX" dirty="0">
                <a:latin typeface="Lucida Bright" pitchFamily="18" charset="0"/>
              </a:rPr>
              <a:t> </a:t>
            </a:r>
            <a:r>
              <a:rPr lang="es-MX" dirty="0" err="1">
                <a:latin typeface="Lucida Bright" pitchFamily="18" charset="0"/>
              </a:rPr>
              <a:t>improve</a:t>
            </a:r>
            <a:r>
              <a:rPr lang="es-MX" dirty="0">
                <a:latin typeface="Lucida Bright" pitchFamily="18" charset="0"/>
              </a:rPr>
              <a:t> </a:t>
            </a:r>
            <a:r>
              <a:rPr lang="es-MX" dirty="0" err="1">
                <a:latin typeface="Lucida Bright" pitchFamily="18" charset="0"/>
              </a:rPr>
              <a:t>longevity</a:t>
            </a:r>
            <a:r>
              <a:rPr lang="es-MX" dirty="0">
                <a:latin typeface="Lucida Bright" pitchFamily="18" charset="0"/>
              </a:rPr>
              <a:t> and </a:t>
            </a:r>
            <a:r>
              <a:rPr lang="es-MX" dirty="0" err="1">
                <a:latin typeface="Lucida Bright" pitchFamily="18" charset="0"/>
              </a:rPr>
              <a:t>well-being</a:t>
            </a:r>
            <a:endParaRPr lang="es-MX" dirty="0">
              <a:latin typeface="Lucida Bright" pitchFamily="18" charset="0"/>
            </a:endParaRPr>
          </a:p>
          <a:p>
            <a:pPr marL="360000" indent="-360000">
              <a:spcBef>
                <a:spcPts val="0"/>
              </a:spcBef>
              <a:spcAft>
                <a:spcPts val="2400"/>
              </a:spcAft>
            </a:pPr>
            <a:r>
              <a:rPr lang="es-MX" dirty="0" err="1">
                <a:solidFill>
                  <a:srgbClr val="FFFF00"/>
                </a:solidFill>
                <a:latin typeface="Lucida Bright" pitchFamily="18" charset="0"/>
              </a:rPr>
              <a:t>From</a:t>
            </a:r>
            <a:r>
              <a:rPr lang="es-MX" dirty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dirty="0" err="1">
                <a:solidFill>
                  <a:srgbClr val="FFFF00"/>
                </a:solidFill>
                <a:latin typeface="Lucida Bright" pitchFamily="18" charset="0"/>
              </a:rPr>
              <a:t>cells</a:t>
            </a:r>
            <a:r>
              <a:rPr lang="es-MX" dirty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dirty="0" err="1">
                <a:solidFill>
                  <a:srgbClr val="FFFF00"/>
                </a:solidFill>
                <a:latin typeface="Lucida Bright" pitchFamily="18" charset="0"/>
              </a:rPr>
              <a:t>to</a:t>
            </a:r>
            <a:r>
              <a:rPr lang="es-MX" dirty="0">
                <a:solidFill>
                  <a:srgbClr val="FFFF00"/>
                </a:solidFill>
                <a:latin typeface="Lucida Bright" pitchFamily="18" charset="0"/>
              </a:rPr>
              <a:t> SES </a:t>
            </a:r>
            <a:r>
              <a:rPr lang="es-MX" dirty="0" err="1">
                <a:solidFill>
                  <a:srgbClr val="FFFF00"/>
                </a:solidFill>
                <a:latin typeface="Lucida Bright" pitchFamily="18" charset="0"/>
              </a:rPr>
              <a:t>determinants</a:t>
            </a:r>
            <a:r>
              <a:rPr lang="es-MX" dirty="0">
                <a:solidFill>
                  <a:srgbClr val="FFFF00"/>
                </a:solidFill>
                <a:latin typeface="Lucida Bright" pitchFamily="18" charset="0"/>
              </a:rPr>
              <a:t>: </a:t>
            </a:r>
            <a:r>
              <a:rPr lang="es-MX" dirty="0" err="1">
                <a:latin typeface="Lucida Bright" pitchFamily="18" charset="0"/>
              </a:rPr>
              <a:t>How</a:t>
            </a:r>
            <a:r>
              <a:rPr lang="es-MX" dirty="0">
                <a:latin typeface="Lucida Bright" pitchFamily="18" charset="0"/>
              </a:rPr>
              <a:t> </a:t>
            </a:r>
            <a:r>
              <a:rPr lang="es-MX" dirty="0" err="1">
                <a:latin typeface="Lucida Bright" pitchFamily="18" charset="0"/>
              </a:rPr>
              <a:t>to</a:t>
            </a:r>
            <a:r>
              <a:rPr lang="es-MX" dirty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handle</a:t>
            </a:r>
            <a:r>
              <a:rPr lang="es-MX" dirty="0" smtClean="0">
                <a:latin typeface="Lucida Bright" pitchFamily="18" charset="0"/>
              </a:rPr>
              <a:t> SES </a:t>
            </a:r>
            <a:r>
              <a:rPr lang="es-MX" dirty="0" err="1" smtClean="0">
                <a:latin typeface="Lucida Bright" pitchFamily="18" charset="0"/>
              </a:rPr>
              <a:t>effects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on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>
                <a:latin typeface="Lucida Bright" pitchFamily="18" charset="0"/>
              </a:rPr>
              <a:t>aging</a:t>
            </a:r>
            <a:endParaRPr lang="es-MX" dirty="0">
              <a:latin typeface="Lucida Bright" pitchFamily="18" charset="0"/>
            </a:endParaRPr>
          </a:p>
          <a:p>
            <a:pPr marL="360000" indent="-360000">
              <a:spcBef>
                <a:spcPts val="0"/>
              </a:spcBef>
              <a:spcAft>
                <a:spcPts val="2400"/>
              </a:spcAft>
            </a:pPr>
            <a:r>
              <a:rPr lang="es-MX" dirty="0" err="1" smtClean="0">
                <a:solidFill>
                  <a:srgbClr val="FFFF00"/>
                </a:solidFill>
                <a:latin typeface="Lucida Bright" pitchFamily="18" charset="0"/>
              </a:rPr>
              <a:t>The</a:t>
            </a:r>
            <a:r>
              <a:rPr lang="es-MX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dirty="0">
                <a:solidFill>
                  <a:srgbClr val="FFFF00"/>
                </a:solidFill>
                <a:latin typeface="Lucida Bright" pitchFamily="18" charset="0"/>
              </a:rPr>
              <a:t>macro </a:t>
            </a:r>
            <a:r>
              <a:rPr lang="es-MX" dirty="0" err="1">
                <a:solidFill>
                  <a:srgbClr val="FFFF00"/>
                </a:solidFill>
                <a:latin typeface="Lucida Bright" pitchFamily="18" charset="0"/>
              </a:rPr>
              <a:t>picture</a:t>
            </a:r>
            <a:r>
              <a:rPr lang="es-MX" dirty="0">
                <a:solidFill>
                  <a:srgbClr val="FFFF00"/>
                </a:solidFill>
                <a:latin typeface="Lucida Bright" pitchFamily="18" charset="0"/>
              </a:rPr>
              <a:t> of a country: </a:t>
            </a:r>
            <a:r>
              <a:rPr lang="es-MX" dirty="0" err="1">
                <a:latin typeface="Lucida Bright" pitchFamily="18" charset="0"/>
              </a:rPr>
              <a:t>Demographics</a:t>
            </a:r>
            <a:r>
              <a:rPr lang="es-MX" dirty="0">
                <a:latin typeface="Lucida Bright" pitchFamily="18" charset="0"/>
              </a:rPr>
              <a:t>, </a:t>
            </a:r>
            <a:r>
              <a:rPr lang="es-MX" dirty="0" err="1">
                <a:latin typeface="Lucida Bright" pitchFamily="18" charset="0"/>
              </a:rPr>
              <a:t>epidemiology</a:t>
            </a:r>
            <a:r>
              <a:rPr lang="es-MX" dirty="0">
                <a:latin typeface="Lucida Bright" pitchFamily="18" charset="0"/>
              </a:rPr>
              <a:t>, social, </a:t>
            </a:r>
            <a:r>
              <a:rPr lang="es-MX" dirty="0" err="1" smtClean="0">
                <a:latin typeface="Lucida Bright" pitchFamily="18" charset="0"/>
              </a:rPr>
              <a:t>economics</a:t>
            </a:r>
            <a:r>
              <a:rPr lang="es-MX" dirty="0" smtClean="0">
                <a:latin typeface="Lucida Bright" pitchFamily="18" charset="0"/>
              </a:rPr>
              <a:t>, </a:t>
            </a:r>
            <a:r>
              <a:rPr lang="es-MX" dirty="0" err="1" smtClean="0">
                <a:latin typeface="Lucida Bright" pitchFamily="18" charset="0"/>
              </a:rPr>
              <a:t>public</a:t>
            </a:r>
            <a:r>
              <a:rPr lang="es-MX" dirty="0" smtClean="0">
                <a:latin typeface="Lucida Bright" pitchFamily="18" charset="0"/>
              </a:rPr>
              <a:t> </a:t>
            </a:r>
            <a:r>
              <a:rPr lang="es-MX" dirty="0" err="1" smtClean="0">
                <a:latin typeface="Lucida Bright" pitchFamily="18" charset="0"/>
              </a:rPr>
              <a:t>policies</a:t>
            </a:r>
            <a:endParaRPr lang="es-MX" dirty="0">
              <a:latin typeface="Lucida Br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68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3279755788"/>
              </p:ext>
            </p:extLst>
          </p:nvPr>
        </p:nvGraphicFramePr>
        <p:xfrm>
          <a:off x="251520" y="1412776"/>
          <a:ext cx="8532948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5 CuadroTexto"/>
          <p:cNvSpPr txBox="1"/>
          <p:nvPr/>
        </p:nvSpPr>
        <p:spPr>
          <a:xfrm>
            <a:off x="251520" y="548680"/>
            <a:ext cx="87484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Life-course SES and its impact on old age health</a:t>
            </a:r>
            <a:endParaRPr lang="en-GB" sz="2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14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39552" y="1556792"/>
            <a:ext cx="80648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>
              <a:spcAft>
                <a:spcPts val="1800"/>
              </a:spcAft>
              <a:buFont typeface="Wingdings" pitchFamily="2" charset="2"/>
              <a:buChar char="§"/>
            </a:pPr>
            <a:r>
              <a:rPr lang="es-MX" sz="2800" dirty="0" err="1" smtClean="0">
                <a:latin typeface="Lucida Bright" pitchFamily="18" charset="0"/>
              </a:rPr>
              <a:t>Historical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gender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inequalities</a:t>
            </a:r>
            <a:endParaRPr lang="es-MX" sz="2800" dirty="0">
              <a:latin typeface="Lucida Bright" pitchFamily="18" charset="0"/>
            </a:endParaRPr>
          </a:p>
          <a:p>
            <a:pPr marL="360000" indent="-360000">
              <a:spcAft>
                <a:spcPts val="1800"/>
              </a:spcAft>
              <a:buFont typeface="Wingdings" pitchFamily="2" charset="2"/>
              <a:buChar char="§"/>
            </a:pPr>
            <a:r>
              <a:rPr lang="en-US" sz="2800" dirty="0" smtClean="0">
                <a:latin typeface="Lucida Bright" pitchFamily="18" charset="0"/>
              </a:rPr>
              <a:t>Low </a:t>
            </a:r>
            <a:r>
              <a:rPr lang="en-US" sz="2800" dirty="0">
                <a:latin typeface="Lucida Bright" pitchFamily="18" charset="0"/>
              </a:rPr>
              <a:t>educational level, improving for </a:t>
            </a:r>
            <a:r>
              <a:rPr lang="en-US" sz="2800" dirty="0" smtClean="0">
                <a:latin typeface="Lucida Bright" pitchFamily="18" charset="0"/>
              </a:rPr>
              <a:t>coming old </a:t>
            </a:r>
            <a:r>
              <a:rPr lang="en-US" sz="2800" dirty="0">
                <a:latin typeface="Lucida Bright" pitchFamily="18" charset="0"/>
              </a:rPr>
              <a:t>generations </a:t>
            </a:r>
          </a:p>
          <a:p>
            <a:pPr marL="360000" indent="-360000">
              <a:spcAft>
                <a:spcPts val="1800"/>
              </a:spcAft>
              <a:buFont typeface="Wingdings" pitchFamily="2" charset="2"/>
              <a:buChar char="§"/>
            </a:pPr>
            <a:r>
              <a:rPr lang="en-US" sz="2800" dirty="0" smtClean="0">
                <a:latin typeface="Lucida Bright" pitchFamily="18" charset="0"/>
              </a:rPr>
              <a:t>Deprived </a:t>
            </a:r>
            <a:r>
              <a:rPr lang="en-US" sz="2800" dirty="0">
                <a:latin typeface="Lucida Bright" pitchFamily="18" charset="0"/>
              </a:rPr>
              <a:t>SES, forcing informal </a:t>
            </a:r>
            <a:r>
              <a:rPr lang="en-US" sz="2800" dirty="0" smtClean="0">
                <a:latin typeface="Lucida Bright" pitchFamily="18" charset="0"/>
              </a:rPr>
              <a:t>employ-</a:t>
            </a:r>
            <a:r>
              <a:rPr lang="en-US" sz="2800" dirty="0" err="1" smtClean="0">
                <a:latin typeface="Lucida Bright" pitchFamily="18" charset="0"/>
              </a:rPr>
              <a:t>ment</a:t>
            </a:r>
            <a:r>
              <a:rPr lang="en-US" sz="2800" dirty="0" smtClean="0">
                <a:latin typeface="Lucida Bright" pitchFamily="18" charset="0"/>
              </a:rPr>
              <a:t> </a:t>
            </a:r>
            <a:r>
              <a:rPr lang="en-US" sz="2800" dirty="0">
                <a:latin typeface="Lucida Bright" pitchFamily="18" charset="0"/>
              </a:rPr>
              <a:t>and meager income </a:t>
            </a:r>
            <a:endParaRPr lang="es-MX" sz="2800" dirty="0" smtClean="0">
              <a:latin typeface="Lucida Bright" pitchFamily="18" charset="0"/>
            </a:endParaRPr>
          </a:p>
          <a:p>
            <a:pPr marL="360000" indent="-360000">
              <a:spcAft>
                <a:spcPts val="1800"/>
              </a:spcAft>
              <a:buFont typeface="Wingdings" pitchFamily="2" charset="2"/>
              <a:buChar char="§"/>
            </a:pPr>
            <a:r>
              <a:rPr lang="es-MX" sz="2800" dirty="0" err="1" smtClean="0">
                <a:latin typeface="Lucida Bright" pitchFamily="18" charset="0"/>
              </a:rPr>
              <a:t>Shatered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>
                <a:latin typeface="Lucida Bright" pitchFamily="18" charset="0"/>
              </a:rPr>
              <a:t>social </a:t>
            </a:r>
            <a:r>
              <a:rPr lang="es-MX" sz="2800" dirty="0" err="1" smtClean="0">
                <a:latin typeface="Lucida Bright" pitchFamily="18" charset="0"/>
              </a:rPr>
              <a:t>security</a:t>
            </a:r>
            <a:endParaRPr lang="es-MX" sz="2800" dirty="0">
              <a:latin typeface="Lucida Bright" pitchFamily="18" charset="0"/>
            </a:endParaRPr>
          </a:p>
          <a:p>
            <a:pPr marL="360000" indent="-360000">
              <a:spcAft>
                <a:spcPts val="1800"/>
              </a:spcAft>
              <a:buFont typeface="Wingdings" pitchFamily="2" charset="2"/>
              <a:buChar char="§"/>
            </a:pPr>
            <a:r>
              <a:rPr lang="es-MX" sz="2800" dirty="0" err="1" smtClean="0">
                <a:latin typeface="Lucida Bright" pitchFamily="18" charset="0"/>
              </a:rPr>
              <a:t>Striking</a:t>
            </a:r>
            <a:r>
              <a:rPr lang="es-MX" sz="2800" dirty="0" smtClean="0">
                <a:latin typeface="Lucida Bright" pitchFamily="18" charset="0"/>
              </a:rPr>
              <a:t> </a:t>
            </a:r>
            <a:r>
              <a:rPr lang="es-MX" sz="2800" dirty="0" err="1" smtClean="0">
                <a:latin typeface="Lucida Bright" pitchFamily="18" charset="0"/>
              </a:rPr>
              <a:t>poverty</a:t>
            </a:r>
            <a:r>
              <a:rPr lang="es-MX" sz="2800" dirty="0" smtClean="0">
                <a:latin typeface="Lucida Bright" pitchFamily="18" charset="0"/>
              </a:rPr>
              <a:t> leves</a:t>
            </a:r>
            <a:endParaRPr lang="es-MX" sz="2800" dirty="0">
              <a:latin typeface="Lucida Bright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476672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err="1" smtClean="0">
                <a:solidFill>
                  <a:srgbClr val="FFFF00"/>
                </a:solidFill>
                <a:latin typeface="Lucida Bright" pitchFamily="18" charset="0"/>
              </a:rPr>
              <a:t>Aging</a:t>
            </a:r>
            <a:r>
              <a:rPr lang="es-MX" sz="2800" dirty="0" smtClean="0">
                <a:solidFill>
                  <a:srgbClr val="FFFF00"/>
                </a:solidFill>
                <a:latin typeface="Lucida Bright" pitchFamily="18" charset="0"/>
              </a:rPr>
              <a:t> and </a:t>
            </a:r>
            <a:r>
              <a:rPr lang="es-MX" sz="2800" dirty="0" err="1" smtClean="0">
                <a:solidFill>
                  <a:srgbClr val="FFFF00"/>
                </a:solidFill>
                <a:latin typeface="Lucida Bright" pitchFamily="18" charset="0"/>
              </a:rPr>
              <a:t>the</a:t>
            </a:r>
            <a:r>
              <a:rPr lang="es-MX" sz="2800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sz="2800" dirty="0" err="1" smtClean="0">
                <a:solidFill>
                  <a:srgbClr val="FFFF00"/>
                </a:solidFill>
                <a:latin typeface="Lucida Bright" pitchFamily="18" charset="0"/>
              </a:rPr>
              <a:t>uneven</a:t>
            </a:r>
            <a:r>
              <a:rPr lang="es-MX" sz="2800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sz="2800" dirty="0" err="1" smtClean="0">
                <a:solidFill>
                  <a:srgbClr val="FFFF00"/>
                </a:solidFill>
                <a:latin typeface="Lucida Bright" pitchFamily="18" charset="0"/>
              </a:rPr>
              <a:t>middle-income</a:t>
            </a:r>
            <a:r>
              <a:rPr lang="es-MX" sz="2800" dirty="0" smtClean="0">
                <a:solidFill>
                  <a:srgbClr val="FFFF00"/>
                </a:solidFill>
                <a:latin typeface="Lucida Bright" pitchFamily="18" charset="0"/>
              </a:rPr>
              <a:t> </a:t>
            </a:r>
            <a:r>
              <a:rPr lang="es-MX" sz="2800" dirty="0" err="1" smtClean="0">
                <a:solidFill>
                  <a:srgbClr val="FFFF00"/>
                </a:solidFill>
                <a:latin typeface="Lucida Bright" pitchFamily="18" charset="0"/>
              </a:rPr>
              <a:t>category</a:t>
            </a:r>
            <a:endParaRPr lang="es-MX" sz="2800" dirty="0">
              <a:solidFill>
                <a:srgbClr val="FFFF00"/>
              </a:solidFill>
              <a:latin typeface="Lucida Br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D4A6-A06A-4162-801D-11EA8F586BD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5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7357</TotalTime>
  <Words>735</Words>
  <Application>Microsoft Office PowerPoint</Application>
  <PresentationFormat>On-screen Show (4:3)</PresentationFormat>
  <Paragraphs>139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Tema de Office</vt:lpstr>
      <vt:lpstr>XX International Congress of the IUSSP Busan, Korea, 26-31, August, 2013</vt:lpstr>
      <vt:lpstr>PowerPoint Presentation</vt:lpstr>
      <vt:lpstr>Total fertility rate, 1950-2010</vt:lpstr>
      <vt:lpstr>PowerPoint Presentation</vt:lpstr>
      <vt:lpstr>The diversity of chronological ageing</vt:lpstr>
      <vt:lpstr>PowerPoint Presentation</vt:lpstr>
      <vt:lpstr>The goals of research and policies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Cesar</dc:creator>
  <cp:lastModifiedBy>RHCh</cp:lastModifiedBy>
  <cp:revision>98</cp:revision>
  <dcterms:created xsi:type="dcterms:W3CDTF">2013-07-21T02:56:22Z</dcterms:created>
  <dcterms:modified xsi:type="dcterms:W3CDTF">2013-08-19T22:27:46Z</dcterms:modified>
</cp:coreProperties>
</file>