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6.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notesSlides/notesSlide9.xml" ContentType="application/vnd.openxmlformats-officedocument.presentationml.notesSlide+xml"/>
  <Override PartName="/ppt/charts/chart4.xml" ContentType="application/vnd.openxmlformats-officedocument.drawingml.chart+xml"/>
  <Override PartName="/ppt/theme/themeOverride2.xml" ContentType="application/vnd.openxmlformats-officedocument.themeOverride+xml"/>
  <Override PartName="/ppt/notesSlides/notesSlide10.xml" ContentType="application/vnd.openxmlformats-officedocument.presentationml.notesSlide+xml"/>
  <Override PartName="/ppt/charts/chart5.xml" ContentType="application/vnd.openxmlformats-officedocument.drawingml.chart+xml"/>
  <Override PartName="/ppt/theme/themeOverride3.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 id="2147483688" r:id="rId4"/>
    <p:sldMasterId id="2147483704" r:id="rId5"/>
    <p:sldMasterId id="2147483717" r:id="rId6"/>
    <p:sldMasterId id="2147483729" r:id="rId7"/>
    <p:sldMasterId id="2147483743" r:id="rId8"/>
  </p:sldMasterIdLst>
  <p:notesMasterIdLst>
    <p:notesMasterId r:id="rId35"/>
  </p:notesMasterIdLst>
  <p:sldIdLst>
    <p:sldId id="256" r:id="rId9"/>
    <p:sldId id="290" r:id="rId10"/>
    <p:sldId id="262" r:id="rId11"/>
    <p:sldId id="263" r:id="rId12"/>
    <p:sldId id="264" r:id="rId13"/>
    <p:sldId id="291" r:id="rId14"/>
    <p:sldId id="265" r:id="rId15"/>
    <p:sldId id="281" r:id="rId16"/>
    <p:sldId id="282" r:id="rId17"/>
    <p:sldId id="283" r:id="rId18"/>
    <p:sldId id="266" r:id="rId19"/>
    <p:sldId id="274" r:id="rId20"/>
    <p:sldId id="267" r:id="rId21"/>
    <p:sldId id="278" r:id="rId22"/>
    <p:sldId id="277" r:id="rId23"/>
    <p:sldId id="279" r:id="rId24"/>
    <p:sldId id="280" r:id="rId25"/>
    <p:sldId id="292" r:id="rId26"/>
    <p:sldId id="285" r:id="rId27"/>
    <p:sldId id="286" r:id="rId28"/>
    <p:sldId id="287" r:id="rId29"/>
    <p:sldId id="288" r:id="rId30"/>
    <p:sldId id="289" r:id="rId31"/>
    <p:sldId id="293" r:id="rId32"/>
    <p:sldId id="294" r:id="rId33"/>
    <p:sldId id="295"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FF99"/>
    <a:srgbClr val="0000FF"/>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8" d="100"/>
          <a:sy n="118" d="100"/>
        </p:scale>
        <p:origin x="-798"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Archivo\ENVEJECIMIENTO\Docencia\ColMex%202009\Din&#225;mica%20demogr&#225;fica.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RHCh\Acad&#233;mico\Presentaciones\Argentina\Normal%20moda.xls" TargetMode="Externa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'65+'!$Q$28</c:f>
              <c:strCache>
                <c:ptCount val="1"/>
                <c:pt idx="0">
                  <c:v>65-74</c:v>
                </c:pt>
              </c:strCache>
            </c:strRef>
          </c:tx>
          <c:spPr>
            <a:solidFill>
              <a:schemeClr val="accent6">
                <a:lumMod val="20000"/>
                <a:lumOff val="80000"/>
              </a:schemeClr>
            </a:solidFill>
          </c:spPr>
          <c:invertIfNegative val="0"/>
          <c:cat>
            <c:numRef>
              <c:f>'65+'!$P$29:$P$40</c:f>
              <c:numCache>
                <c:formatCode>General</c:formatCode>
                <c:ptCount val="12"/>
                <c:pt idx="0">
                  <c:v>1990</c:v>
                </c:pt>
                <c:pt idx="1">
                  <c:v>2000</c:v>
                </c:pt>
                <c:pt idx="2">
                  <c:v>2010</c:v>
                </c:pt>
                <c:pt idx="3">
                  <c:v>2020</c:v>
                </c:pt>
                <c:pt idx="4">
                  <c:v>2030</c:v>
                </c:pt>
                <c:pt idx="5">
                  <c:v>2040</c:v>
                </c:pt>
                <c:pt idx="6">
                  <c:v>2050</c:v>
                </c:pt>
                <c:pt idx="7">
                  <c:v>2060</c:v>
                </c:pt>
                <c:pt idx="8">
                  <c:v>2070</c:v>
                </c:pt>
                <c:pt idx="9">
                  <c:v>2080</c:v>
                </c:pt>
                <c:pt idx="10">
                  <c:v>2090</c:v>
                </c:pt>
                <c:pt idx="11">
                  <c:v>2100</c:v>
                </c:pt>
              </c:numCache>
            </c:numRef>
          </c:cat>
          <c:val>
            <c:numRef>
              <c:f>'65+'!$Q$29:$Q$40</c:f>
              <c:numCache>
                <c:formatCode>General</c:formatCode>
                <c:ptCount val="12"/>
                <c:pt idx="0">
                  <c:v>63.50255520557505</c:v>
                </c:pt>
                <c:pt idx="1">
                  <c:v>63.782458395610256</c:v>
                </c:pt>
                <c:pt idx="2">
                  <c:v>59.560799157004546</c:v>
                </c:pt>
                <c:pt idx="3">
                  <c:v>61.006672883068546</c:v>
                </c:pt>
                <c:pt idx="4">
                  <c:v>60.745391261381059</c:v>
                </c:pt>
                <c:pt idx="5">
                  <c:v>57.518245750070491</c:v>
                </c:pt>
                <c:pt idx="6">
                  <c:v>50.409268743349401</c:v>
                </c:pt>
                <c:pt idx="7">
                  <c:v>48.303739991333096</c:v>
                </c:pt>
                <c:pt idx="8">
                  <c:v>45.485097417104804</c:v>
                </c:pt>
                <c:pt idx="9">
                  <c:v>43.047635110419577</c:v>
                </c:pt>
                <c:pt idx="10">
                  <c:v>39.815337848381411</c:v>
                </c:pt>
                <c:pt idx="11">
                  <c:v>38.039747636988963</c:v>
                </c:pt>
              </c:numCache>
            </c:numRef>
          </c:val>
        </c:ser>
        <c:ser>
          <c:idx val="1"/>
          <c:order val="1"/>
          <c:tx>
            <c:strRef>
              <c:f>'65+'!$R$28</c:f>
              <c:strCache>
                <c:ptCount val="1"/>
                <c:pt idx="0">
                  <c:v>75-84</c:v>
                </c:pt>
              </c:strCache>
            </c:strRef>
          </c:tx>
          <c:spPr>
            <a:solidFill>
              <a:schemeClr val="accent6">
                <a:lumMod val="60000"/>
                <a:lumOff val="40000"/>
              </a:schemeClr>
            </a:solidFill>
          </c:spPr>
          <c:invertIfNegative val="0"/>
          <c:cat>
            <c:numRef>
              <c:f>'65+'!$P$29:$P$40</c:f>
              <c:numCache>
                <c:formatCode>General</c:formatCode>
                <c:ptCount val="12"/>
                <c:pt idx="0">
                  <c:v>1990</c:v>
                </c:pt>
                <c:pt idx="1">
                  <c:v>2000</c:v>
                </c:pt>
                <c:pt idx="2">
                  <c:v>2010</c:v>
                </c:pt>
                <c:pt idx="3">
                  <c:v>2020</c:v>
                </c:pt>
                <c:pt idx="4">
                  <c:v>2030</c:v>
                </c:pt>
                <c:pt idx="5">
                  <c:v>2040</c:v>
                </c:pt>
                <c:pt idx="6">
                  <c:v>2050</c:v>
                </c:pt>
                <c:pt idx="7">
                  <c:v>2060</c:v>
                </c:pt>
                <c:pt idx="8">
                  <c:v>2070</c:v>
                </c:pt>
                <c:pt idx="9">
                  <c:v>2080</c:v>
                </c:pt>
                <c:pt idx="10">
                  <c:v>2090</c:v>
                </c:pt>
                <c:pt idx="11">
                  <c:v>2100</c:v>
                </c:pt>
              </c:numCache>
            </c:numRef>
          </c:cat>
          <c:val>
            <c:numRef>
              <c:f>'65+'!$R$29:$R$40</c:f>
              <c:numCache>
                <c:formatCode>General</c:formatCode>
                <c:ptCount val="12"/>
                <c:pt idx="0">
                  <c:v>28.715180062678431</c:v>
                </c:pt>
                <c:pt idx="1">
                  <c:v>28.406649598489711</c:v>
                </c:pt>
                <c:pt idx="2">
                  <c:v>31.559544329194821</c:v>
                </c:pt>
                <c:pt idx="3">
                  <c:v>28.876085241933112</c:v>
                </c:pt>
                <c:pt idx="4">
                  <c:v>29.549218589318887</c:v>
                </c:pt>
                <c:pt idx="5">
                  <c:v>31.425532556850122</c:v>
                </c:pt>
                <c:pt idx="6">
                  <c:v>35.25673531731352</c:v>
                </c:pt>
                <c:pt idx="7">
                  <c:v>33.456537410738775</c:v>
                </c:pt>
                <c:pt idx="8">
                  <c:v>34.674335671553372</c:v>
                </c:pt>
                <c:pt idx="9">
                  <c:v>34.530246862848045</c:v>
                </c:pt>
                <c:pt idx="10">
                  <c:v>35.034674805980025</c:v>
                </c:pt>
                <c:pt idx="11">
                  <c:v>34.102073639253007</c:v>
                </c:pt>
              </c:numCache>
            </c:numRef>
          </c:val>
        </c:ser>
        <c:ser>
          <c:idx val="2"/>
          <c:order val="2"/>
          <c:tx>
            <c:strRef>
              <c:f>'65+'!$S$28</c:f>
              <c:strCache>
                <c:ptCount val="1"/>
                <c:pt idx="0">
                  <c:v>85+</c:v>
                </c:pt>
              </c:strCache>
            </c:strRef>
          </c:tx>
          <c:spPr>
            <a:solidFill>
              <a:srgbClr val="8E0000"/>
            </a:solidFill>
          </c:spPr>
          <c:invertIfNegative val="0"/>
          <c:cat>
            <c:numRef>
              <c:f>'65+'!$P$29:$P$40</c:f>
              <c:numCache>
                <c:formatCode>General</c:formatCode>
                <c:ptCount val="12"/>
                <c:pt idx="0">
                  <c:v>1990</c:v>
                </c:pt>
                <c:pt idx="1">
                  <c:v>2000</c:v>
                </c:pt>
                <c:pt idx="2">
                  <c:v>2010</c:v>
                </c:pt>
                <c:pt idx="3">
                  <c:v>2020</c:v>
                </c:pt>
                <c:pt idx="4">
                  <c:v>2030</c:v>
                </c:pt>
                <c:pt idx="5">
                  <c:v>2040</c:v>
                </c:pt>
                <c:pt idx="6">
                  <c:v>2050</c:v>
                </c:pt>
                <c:pt idx="7">
                  <c:v>2060</c:v>
                </c:pt>
                <c:pt idx="8">
                  <c:v>2070</c:v>
                </c:pt>
                <c:pt idx="9">
                  <c:v>2080</c:v>
                </c:pt>
                <c:pt idx="10">
                  <c:v>2090</c:v>
                </c:pt>
                <c:pt idx="11">
                  <c:v>2100</c:v>
                </c:pt>
              </c:numCache>
            </c:numRef>
          </c:cat>
          <c:val>
            <c:numRef>
              <c:f>'65+'!$S$29:$S$40</c:f>
              <c:numCache>
                <c:formatCode>General</c:formatCode>
                <c:ptCount val="12"/>
                <c:pt idx="0">
                  <c:v>7.7822647317466034</c:v>
                </c:pt>
                <c:pt idx="1">
                  <c:v>7.8108920058999889</c:v>
                </c:pt>
                <c:pt idx="2">
                  <c:v>8.8796565138006276</c:v>
                </c:pt>
                <c:pt idx="3">
                  <c:v>10.117241874998328</c:v>
                </c:pt>
                <c:pt idx="4">
                  <c:v>9.705390149300035</c:v>
                </c:pt>
                <c:pt idx="5">
                  <c:v>11.056221693079335</c:v>
                </c:pt>
                <c:pt idx="6">
                  <c:v>14.333995939337052</c:v>
                </c:pt>
                <c:pt idx="7">
                  <c:v>18.239722597928083</c:v>
                </c:pt>
                <c:pt idx="8">
                  <c:v>19.84056691134181</c:v>
                </c:pt>
                <c:pt idx="9">
                  <c:v>22.422118026732345</c:v>
                </c:pt>
                <c:pt idx="10">
                  <c:v>25.149987345638557</c:v>
                </c:pt>
                <c:pt idx="11">
                  <c:v>27.858178723758062</c:v>
                </c:pt>
              </c:numCache>
            </c:numRef>
          </c:val>
        </c:ser>
        <c:dLbls>
          <c:showLegendKey val="0"/>
          <c:showVal val="0"/>
          <c:showCatName val="0"/>
          <c:showSerName val="0"/>
          <c:showPercent val="0"/>
          <c:showBubbleSize val="0"/>
        </c:dLbls>
        <c:gapWidth val="50"/>
        <c:overlap val="100"/>
        <c:axId val="75033216"/>
        <c:axId val="75833728"/>
      </c:barChart>
      <c:catAx>
        <c:axId val="75033216"/>
        <c:scaling>
          <c:orientation val="minMax"/>
        </c:scaling>
        <c:delete val="0"/>
        <c:axPos val="b"/>
        <c:numFmt formatCode="#\ ###\ ###\ ##0;\-#\ ###\ ###\ ##0;0" sourceLinked="0"/>
        <c:majorTickMark val="out"/>
        <c:minorTickMark val="none"/>
        <c:tickLblPos val="nextTo"/>
        <c:txPr>
          <a:bodyPr rot="-1560000"/>
          <a:lstStyle/>
          <a:p>
            <a:pPr>
              <a:defRPr sz="1400"/>
            </a:pPr>
            <a:endParaRPr lang="es-MX"/>
          </a:p>
        </c:txPr>
        <c:crossAx val="75833728"/>
        <c:crosses val="autoZero"/>
        <c:auto val="1"/>
        <c:lblAlgn val="ctr"/>
        <c:lblOffset val="100"/>
        <c:noMultiLvlLbl val="0"/>
      </c:catAx>
      <c:valAx>
        <c:axId val="75833728"/>
        <c:scaling>
          <c:orientation val="minMax"/>
          <c:max val="100"/>
        </c:scaling>
        <c:delete val="0"/>
        <c:axPos val="l"/>
        <c:majorGridlines/>
        <c:numFmt formatCode="General" sourceLinked="1"/>
        <c:majorTickMark val="out"/>
        <c:minorTickMark val="none"/>
        <c:tickLblPos val="nextTo"/>
        <c:txPr>
          <a:bodyPr/>
          <a:lstStyle/>
          <a:p>
            <a:pPr>
              <a:defRPr sz="1600"/>
            </a:pPr>
            <a:endParaRPr lang="es-MX"/>
          </a:p>
        </c:txPr>
        <c:crossAx val="75033216"/>
        <c:crosses val="autoZero"/>
        <c:crossBetween val="between"/>
      </c:valAx>
    </c:plotArea>
    <c:legend>
      <c:legendPos val="b"/>
      <c:layout/>
      <c:overlay val="0"/>
      <c:txPr>
        <a:bodyPr/>
        <a:lstStyle/>
        <a:p>
          <a:pPr>
            <a:defRPr sz="1600"/>
          </a:pPr>
          <a:endParaRPr lang="es-MX"/>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840949655248869"/>
          <c:y val="6.5814015252689401E-2"/>
          <c:w val="0.88630393946179453"/>
          <c:h val="0.73342162312835668"/>
        </c:manualLayout>
      </c:layout>
      <c:lineChart>
        <c:grouping val="standard"/>
        <c:varyColors val="0"/>
        <c:ser>
          <c:idx val="0"/>
          <c:order val="0"/>
          <c:tx>
            <c:strRef>
              <c:f>'d(x) (2)'!$C$3</c:f>
              <c:strCache>
                <c:ptCount val="1"/>
                <c:pt idx="0">
                  <c:v>d(x)</c:v>
                </c:pt>
              </c:strCache>
            </c:strRef>
          </c:tx>
          <c:spPr>
            <a:ln>
              <a:solidFill>
                <a:schemeClr val="accent2"/>
              </a:solidFill>
            </a:ln>
          </c:spPr>
          <c:marker>
            <c:symbol val="none"/>
          </c:marker>
          <c:cat>
            <c:numRef>
              <c:f>'d(x) (2)'!$B$4:$B$115</c:f>
              <c:numCache>
                <c:formatCode>General</c:formatCode>
                <c:ptCount val="11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numCache>
            </c:numRef>
          </c:cat>
          <c:val>
            <c:numRef>
              <c:f>'d(x) (2)'!$C$4:$C$115</c:f>
              <c:numCache>
                <c:formatCode>General</c:formatCode>
                <c:ptCount val="112"/>
                <c:pt idx="0">
                  <c:v>19198</c:v>
                </c:pt>
                <c:pt idx="1">
                  <c:v>1224</c:v>
                </c:pt>
                <c:pt idx="2">
                  <c:v>706</c:v>
                </c:pt>
                <c:pt idx="3">
                  <c:v>517</c:v>
                </c:pt>
                <c:pt idx="4">
                  <c:v>423</c:v>
                </c:pt>
                <c:pt idx="5">
                  <c:v>369</c:v>
                </c:pt>
                <c:pt idx="6">
                  <c:v>337</c:v>
                </c:pt>
                <c:pt idx="7">
                  <c:v>319</c:v>
                </c:pt>
                <c:pt idx="8">
                  <c:v>309</c:v>
                </c:pt>
                <c:pt idx="9">
                  <c:v>307</c:v>
                </c:pt>
                <c:pt idx="10">
                  <c:v>310</c:v>
                </c:pt>
                <c:pt idx="11">
                  <c:v>322</c:v>
                </c:pt>
                <c:pt idx="12">
                  <c:v>345</c:v>
                </c:pt>
                <c:pt idx="13">
                  <c:v>384</c:v>
                </c:pt>
                <c:pt idx="14">
                  <c:v>444</c:v>
                </c:pt>
                <c:pt idx="15">
                  <c:v>527</c:v>
                </c:pt>
                <c:pt idx="16">
                  <c:v>633</c:v>
                </c:pt>
                <c:pt idx="17">
                  <c:v>760</c:v>
                </c:pt>
                <c:pt idx="18">
                  <c:v>900</c:v>
                </c:pt>
                <c:pt idx="19">
                  <c:v>1045</c:v>
                </c:pt>
                <c:pt idx="20">
                  <c:v>1187</c:v>
                </c:pt>
                <c:pt idx="21">
                  <c:v>1318</c:v>
                </c:pt>
                <c:pt idx="22">
                  <c:v>1432</c:v>
                </c:pt>
                <c:pt idx="23">
                  <c:v>1528</c:v>
                </c:pt>
                <c:pt idx="24">
                  <c:v>1604</c:v>
                </c:pt>
                <c:pt idx="25">
                  <c:v>1662</c:v>
                </c:pt>
                <c:pt idx="26">
                  <c:v>1706</c:v>
                </c:pt>
                <c:pt idx="27">
                  <c:v>1739</c:v>
                </c:pt>
                <c:pt idx="28">
                  <c:v>1767</c:v>
                </c:pt>
                <c:pt idx="29">
                  <c:v>1794</c:v>
                </c:pt>
                <c:pt idx="30">
                  <c:v>1824</c:v>
                </c:pt>
                <c:pt idx="31">
                  <c:v>1861</c:v>
                </c:pt>
                <c:pt idx="32">
                  <c:v>1908</c:v>
                </c:pt>
                <c:pt idx="33">
                  <c:v>1969</c:v>
                </c:pt>
                <c:pt idx="34">
                  <c:v>2045</c:v>
                </c:pt>
                <c:pt idx="35">
                  <c:v>2138</c:v>
                </c:pt>
                <c:pt idx="36">
                  <c:v>2250</c:v>
                </c:pt>
                <c:pt idx="37">
                  <c:v>2382</c:v>
                </c:pt>
                <c:pt idx="38">
                  <c:v>2535</c:v>
                </c:pt>
                <c:pt idx="39">
                  <c:v>2710</c:v>
                </c:pt>
                <c:pt idx="40">
                  <c:v>2909</c:v>
                </c:pt>
                <c:pt idx="41">
                  <c:v>3131</c:v>
                </c:pt>
                <c:pt idx="42">
                  <c:v>3379</c:v>
                </c:pt>
                <c:pt idx="43">
                  <c:v>3653</c:v>
                </c:pt>
                <c:pt idx="44">
                  <c:v>3955</c:v>
                </c:pt>
                <c:pt idx="45">
                  <c:v>4287</c:v>
                </c:pt>
                <c:pt idx="46">
                  <c:v>4649</c:v>
                </c:pt>
                <c:pt idx="47">
                  <c:v>5043</c:v>
                </c:pt>
                <c:pt idx="48">
                  <c:v>5472</c:v>
                </c:pt>
                <c:pt idx="49">
                  <c:v>5936</c:v>
                </c:pt>
                <c:pt idx="50">
                  <c:v>6439</c:v>
                </c:pt>
                <c:pt idx="51">
                  <c:v>6982</c:v>
                </c:pt>
                <c:pt idx="52">
                  <c:v>7566</c:v>
                </c:pt>
                <c:pt idx="53">
                  <c:v>8194</c:v>
                </c:pt>
                <c:pt idx="54">
                  <c:v>8867</c:v>
                </c:pt>
                <c:pt idx="55">
                  <c:v>9588</c:v>
                </c:pt>
                <c:pt idx="56">
                  <c:v>10357</c:v>
                </c:pt>
                <c:pt idx="57">
                  <c:v>11176</c:v>
                </c:pt>
                <c:pt idx="58">
                  <c:v>12044</c:v>
                </c:pt>
                <c:pt idx="59">
                  <c:v>12963</c:v>
                </c:pt>
                <c:pt idx="60">
                  <c:v>13931</c:v>
                </c:pt>
                <c:pt idx="61">
                  <c:v>14948</c:v>
                </c:pt>
                <c:pt idx="62">
                  <c:v>16010</c:v>
                </c:pt>
                <c:pt idx="63">
                  <c:v>17114</c:v>
                </c:pt>
                <c:pt idx="64">
                  <c:v>18256</c:v>
                </c:pt>
                <c:pt idx="65">
                  <c:v>19429</c:v>
                </c:pt>
                <c:pt idx="66">
                  <c:v>20624</c:v>
                </c:pt>
                <c:pt idx="67">
                  <c:v>21833</c:v>
                </c:pt>
                <c:pt idx="68">
                  <c:v>23043</c:v>
                </c:pt>
                <c:pt idx="69">
                  <c:v>24240</c:v>
                </c:pt>
                <c:pt idx="70">
                  <c:v>25407</c:v>
                </c:pt>
                <c:pt idx="71">
                  <c:v>26527</c:v>
                </c:pt>
                <c:pt idx="72">
                  <c:v>27577</c:v>
                </c:pt>
                <c:pt idx="73">
                  <c:v>28537</c:v>
                </c:pt>
                <c:pt idx="74">
                  <c:v>29380</c:v>
                </c:pt>
                <c:pt idx="75">
                  <c:v>30083</c:v>
                </c:pt>
                <c:pt idx="76">
                  <c:v>30617</c:v>
                </c:pt>
                <c:pt idx="77">
                  <c:v>30959</c:v>
                </c:pt>
                <c:pt idx="78">
                  <c:v>31084</c:v>
                </c:pt>
                <c:pt idx="79">
                  <c:v>30970</c:v>
                </c:pt>
                <c:pt idx="80">
                  <c:v>30600</c:v>
                </c:pt>
                <c:pt idx="81">
                  <c:v>29962</c:v>
                </c:pt>
                <c:pt idx="82">
                  <c:v>29051</c:v>
                </c:pt>
                <c:pt idx="83">
                  <c:v>27870</c:v>
                </c:pt>
                <c:pt idx="84">
                  <c:v>26431</c:v>
                </c:pt>
                <c:pt idx="85">
                  <c:v>24753</c:v>
                </c:pt>
                <c:pt idx="86">
                  <c:v>22870</c:v>
                </c:pt>
                <c:pt idx="87">
                  <c:v>20826</c:v>
                </c:pt>
                <c:pt idx="88">
                  <c:v>18671</c:v>
                </c:pt>
                <c:pt idx="89">
                  <c:v>16462</c:v>
                </c:pt>
                <c:pt idx="90">
                  <c:v>14258</c:v>
                </c:pt>
                <c:pt idx="91">
                  <c:v>12114</c:v>
                </c:pt>
                <c:pt idx="92">
                  <c:v>10083</c:v>
                </c:pt>
                <c:pt idx="93">
                  <c:v>8211</c:v>
                </c:pt>
                <c:pt idx="94">
                  <c:v>6531</c:v>
                </c:pt>
                <c:pt idx="95">
                  <c:v>5066</c:v>
                </c:pt>
                <c:pt idx="96">
                  <c:v>3826</c:v>
                </c:pt>
                <c:pt idx="97">
                  <c:v>2808</c:v>
                </c:pt>
                <c:pt idx="98">
                  <c:v>1999</c:v>
                </c:pt>
                <c:pt idx="99">
                  <c:v>1377</c:v>
                </c:pt>
                <c:pt idx="100">
                  <c:v>917</c:v>
                </c:pt>
                <c:pt idx="101">
                  <c:v>588</c:v>
                </c:pt>
                <c:pt idx="102">
                  <c:v>363</c:v>
                </c:pt>
                <c:pt idx="103">
                  <c:v>215</c:v>
                </c:pt>
                <c:pt idx="104">
                  <c:v>122</c:v>
                </c:pt>
                <c:pt idx="105">
                  <c:v>66</c:v>
                </c:pt>
                <c:pt idx="106">
                  <c:v>34</c:v>
                </c:pt>
                <c:pt idx="107">
                  <c:v>16</c:v>
                </c:pt>
                <c:pt idx="108">
                  <c:v>8</c:v>
                </c:pt>
                <c:pt idx="109">
                  <c:v>3</c:v>
                </c:pt>
                <c:pt idx="110">
                  <c:v>1</c:v>
                </c:pt>
                <c:pt idx="111">
                  <c:v>1</c:v>
                </c:pt>
              </c:numCache>
            </c:numRef>
          </c:val>
          <c:smooth val="0"/>
        </c:ser>
        <c:ser>
          <c:idx val="1"/>
          <c:order val="1"/>
          <c:tx>
            <c:strRef>
              <c:f>'d(x) (2)'!$D$3</c:f>
              <c:strCache>
                <c:ptCount val="1"/>
                <c:pt idx="0">
                  <c:v>d(x) normal</c:v>
                </c:pt>
              </c:strCache>
            </c:strRef>
          </c:tx>
          <c:spPr>
            <a:ln>
              <a:solidFill>
                <a:srgbClr val="FF0000"/>
              </a:solidFill>
            </a:ln>
          </c:spPr>
          <c:marker>
            <c:symbol val="none"/>
          </c:marker>
          <c:cat>
            <c:numRef>
              <c:f>'d(x) (2)'!$B$4:$B$115</c:f>
              <c:numCache>
                <c:formatCode>General</c:formatCode>
                <c:ptCount val="112"/>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numCache>
            </c:numRef>
          </c:cat>
          <c:val>
            <c:numRef>
              <c:f>'d(x) (2)'!$D$4:$D$115</c:f>
              <c:numCache>
                <c:formatCode>General</c:formatCode>
                <c:ptCount val="112"/>
                <c:pt idx="45">
                  <c:v>1</c:v>
                </c:pt>
                <c:pt idx="46">
                  <c:v>1</c:v>
                </c:pt>
                <c:pt idx="47">
                  <c:v>3</c:v>
                </c:pt>
                <c:pt idx="48">
                  <c:v>8</c:v>
                </c:pt>
                <c:pt idx="49">
                  <c:v>16</c:v>
                </c:pt>
                <c:pt idx="50">
                  <c:v>34</c:v>
                </c:pt>
                <c:pt idx="51">
                  <c:v>66</c:v>
                </c:pt>
                <c:pt idx="52">
                  <c:v>122</c:v>
                </c:pt>
                <c:pt idx="53">
                  <c:v>215</c:v>
                </c:pt>
                <c:pt idx="54">
                  <c:v>363</c:v>
                </c:pt>
                <c:pt idx="55">
                  <c:v>588</c:v>
                </c:pt>
                <c:pt idx="56">
                  <c:v>917</c:v>
                </c:pt>
                <c:pt idx="57">
                  <c:v>1377</c:v>
                </c:pt>
                <c:pt idx="58">
                  <c:v>1999</c:v>
                </c:pt>
                <c:pt idx="59">
                  <c:v>2808</c:v>
                </c:pt>
                <c:pt idx="60">
                  <c:v>3826</c:v>
                </c:pt>
                <c:pt idx="61">
                  <c:v>5066</c:v>
                </c:pt>
                <c:pt idx="62">
                  <c:v>6531</c:v>
                </c:pt>
                <c:pt idx="63">
                  <c:v>8211</c:v>
                </c:pt>
                <c:pt idx="64">
                  <c:v>10083</c:v>
                </c:pt>
                <c:pt idx="65">
                  <c:v>12114</c:v>
                </c:pt>
                <c:pt idx="66">
                  <c:v>14258</c:v>
                </c:pt>
                <c:pt idx="67">
                  <c:v>16462</c:v>
                </c:pt>
                <c:pt idx="68">
                  <c:v>18671</c:v>
                </c:pt>
                <c:pt idx="69">
                  <c:v>20826</c:v>
                </c:pt>
                <c:pt idx="70">
                  <c:v>22870</c:v>
                </c:pt>
                <c:pt idx="71">
                  <c:v>24753</c:v>
                </c:pt>
                <c:pt idx="72">
                  <c:v>26431</c:v>
                </c:pt>
                <c:pt idx="73">
                  <c:v>27870</c:v>
                </c:pt>
                <c:pt idx="74">
                  <c:v>29051</c:v>
                </c:pt>
                <c:pt idx="75">
                  <c:v>29962</c:v>
                </c:pt>
                <c:pt idx="76">
                  <c:v>30600</c:v>
                </c:pt>
                <c:pt idx="77">
                  <c:v>30970</c:v>
                </c:pt>
                <c:pt idx="78">
                  <c:v>31084</c:v>
                </c:pt>
                <c:pt idx="79">
                  <c:v>30970</c:v>
                </c:pt>
                <c:pt idx="80">
                  <c:v>30600</c:v>
                </c:pt>
                <c:pt idx="81">
                  <c:v>29962</c:v>
                </c:pt>
                <c:pt idx="82">
                  <c:v>29051</c:v>
                </c:pt>
                <c:pt idx="83">
                  <c:v>27870</c:v>
                </c:pt>
                <c:pt idx="84">
                  <c:v>26431</c:v>
                </c:pt>
                <c:pt idx="85">
                  <c:v>24753</c:v>
                </c:pt>
                <c:pt idx="86">
                  <c:v>22870</c:v>
                </c:pt>
                <c:pt idx="87">
                  <c:v>20826</c:v>
                </c:pt>
                <c:pt idx="88">
                  <c:v>18671</c:v>
                </c:pt>
                <c:pt idx="89">
                  <c:v>16462</c:v>
                </c:pt>
                <c:pt idx="90">
                  <c:v>14258</c:v>
                </c:pt>
                <c:pt idx="91">
                  <c:v>12114</c:v>
                </c:pt>
                <c:pt idx="92">
                  <c:v>10083</c:v>
                </c:pt>
                <c:pt idx="93">
                  <c:v>8211</c:v>
                </c:pt>
                <c:pt idx="94">
                  <c:v>6531</c:v>
                </c:pt>
                <c:pt idx="95">
                  <c:v>5066</c:v>
                </c:pt>
                <c:pt idx="96">
                  <c:v>3826</c:v>
                </c:pt>
                <c:pt idx="97">
                  <c:v>2808</c:v>
                </c:pt>
                <c:pt idx="98">
                  <c:v>1999</c:v>
                </c:pt>
                <c:pt idx="99">
                  <c:v>1377</c:v>
                </c:pt>
                <c:pt idx="100">
                  <c:v>917</c:v>
                </c:pt>
                <c:pt idx="101">
                  <c:v>588</c:v>
                </c:pt>
                <c:pt idx="102">
                  <c:v>363</c:v>
                </c:pt>
                <c:pt idx="103">
                  <c:v>215</c:v>
                </c:pt>
                <c:pt idx="104">
                  <c:v>122</c:v>
                </c:pt>
                <c:pt idx="105">
                  <c:v>66</c:v>
                </c:pt>
                <c:pt idx="106">
                  <c:v>34</c:v>
                </c:pt>
                <c:pt idx="107">
                  <c:v>16</c:v>
                </c:pt>
                <c:pt idx="108">
                  <c:v>8</c:v>
                </c:pt>
                <c:pt idx="109">
                  <c:v>3</c:v>
                </c:pt>
                <c:pt idx="110">
                  <c:v>1</c:v>
                </c:pt>
                <c:pt idx="111">
                  <c:v>1</c:v>
                </c:pt>
              </c:numCache>
            </c:numRef>
          </c:val>
          <c:smooth val="0"/>
        </c:ser>
        <c:dLbls>
          <c:showLegendKey val="0"/>
          <c:showVal val="0"/>
          <c:showCatName val="0"/>
          <c:showSerName val="0"/>
          <c:showPercent val="0"/>
          <c:showBubbleSize val="0"/>
        </c:dLbls>
        <c:marker val="1"/>
        <c:smooth val="0"/>
        <c:axId val="75860608"/>
        <c:axId val="75866496"/>
      </c:lineChart>
      <c:catAx>
        <c:axId val="75860608"/>
        <c:scaling>
          <c:orientation val="minMax"/>
        </c:scaling>
        <c:delete val="0"/>
        <c:axPos val="b"/>
        <c:numFmt formatCode="General" sourceLinked="1"/>
        <c:majorTickMark val="out"/>
        <c:minorTickMark val="none"/>
        <c:tickLblPos val="nextTo"/>
        <c:crossAx val="75866496"/>
        <c:crosses val="autoZero"/>
        <c:auto val="1"/>
        <c:lblAlgn val="ctr"/>
        <c:lblOffset val="100"/>
        <c:noMultiLvlLbl val="0"/>
      </c:catAx>
      <c:valAx>
        <c:axId val="75866496"/>
        <c:scaling>
          <c:orientation val="minMax"/>
        </c:scaling>
        <c:delete val="0"/>
        <c:axPos val="l"/>
        <c:majorGridlines/>
        <c:numFmt formatCode="General" sourceLinked="1"/>
        <c:majorTickMark val="out"/>
        <c:minorTickMark val="none"/>
        <c:tickLblPos val="nextTo"/>
        <c:crossAx val="75860608"/>
        <c:crosses val="autoZero"/>
        <c:crossBetween val="between"/>
      </c:valAx>
    </c:plotArea>
    <c:legend>
      <c:legendPos val="b"/>
      <c:layout>
        <c:manualLayout>
          <c:xMode val="edge"/>
          <c:yMode val="edge"/>
          <c:x val="0.35352789777870192"/>
          <c:y val="0.9096465703207457"/>
          <c:w val="0.30218726096014076"/>
          <c:h val="6.1620842211715397E-2"/>
        </c:manualLayout>
      </c:layout>
      <c:overlay val="0"/>
    </c:legend>
    <c:plotVisOnly val="1"/>
    <c:dispBlanksAs val="gap"/>
    <c:showDLblsOverMax val="0"/>
  </c:chart>
  <c:spPr>
    <a:solidFill>
      <a:schemeClr val="bg1"/>
    </a:solidFill>
  </c:spPr>
  <c:txPr>
    <a:bodyPr/>
    <a:lstStyle/>
    <a:p>
      <a:pPr>
        <a:defRPr sz="1800"/>
      </a:pPr>
      <a:endParaRPr lang="es-MX"/>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s-MX"/>
              <a:t>Porcentaje de población que reporta diabetes  por edad decenal.</a:t>
            </a:r>
            <a:r>
              <a:rPr lang="es-MX" baseline="0"/>
              <a:t> México, ENSANUT 2012</a:t>
            </a:r>
            <a:endParaRPr lang="es-MX"/>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Hoja10!$J$16</c:f>
              <c:strCache>
                <c:ptCount val="1"/>
                <c:pt idx="0">
                  <c:v>60 a 69</c:v>
                </c:pt>
              </c:strCache>
            </c:strRef>
          </c:tx>
          <c:invertIfNegative val="0"/>
          <c:cat>
            <c:strRef>
              <c:f>Hoja10!$I$17:$I$22</c:f>
              <c:strCache>
                <c:ptCount val="6"/>
                <c:pt idx="0">
                  <c:v>Hombres</c:v>
                </c:pt>
                <c:pt idx="1">
                  <c:v>Mujeres</c:v>
                </c:pt>
                <c:pt idx="3">
                  <c:v>Rural</c:v>
                </c:pt>
                <c:pt idx="4">
                  <c:v>Urbana</c:v>
                </c:pt>
                <c:pt idx="5">
                  <c:v>Metropoli</c:v>
                </c:pt>
              </c:strCache>
            </c:strRef>
          </c:cat>
          <c:val>
            <c:numRef>
              <c:f>Hoja10!$J$17:$J$22</c:f>
              <c:numCache>
                <c:formatCode>General</c:formatCode>
                <c:ptCount val="6"/>
                <c:pt idx="0">
                  <c:v>24.16</c:v>
                </c:pt>
                <c:pt idx="1">
                  <c:v>26.42</c:v>
                </c:pt>
                <c:pt idx="3">
                  <c:v>19.39</c:v>
                </c:pt>
                <c:pt idx="4">
                  <c:v>24.08</c:v>
                </c:pt>
                <c:pt idx="5">
                  <c:v>28.28</c:v>
                </c:pt>
              </c:numCache>
            </c:numRef>
          </c:val>
        </c:ser>
        <c:ser>
          <c:idx val="1"/>
          <c:order val="1"/>
          <c:tx>
            <c:strRef>
              <c:f>Hoja10!$K$16</c:f>
              <c:strCache>
                <c:ptCount val="1"/>
                <c:pt idx="0">
                  <c:v>70 a 79</c:v>
                </c:pt>
              </c:strCache>
            </c:strRef>
          </c:tx>
          <c:invertIfNegative val="0"/>
          <c:cat>
            <c:strRef>
              <c:f>Hoja10!$I$17:$I$22</c:f>
              <c:strCache>
                <c:ptCount val="6"/>
                <c:pt idx="0">
                  <c:v>Hombres</c:v>
                </c:pt>
                <c:pt idx="1">
                  <c:v>Mujeres</c:v>
                </c:pt>
                <c:pt idx="3">
                  <c:v>Rural</c:v>
                </c:pt>
                <c:pt idx="4">
                  <c:v>Urbana</c:v>
                </c:pt>
                <c:pt idx="5">
                  <c:v>Metropoli</c:v>
                </c:pt>
              </c:strCache>
            </c:strRef>
          </c:cat>
          <c:val>
            <c:numRef>
              <c:f>Hoja10!$K$17:$K$22</c:f>
              <c:numCache>
                <c:formatCode>General</c:formatCode>
                <c:ptCount val="6"/>
                <c:pt idx="0">
                  <c:v>21.48</c:v>
                </c:pt>
                <c:pt idx="1">
                  <c:v>27.43</c:v>
                </c:pt>
                <c:pt idx="3">
                  <c:v>17.91</c:v>
                </c:pt>
                <c:pt idx="4">
                  <c:v>23.52</c:v>
                </c:pt>
                <c:pt idx="5">
                  <c:v>27.7</c:v>
                </c:pt>
              </c:numCache>
            </c:numRef>
          </c:val>
        </c:ser>
        <c:ser>
          <c:idx val="2"/>
          <c:order val="2"/>
          <c:tx>
            <c:strRef>
              <c:f>Hoja10!$L$16</c:f>
              <c:strCache>
                <c:ptCount val="1"/>
                <c:pt idx="0">
                  <c:v>80 a 89</c:v>
                </c:pt>
              </c:strCache>
            </c:strRef>
          </c:tx>
          <c:invertIfNegative val="0"/>
          <c:cat>
            <c:strRef>
              <c:f>Hoja10!$I$17:$I$22</c:f>
              <c:strCache>
                <c:ptCount val="6"/>
                <c:pt idx="0">
                  <c:v>Hombres</c:v>
                </c:pt>
                <c:pt idx="1">
                  <c:v>Mujeres</c:v>
                </c:pt>
                <c:pt idx="3">
                  <c:v>Rural</c:v>
                </c:pt>
                <c:pt idx="4">
                  <c:v>Urbana</c:v>
                </c:pt>
                <c:pt idx="5">
                  <c:v>Metropoli</c:v>
                </c:pt>
              </c:strCache>
            </c:strRef>
          </c:cat>
          <c:val>
            <c:numRef>
              <c:f>Hoja10!$L$17:$L$22</c:f>
              <c:numCache>
                <c:formatCode>General</c:formatCode>
                <c:ptCount val="6"/>
                <c:pt idx="0">
                  <c:v>20.46</c:v>
                </c:pt>
                <c:pt idx="1">
                  <c:v>23.13</c:v>
                </c:pt>
                <c:pt idx="3">
                  <c:v>8.69</c:v>
                </c:pt>
                <c:pt idx="4">
                  <c:v>15.4</c:v>
                </c:pt>
                <c:pt idx="5">
                  <c:v>29.67</c:v>
                </c:pt>
              </c:numCache>
            </c:numRef>
          </c:val>
        </c:ser>
        <c:ser>
          <c:idx val="3"/>
          <c:order val="3"/>
          <c:tx>
            <c:strRef>
              <c:f>Hoja10!$M$16</c:f>
              <c:strCache>
                <c:ptCount val="1"/>
                <c:pt idx="0">
                  <c:v>90 y más</c:v>
                </c:pt>
              </c:strCache>
            </c:strRef>
          </c:tx>
          <c:invertIfNegative val="0"/>
          <c:cat>
            <c:strRef>
              <c:f>Hoja10!$I$17:$I$22</c:f>
              <c:strCache>
                <c:ptCount val="6"/>
                <c:pt idx="0">
                  <c:v>Hombres</c:v>
                </c:pt>
                <c:pt idx="1">
                  <c:v>Mujeres</c:v>
                </c:pt>
                <c:pt idx="3">
                  <c:v>Rural</c:v>
                </c:pt>
                <c:pt idx="4">
                  <c:v>Urbana</c:v>
                </c:pt>
                <c:pt idx="5">
                  <c:v>Metropoli</c:v>
                </c:pt>
              </c:strCache>
            </c:strRef>
          </c:cat>
          <c:val>
            <c:numRef>
              <c:f>Hoja10!$M$17:$M$22</c:f>
              <c:numCache>
                <c:formatCode>General</c:formatCode>
                <c:ptCount val="6"/>
                <c:pt idx="0">
                  <c:v>5.66</c:v>
                </c:pt>
                <c:pt idx="1">
                  <c:v>9.85</c:v>
                </c:pt>
                <c:pt idx="3">
                  <c:v>7.3</c:v>
                </c:pt>
                <c:pt idx="4">
                  <c:v>6.42</c:v>
                </c:pt>
                <c:pt idx="5">
                  <c:v>9.85</c:v>
                </c:pt>
              </c:numCache>
            </c:numRef>
          </c:val>
        </c:ser>
        <c:dLbls>
          <c:showLegendKey val="0"/>
          <c:showVal val="0"/>
          <c:showCatName val="0"/>
          <c:showSerName val="0"/>
          <c:showPercent val="0"/>
          <c:showBubbleSize val="0"/>
        </c:dLbls>
        <c:gapWidth val="75"/>
        <c:shape val="box"/>
        <c:axId val="79297920"/>
        <c:axId val="79299712"/>
        <c:axId val="0"/>
      </c:bar3DChart>
      <c:catAx>
        <c:axId val="79297920"/>
        <c:scaling>
          <c:orientation val="minMax"/>
        </c:scaling>
        <c:delete val="0"/>
        <c:axPos val="b"/>
        <c:majorTickMark val="none"/>
        <c:minorTickMark val="none"/>
        <c:tickLblPos val="nextTo"/>
        <c:crossAx val="79299712"/>
        <c:crosses val="autoZero"/>
        <c:auto val="1"/>
        <c:lblAlgn val="ctr"/>
        <c:lblOffset val="100"/>
        <c:noMultiLvlLbl val="0"/>
      </c:catAx>
      <c:valAx>
        <c:axId val="79299712"/>
        <c:scaling>
          <c:orientation val="minMax"/>
        </c:scaling>
        <c:delete val="0"/>
        <c:axPos val="l"/>
        <c:majorGridlines/>
        <c:numFmt formatCode="General" sourceLinked="1"/>
        <c:majorTickMark val="none"/>
        <c:minorTickMark val="none"/>
        <c:tickLblPos val="nextTo"/>
        <c:spPr>
          <a:ln w="9525">
            <a:noFill/>
          </a:ln>
        </c:spPr>
        <c:crossAx val="79297920"/>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s-MX"/>
              <a:t>Porcentaje</a:t>
            </a:r>
            <a:r>
              <a:rPr lang="es-MX" baseline="0"/>
              <a:t> de población que reporta dificultad para realizar actividades de la vida diaria por cohorte de nacimiento. México. ENSANUT 2012</a:t>
            </a:r>
            <a:endParaRPr lang="es-MX"/>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Hoja10!$J$5</c:f>
              <c:strCache>
                <c:ptCount val="1"/>
                <c:pt idx="0">
                  <c:v>60 a 69</c:v>
                </c:pt>
              </c:strCache>
            </c:strRef>
          </c:tx>
          <c:invertIfNegative val="0"/>
          <c:cat>
            <c:strRef>
              <c:f>Hoja10!$I$6:$I$11</c:f>
              <c:strCache>
                <c:ptCount val="6"/>
                <c:pt idx="0">
                  <c:v>Hombres</c:v>
                </c:pt>
                <c:pt idx="1">
                  <c:v>Mujeres</c:v>
                </c:pt>
                <c:pt idx="3">
                  <c:v>Rural</c:v>
                </c:pt>
                <c:pt idx="4">
                  <c:v>Urbana</c:v>
                </c:pt>
                <c:pt idx="5">
                  <c:v>Metropoli</c:v>
                </c:pt>
              </c:strCache>
            </c:strRef>
          </c:cat>
          <c:val>
            <c:numRef>
              <c:f>Hoja10!$J$6:$J$11</c:f>
              <c:numCache>
                <c:formatCode>General</c:formatCode>
                <c:ptCount val="6"/>
                <c:pt idx="0">
                  <c:v>25.65</c:v>
                </c:pt>
                <c:pt idx="1">
                  <c:v>28.7</c:v>
                </c:pt>
                <c:pt idx="3">
                  <c:v>28.44</c:v>
                </c:pt>
                <c:pt idx="4">
                  <c:v>25.87</c:v>
                </c:pt>
                <c:pt idx="5">
                  <c:v>27.23</c:v>
                </c:pt>
              </c:numCache>
            </c:numRef>
          </c:val>
        </c:ser>
        <c:ser>
          <c:idx val="1"/>
          <c:order val="1"/>
          <c:tx>
            <c:strRef>
              <c:f>Hoja10!$K$5</c:f>
              <c:strCache>
                <c:ptCount val="1"/>
                <c:pt idx="0">
                  <c:v>70 a 79</c:v>
                </c:pt>
              </c:strCache>
            </c:strRef>
          </c:tx>
          <c:invertIfNegative val="0"/>
          <c:cat>
            <c:strRef>
              <c:f>Hoja10!$I$6:$I$11</c:f>
              <c:strCache>
                <c:ptCount val="6"/>
                <c:pt idx="0">
                  <c:v>Hombres</c:v>
                </c:pt>
                <c:pt idx="1">
                  <c:v>Mujeres</c:v>
                </c:pt>
                <c:pt idx="3">
                  <c:v>Rural</c:v>
                </c:pt>
                <c:pt idx="4">
                  <c:v>Urbana</c:v>
                </c:pt>
                <c:pt idx="5">
                  <c:v>Metropoli</c:v>
                </c:pt>
              </c:strCache>
            </c:strRef>
          </c:cat>
          <c:val>
            <c:numRef>
              <c:f>Hoja10!$K$6:$K$11</c:f>
              <c:numCache>
                <c:formatCode>General</c:formatCode>
                <c:ptCount val="6"/>
                <c:pt idx="0">
                  <c:v>40.64</c:v>
                </c:pt>
                <c:pt idx="1">
                  <c:v>42.21</c:v>
                </c:pt>
                <c:pt idx="3">
                  <c:v>43.84</c:v>
                </c:pt>
                <c:pt idx="4">
                  <c:v>44.47</c:v>
                </c:pt>
                <c:pt idx="5">
                  <c:v>39.340000000000003</c:v>
                </c:pt>
              </c:numCache>
            </c:numRef>
          </c:val>
        </c:ser>
        <c:ser>
          <c:idx val="2"/>
          <c:order val="2"/>
          <c:tx>
            <c:strRef>
              <c:f>Hoja10!$L$5</c:f>
              <c:strCache>
                <c:ptCount val="1"/>
                <c:pt idx="0">
                  <c:v>80 a 89</c:v>
                </c:pt>
              </c:strCache>
            </c:strRef>
          </c:tx>
          <c:invertIfNegative val="0"/>
          <c:cat>
            <c:strRef>
              <c:f>Hoja10!$I$6:$I$11</c:f>
              <c:strCache>
                <c:ptCount val="6"/>
                <c:pt idx="0">
                  <c:v>Hombres</c:v>
                </c:pt>
                <c:pt idx="1">
                  <c:v>Mujeres</c:v>
                </c:pt>
                <c:pt idx="3">
                  <c:v>Rural</c:v>
                </c:pt>
                <c:pt idx="4">
                  <c:v>Urbana</c:v>
                </c:pt>
                <c:pt idx="5">
                  <c:v>Metropoli</c:v>
                </c:pt>
              </c:strCache>
            </c:strRef>
          </c:cat>
          <c:val>
            <c:numRef>
              <c:f>Hoja10!$L$6:$L$11</c:f>
              <c:numCache>
                <c:formatCode>General</c:formatCode>
                <c:ptCount val="6"/>
                <c:pt idx="0">
                  <c:v>62.71</c:v>
                </c:pt>
                <c:pt idx="1">
                  <c:v>64.069999999999993</c:v>
                </c:pt>
                <c:pt idx="3">
                  <c:v>63.88</c:v>
                </c:pt>
                <c:pt idx="4">
                  <c:v>67.38</c:v>
                </c:pt>
                <c:pt idx="5">
                  <c:v>61.41</c:v>
                </c:pt>
              </c:numCache>
            </c:numRef>
          </c:val>
        </c:ser>
        <c:ser>
          <c:idx val="3"/>
          <c:order val="3"/>
          <c:tx>
            <c:strRef>
              <c:f>Hoja10!$M$5</c:f>
              <c:strCache>
                <c:ptCount val="1"/>
                <c:pt idx="0">
                  <c:v>90 y más</c:v>
                </c:pt>
              </c:strCache>
            </c:strRef>
          </c:tx>
          <c:invertIfNegative val="0"/>
          <c:cat>
            <c:strRef>
              <c:f>Hoja10!$I$6:$I$11</c:f>
              <c:strCache>
                <c:ptCount val="6"/>
                <c:pt idx="0">
                  <c:v>Hombres</c:v>
                </c:pt>
                <c:pt idx="1">
                  <c:v>Mujeres</c:v>
                </c:pt>
                <c:pt idx="3">
                  <c:v>Rural</c:v>
                </c:pt>
                <c:pt idx="4">
                  <c:v>Urbana</c:v>
                </c:pt>
                <c:pt idx="5">
                  <c:v>Metropoli</c:v>
                </c:pt>
              </c:strCache>
            </c:strRef>
          </c:cat>
          <c:val>
            <c:numRef>
              <c:f>Hoja10!$M$6:$M$11</c:f>
              <c:numCache>
                <c:formatCode>General</c:formatCode>
                <c:ptCount val="6"/>
                <c:pt idx="0">
                  <c:v>80.819999999999993</c:v>
                </c:pt>
                <c:pt idx="1">
                  <c:v>77.05</c:v>
                </c:pt>
                <c:pt idx="3">
                  <c:v>79.709999999999994</c:v>
                </c:pt>
                <c:pt idx="4">
                  <c:v>77.31</c:v>
                </c:pt>
                <c:pt idx="5">
                  <c:v>78.11</c:v>
                </c:pt>
              </c:numCache>
            </c:numRef>
          </c:val>
        </c:ser>
        <c:dLbls>
          <c:showLegendKey val="0"/>
          <c:showVal val="0"/>
          <c:showCatName val="0"/>
          <c:showSerName val="0"/>
          <c:showPercent val="0"/>
          <c:showBubbleSize val="0"/>
        </c:dLbls>
        <c:gapWidth val="75"/>
        <c:shape val="box"/>
        <c:axId val="80541568"/>
        <c:axId val="80543104"/>
        <c:axId val="0"/>
      </c:bar3DChart>
      <c:catAx>
        <c:axId val="80541568"/>
        <c:scaling>
          <c:orientation val="minMax"/>
        </c:scaling>
        <c:delete val="0"/>
        <c:axPos val="b"/>
        <c:majorTickMark val="none"/>
        <c:minorTickMark val="none"/>
        <c:tickLblPos val="nextTo"/>
        <c:crossAx val="80543104"/>
        <c:crosses val="autoZero"/>
        <c:auto val="1"/>
        <c:lblAlgn val="ctr"/>
        <c:lblOffset val="100"/>
        <c:noMultiLvlLbl val="0"/>
      </c:catAx>
      <c:valAx>
        <c:axId val="80543104"/>
        <c:scaling>
          <c:orientation val="minMax"/>
        </c:scaling>
        <c:delete val="0"/>
        <c:axPos val="l"/>
        <c:majorGridlines/>
        <c:numFmt formatCode="General" sourceLinked="1"/>
        <c:majorTickMark val="none"/>
        <c:minorTickMark val="none"/>
        <c:tickLblPos val="nextTo"/>
        <c:spPr>
          <a:ln w="9525">
            <a:noFill/>
          </a:ln>
        </c:spPr>
        <c:crossAx val="80541568"/>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a:pPr>
            <a:r>
              <a:rPr lang="es-MX" sz="1600"/>
              <a:t>Porcentaje de población que</a:t>
            </a:r>
            <a:r>
              <a:rPr lang="es-MX" sz="1600" baseline="0"/>
              <a:t> se hospitalizó al menos una vez el año pasado por cohorte de nacimiento. México, ENSANUT 2012</a:t>
            </a:r>
          </a:p>
        </c:rich>
      </c:tx>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Hoja1!$E$79</c:f>
              <c:strCache>
                <c:ptCount val="1"/>
                <c:pt idx="0">
                  <c:v>1951-1960</c:v>
                </c:pt>
              </c:strCache>
            </c:strRef>
          </c:tx>
          <c:invertIfNegative val="0"/>
          <c:cat>
            <c:strRef>
              <c:f>Hoja1!$D$80:$D$85</c:f>
              <c:strCache>
                <c:ptCount val="6"/>
                <c:pt idx="0">
                  <c:v>Hombres</c:v>
                </c:pt>
                <c:pt idx="1">
                  <c:v>Mujeres</c:v>
                </c:pt>
                <c:pt idx="3">
                  <c:v>Rural</c:v>
                </c:pt>
                <c:pt idx="4">
                  <c:v>Urbano</c:v>
                </c:pt>
                <c:pt idx="5">
                  <c:v>Metropoli</c:v>
                </c:pt>
              </c:strCache>
            </c:strRef>
          </c:cat>
          <c:val>
            <c:numRef>
              <c:f>Hoja1!$E$80:$E$85</c:f>
              <c:numCache>
                <c:formatCode>0.0</c:formatCode>
                <c:ptCount val="6"/>
                <c:pt idx="0">
                  <c:v>3.62</c:v>
                </c:pt>
                <c:pt idx="1">
                  <c:v>5.16</c:v>
                </c:pt>
                <c:pt idx="3">
                  <c:v>3.36</c:v>
                </c:pt>
                <c:pt idx="4">
                  <c:v>4.1500000000000004</c:v>
                </c:pt>
                <c:pt idx="5">
                  <c:v>4.84</c:v>
                </c:pt>
              </c:numCache>
            </c:numRef>
          </c:val>
        </c:ser>
        <c:ser>
          <c:idx val="1"/>
          <c:order val="1"/>
          <c:tx>
            <c:strRef>
              <c:f>Hoja1!$F$79</c:f>
              <c:strCache>
                <c:ptCount val="1"/>
                <c:pt idx="0">
                  <c:v>1941-1950</c:v>
                </c:pt>
              </c:strCache>
            </c:strRef>
          </c:tx>
          <c:invertIfNegative val="0"/>
          <c:cat>
            <c:strRef>
              <c:f>Hoja1!$D$80:$D$85</c:f>
              <c:strCache>
                <c:ptCount val="6"/>
                <c:pt idx="0">
                  <c:v>Hombres</c:v>
                </c:pt>
                <c:pt idx="1">
                  <c:v>Mujeres</c:v>
                </c:pt>
                <c:pt idx="3">
                  <c:v>Rural</c:v>
                </c:pt>
                <c:pt idx="4">
                  <c:v>Urbano</c:v>
                </c:pt>
                <c:pt idx="5">
                  <c:v>Metropoli</c:v>
                </c:pt>
              </c:strCache>
            </c:strRef>
          </c:cat>
          <c:val>
            <c:numRef>
              <c:f>Hoja1!$F$80:$F$85</c:f>
              <c:numCache>
                <c:formatCode>0.0</c:formatCode>
                <c:ptCount val="6"/>
                <c:pt idx="0">
                  <c:v>5.4</c:v>
                </c:pt>
                <c:pt idx="1">
                  <c:v>5.79</c:v>
                </c:pt>
                <c:pt idx="3">
                  <c:v>4.8</c:v>
                </c:pt>
                <c:pt idx="4">
                  <c:v>6.17</c:v>
                </c:pt>
                <c:pt idx="5">
                  <c:v>5.72</c:v>
                </c:pt>
              </c:numCache>
            </c:numRef>
          </c:val>
        </c:ser>
        <c:ser>
          <c:idx val="2"/>
          <c:order val="2"/>
          <c:tx>
            <c:strRef>
              <c:f>Hoja1!$G$79</c:f>
              <c:strCache>
                <c:ptCount val="1"/>
                <c:pt idx="0">
                  <c:v>1931-1940</c:v>
                </c:pt>
              </c:strCache>
            </c:strRef>
          </c:tx>
          <c:invertIfNegative val="0"/>
          <c:cat>
            <c:strRef>
              <c:f>Hoja1!$D$80:$D$85</c:f>
              <c:strCache>
                <c:ptCount val="6"/>
                <c:pt idx="0">
                  <c:v>Hombres</c:v>
                </c:pt>
                <c:pt idx="1">
                  <c:v>Mujeres</c:v>
                </c:pt>
                <c:pt idx="3">
                  <c:v>Rural</c:v>
                </c:pt>
                <c:pt idx="4">
                  <c:v>Urbano</c:v>
                </c:pt>
                <c:pt idx="5">
                  <c:v>Metropoli</c:v>
                </c:pt>
              </c:strCache>
            </c:strRef>
          </c:cat>
          <c:val>
            <c:numRef>
              <c:f>Hoja1!$G$80:$G$85</c:f>
              <c:numCache>
                <c:formatCode>0.0</c:formatCode>
                <c:ptCount val="6"/>
                <c:pt idx="0">
                  <c:v>7.53</c:v>
                </c:pt>
                <c:pt idx="1">
                  <c:v>7.55</c:v>
                </c:pt>
                <c:pt idx="3">
                  <c:v>6.82</c:v>
                </c:pt>
                <c:pt idx="4">
                  <c:v>8.86</c:v>
                </c:pt>
                <c:pt idx="5">
                  <c:v>7.36</c:v>
                </c:pt>
              </c:numCache>
            </c:numRef>
          </c:val>
        </c:ser>
        <c:ser>
          <c:idx val="3"/>
          <c:order val="3"/>
          <c:tx>
            <c:strRef>
              <c:f>Hoja1!$H$79</c:f>
              <c:strCache>
                <c:ptCount val="1"/>
                <c:pt idx="0">
                  <c:v>1930 y antes</c:v>
                </c:pt>
              </c:strCache>
            </c:strRef>
          </c:tx>
          <c:invertIfNegative val="0"/>
          <c:cat>
            <c:strRef>
              <c:f>Hoja1!$D$80:$D$85</c:f>
              <c:strCache>
                <c:ptCount val="6"/>
                <c:pt idx="0">
                  <c:v>Hombres</c:v>
                </c:pt>
                <c:pt idx="1">
                  <c:v>Mujeres</c:v>
                </c:pt>
                <c:pt idx="3">
                  <c:v>Rural</c:v>
                </c:pt>
                <c:pt idx="4">
                  <c:v>Urbano</c:v>
                </c:pt>
                <c:pt idx="5">
                  <c:v>Metropoli</c:v>
                </c:pt>
              </c:strCache>
            </c:strRef>
          </c:cat>
          <c:val>
            <c:numRef>
              <c:f>Hoja1!$H$80:$H$85</c:f>
              <c:numCache>
                <c:formatCode>0.0</c:formatCode>
                <c:ptCount val="6"/>
                <c:pt idx="0">
                  <c:v>9.65</c:v>
                </c:pt>
                <c:pt idx="1">
                  <c:v>10.66</c:v>
                </c:pt>
                <c:pt idx="3">
                  <c:v>6.76</c:v>
                </c:pt>
                <c:pt idx="4">
                  <c:v>10.37</c:v>
                </c:pt>
                <c:pt idx="5">
                  <c:v>11.81</c:v>
                </c:pt>
              </c:numCache>
            </c:numRef>
          </c:val>
        </c:ser>
        <c:dLbls>
          <c:showLegendKey val="0"/>
          <c:showVal val="0"/>
          <c:showCatName val="0"/>
          <c:showSerName val="0"/>
          <c:showPercent val="0"/>
          <c:showBubbleSize val="0"/>
        </c:dLbls>
        <c:gapWidth val="75"/>
        <c:shape val="box"/>
        <c:axId val="75165696"/>
        <c:axId val="75167232"/>
        <c:axId val="0"/>
      </c:bar3DChart>
      <c:catAx>
        <c:axId val="75165696"/>
        <c:scaling>
          <c:orientation val="minMax"/>
        </c:scaling>
        <c:delete val="0"/>
        <c:axPos val="b"/>
        <c:majorTickMark val="none"/>
        <c:minorTickMark val="none"/>
        <c:tickLblPos val="nextTo"/>
        <c:txPr>
          <a:bodyPr/>
          <a:lstStyle/>
          <a:p>
            <a:pPr>
              <a:defRPr sz="1400"/>
            </a:pPr>
            <a:endParaRPr lang="es-MX"/>
          </a:p>
        </c:txPr>
        <c:crossAx val="75167232"/>
        <c:crosses val="autoZero"/>
        <c:auto val="1"/>
        <c:lblAlgn val="ctr"/>
        <c:lblOffset val="100"/>
        <c:noMultiLvlLbl val="0"/>
      </c:catAx>
      <c:valAx>
        <c:axId val="75167232"/>
        <c:scaling>
          <c:orientation val="minMax"/>
        </c:scaling>
        <c:delete val="0"/>
        <c:axPos val="l"/>
        <c:majorGridlines/>
        <c:numFmt formatCode="0.0" sourceLinked="1"/>
        <c:majorTickMark val="none"/>
        <c:minorTickMark val="none"/>
        <c:tickLblPos val="nextTo"/>
        <c:spPr>
          <a:ln w="9525">
            <a:noFill/>
          </a:ln>
        </c:spPr>
        <c:txPr>
          <a:bodyPr/>
          <a:lstStyle/>
          <a:p>
            <a:pPr>
              <a:defRPr sz="1200"/>
            </a:pPr>
            <a:endParaRPr lang="es-MX"/>
          </a:p>
        </c:txPr>
        <c:crossAx val="75165696"/>
        <c:crosses val="autoZero"/>
        <c:crossBetween val="between"/>
      </c:valAx>
    </c:plotArea>
    <c:legend>
      <c:legendPos val="b"/>
      <c:layout/>
      <c:overlay val="0"/>
      <c:txPr>
        <a:bodyPr/>
        <a:lstStyle/>
        <a:p>
          <a:pPr>
            <a:defRPr sz="1200"/>
          </a:pPr>
          <a:endParaRPr lang="es-MX"/>
        </a:p>
      </c:txPr>
    </c:legend>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8D4164-B1C3-474E-B867-8B02B2CDBD15}" type="doc">
      <dgm:prSet loTypeId="urn:microsoft.com/office/officeart/2005/8/layout/hProcess4" loCatId="process" qsTypeId="urn:microsoft.com/office/officeart/2005/8/quickstyle/3d1" qsCatId="3D" csTypeId="urn:microsoft.com/office/officeart/2005/8/colors/colorful3" csCatId="colorful" phldr="1"/>
      <dgm:spPr/>
      <dgm:t>
        <a:bodyPr/>
        <a:lstStyle/>
        <a:p>
          <a:endParaRPr lang="es-MX"/>
        </a:p>
      </dgm:t>
    </dgm:pt>
    <dgm:pt modelId="{4FA76490-8C9D-4D19-9019-F72BEBF0DC07}">
      <dgm:prSet phldrT="[Texto]"/>
      <dgm:spPr/>
      <dgm:t>
        <a:bodyPr/>
        <a:lstStyle/>
        <a:p>
          <a:r>
            <a:rPr lang="en-GB" noProof="0" dirty="0" err="1" smtClean="0"/>
            <a:t>Niñez</a:t>
          </a:r>
          <a:endParaRPr lang="en-GB" noProof="0" dirty="0"/>
        </a:p>
      </dgm:t>
    </dgm:pt>
    <dgm:pt modelId="{3768B642-8BF2-4C22-9160-9165F7ED9E8A}" type="parTrans" cxnId="{F5C2BE22-B1CE-41FF-9F5D-86FFD050DE18}">
      <dgm:prSet/>
      <dgm:spPr/>
      <dgm:t>
        <a:bodyPr/>
        <a:lstStyle/>
        <a:p>
          <a:endParaRPr lang="en-GB" noProof="0"/>
        </a:p>
      </dgm:t>
    </dgm:pt>
    <dgm:pt modelId="{EAE81922-9A80-420C-B2CD-74F9687D1642}" type="sibTrans" cxnId="{F5C2BE22-B1CE-41FF-9F5D-86FFD050DE18}">
      <dgm:prSet/>
      <dgm:spPr>
        <a:solidFill>
          <a:schemeClr val="bg1"/>
        </a:solidFill>
      </dgm:spPr>
      <dgm:t>
        <a:bodyPr/>
        <a:lstStyle/>
        <a:p>
          <a:endParaRPr lang="en-GB" noProof="0"/>
        </a:p>
      </dgm:t>
    </dgm:pt>
    <dgm:pt modelId="{408A4F6A-9335-4513-9F54-E9F3F1CB4287}">
      <dgm:prSet phldrT="[Texto]" custT="1"/>
      <dgm:spPr/>
      <dgm:t>
        <a:bodyPr anchor="t" anchorCtr="0"/>
        <a:lstStyle/>
        <a:p>
          <a:r>
            <a:rPr lang="en-GB" sz="2000" noProof="0" dirty="0" err="1" smtClean="0"/>
            <a:t>Problemas</a:t>
          </a:r>
          <a:r>
            <a:rPr lang="en-GB" sz="2000" noProof="0" dirty="0" smtClean="0"/>
            <a:t> </a:t>
          </a:r>
          <a:r>
            <a:rPr lang="en-GB" sz="2000" noProof="0" dirty="0" err="1" smtClean="0"/>
            <a:t>serios</a:t>
          </a:r>
          <a:r>
            <a:rPr lang="en-GB" sz="2000" noProof="0" dirty="0" smtClean="0"/>
            <a:t> de </a:t>
          </a:r>
          <a:r>
            <a:rPr lang="en-GB" sz="2000" noProof="0" dirty="0" err="1" smtClean="0"/>
            <a:t>salud</a:t>
          </a:r>
          <a:endParaRPr lang="en-GB" sz="2000" noProof="0" dirty="0"/>
        </a:p>
      </dgm:t>
    </dgm:pt>
    <dgm:pt modelId="{908B8BF7-0860-4C0C-A9DC-8B8EF4E0E35E}" type="parTrans" cxnId="{FAFA07AF-55A5-4DF7-8391-19994C76DE6F}">
      <dgm:prSet/>
      <dgm:spPr/>
      <dgm:t>
        <a:bodyPr/>
        <a:lstStyle/>
        <a:p>
          <a:endParaRPr lang="en-GB" noProof="0"/>
        </a:p>
      </dgm:t>
    </dgm:pt>
    <dgm:pt modelId="{FC556F05-CFC0-4D13-AAC2-D52FB307362C}" type="sibTrans" cxnId="{FAFA07AF-55A5-4DF7-8391-19994C76DE6F}">
      <dgm:prSet/>
      <dgm:spPr/>
      <dgm:t>
        <a:bodyPr/>
        <a:lstStyle/>
        <a:p>
          <a:endParaRPr lang="en-GB" noProof="0"/>
        </a:p>
      </dgm:t>
    </dgm:pt>
    <dgm:pt modelId="{F39531AD-5CA4-4110-93F7-EF1E392C8DA1}">
      <dgm:prSet phldrT="[Texto]" custT="1"/>
      <dgm:spPr/>
      <dgm:t>
        <a:bodyPr anchor="b" anchorCtr="0"/>
        <a:lstStyle/>
        <a:p>
          <a:r>
            <a:rPr lang="en-GB" sz="2000" noProof="0" dirty="0" err="1" smtClean="0"/>
            <a:t>Ambiente</a:t>
          </a:r>
          <a:r>
            <a:rPr lang="en-GB" sz="2000" noProof="0" dirty="0" smtClean="0"/>
            <a:t> </a:t>
          </a:r>
          <a:r>
            <a:rPr lang="en-GB" sz="2000" noProof="0" dirty="0" err="1" smtClean="0"/>
            <a:t>hogareño</a:t>
          </a:r>
          <a:endParaRPr lang="en-GB" sz="2000" noProof="0" dirty="0"/>
        </a:p>
      </dgm:t>
    </dgm:pt>
    <dgm:pt modelId="{69828934-9818-4EE3-B399-13A1BA25EE2A}" type="parTrans" cxnId="{500A80A2-B32E-45ED-91D1-D8576B6951EC}">
      <dgm:prSet/>
      <dgm:spPr/>
      <dgm:t>
        <a:bodyPr/>
        <a:lstStyle/>
        <a:p>
          <a:endParaRPr lang="en-GB" noProof="0"/>
        </a:p>
      </dgm:t>
    </dgm:pt>
    <dgm:pt modelId="{12A0A114-D8BF-4959-8424-8D6BC101D8C2}" type="sibTrans" cxnId="{500A80A2-B32E-45ED-91D1-D8576B6951EC}">
      <dgm:prSet/>
      <dgm:spPr/>
      <dgm:t>
        <a:bodyPr/>
        <a:lstStyle/>
        <a:p>
          <a:endParaRPr lang="en-GB" noProof="0"/>
        </a:p>
      </dgm:t>
    </dgm:pt>
    <dgm:pt modelId="{ABE5D96D-D412-4408-B31D-0692D23B0CF3}">
      <dgm:prSet phldrT="[Texto]"/>
      <dgm:spPr/>
      <dgm:t>
        <a:bodyPr/>
        <a:lstStyle/>
        <a:p>
          <a:r>
            <a:rPr lang="en-GB" noProof="0" dirty="0" err="1" smtClean="0"/>
            <a:t>Edad</a:t>
          </a:r>
          <a:r>
            <a:rPr lang="en-GB" noProof="0" dirty="0" smtClean="0"/>
            <a:t> </a:t>
          </a:r>
          <a:r>
            <a:rPr lang="en-GB" noProof="0" dirty="0" err="1" smtClean="0"/>
            <a:t>adulta</a:t>
          </a:r>
          <a:endParaRPr lang="en-GB" noProof="0" dirty="0"/>
        </a:p>
      </dgm:t>
    </dgm:pt>
    <dgm:pt modelId="{122A6F10-1133-40F2-A1CB-C49AD422AAE8}" type="parTrans" cxnId="{E43E198E-9823-4210-9F26-E8DBD84D5EC3}">
      <dgm:prSet/>
      <dgm:spPr/>
      <dgm:t>
        <a:bodyPr/>
        <a:lstStyle/>
        <a:p>
          <a:endParaRPr lang="en-GB" noProof="0"/>
        </a:p>
      </dgm:t>
    </dgm:pt>
    <dgm:pt modelId="{93C38E11-D60A-4D4C-88D3-160709099B3E}" type="sibTrans" cxnId="{E43E198E-9823-4210-9F26-E8DBD84D5EC3}">
      <dgm:prSet/>
      <dgm:spPr>
        <a:solidFill>
          <a:schemeClr val="bg1"/>
        </a:solidFill>
      </dgm:spPr>
      <dgm:t>
        <a:bodyPr/>
        <a:lstStyle/>
        <a:p>
          <a:endParaRPr lang="en-GB" noProof="0"/>
        </a:p>
      </dgm:t>
    </dgm:pt>
    <dgm:pt modelId="{497225CD-EAC7-4935-A30E-FCD23AFF7A6D}">
      <dgm:prSet phldrT="[Texto]" custT="1"/>
      <dgm:spPr/>
      <dgm:t>
        <a:bodyPr anchor="ctr" anchorCtr="0"/>
        <a:lstStyle/>
        <a:p>
          <a:r>
            <a:rPr lang="en-GB" sz="2000" noProof="0" dirty="0" err="1" smtClean="0"/>
            <a:t>Escolaridad</a:t>
          </a:r>
          <a:endParaRPr lang="en-GB" sz="2000" noProof="0" dirty="0"/>
        </a:p>
      </dgm:t>
    </dgm:pt>
    <dgm:pt modelId="{0A70386E-43CE-4FF1-81BD-5D0FF374E3D6}" type="parTrans" cxnId="{8D8C6BAF-9B82-4CB1-ABA7-EE27FBF4AAA2}">
      <dgm:prSet/>
      <dgm:spPr/>
      <dgm:t>
        <a:bodyPr/>
        <a:lstStyle/>
        <a:p>
          <a:endParaRPr lang="en-GB" noProof="0"/>
        </a:p>
      </dgm:t>
    </dgm:pt>
    <dgm:pt modelId="{7B05E003-8CDB-4A80-B836-FD597AB9A598}" type="sibTrans" cxnId="{8D8C6BAF-9B82-4CB1-ABA7-EE27FBF4AAA2}">
      <dgm:prSet/>
      <dgm:spPr/>
      <dgm:t>
        <a:bodyPr/>
        <a:lstStyle/>
        <a:p>
          <a:endParaRPr lang="en-GB" noProof="0"/>
        </a:p>
      </dgm:t>
    </dgm:pt>
    <dgm:pt modelId="{BAF6D211-88EA-418F-8620-9787BFCC6C68}">
      <dgm:prSet phldrT="[Texto]"/>
      <dgm:spPr/>
      <dgm:t>
        <a:bodyPr/>
        <a:lstStyle/>
        <a:p>
          <a:r>
            <a:rPr lang="en-GB" noProof="0" dirty="0" err="1" smtClean="0"/>
            <a:t>Vejez</a:t>
          </a:r>
          <a:endParaRPr lang="en-GB" noProof="0" dirty="0"/>
        </a:p>
      </dgm:t>
    </dgm:pt>
    <dgm:pt modelId="{57DB7FC3-F825-4754-96B5-BD2F15680E2F}" type="parTrans" cxnId="{591A1499-4193-426B-8870-0EFCDDDF359C}">
      <dgm:prSet/>
      <dgm:spPr/>
      <dgm:t>
        <a:bodyPr/>
        <a:lstStyle/>
        <a:p>
          <a:endParaRPr lang="en-GB" noProof="0"/>
        </a:p>
      </dgm:t>
    </dgm:pt>
    <dgm:pt modelId="{B0DF5D6B-2EFB-4D5D-8609-038510937E3F}" type="sibTrans" cxnId="{591A1499-4193-426B-8870-0EFCDDDF359C}">
      <dgm:prSet/>
      <dgm:spPr/>
      <dgm:t>
        <a:bodyPr/>
        <a:lstStyle/>
        <a:p>
          <a:endParaRPr lang="en-GB" noProof="0"/>
        </a:p>
      </dgm:t>
    </dgm:pt>
    <dgm:pt modelId="{FEBDE497-F7CF-47E8-AAF7-1077F856F889}">
      <dgm:prSet phldrT="[Texto]" custT="1"/>
      <dgm:spPr/>
      <dgm:t>
        <a:bodyPr anchor="ctr" anchorCtr="0"/>
        <a:lstStyle/>
        <a:p>
          <a:r>
            <a:rPr lang="en-GB" sz="2000" noProof="0" dirty="0" err="1" smtClean="0"/>
            <a:t>Morbilidad</a:t>
          </a:r>
          <a:endParaRPr lang="en-GB" sz="2000" noProof="0" dirty="0"/>
        </a:p>
      </dgm:t>
    </dgm:pt>
    <dgm:pt modelId="{FE21E580-CE9E-461D-9C8C-B90BF6DA896E}" type="parTrans" cxnId="{608F9077-6F2B-40C7-A5BA-8490504C4EFF}">
      <dgm:prSet/>
      <dgm:spPr/>
      <dgm:t>
        <a:bodyPr/>
        <a:lstStyle/>
        <a:p>
          <a:endParaRPr lang="en-GB" noProof="0"/>
        </a:p>
      </dgm:t>
    </dgm:pt>
    <dgm:pt modelId="{63F7426E-5990-4DE9-8145-09664BD2CB02}" type="sibTrans" cxnId="{608F9077-6F2B-40C7-A5BA-8490504C4EFF}">
      <dgm:prSet/>
      <dgm:spPr/>
      <dgm:t>
        <a:bodyPr/>
        <a:lstStyle/>
        <a:p>
          <a:endParaRPr lang="en-GB" noProof="0"/>
        </a:p>
      </dgm:t>
    </dgm:pt>
    <dgm:pt modelId="{8F71A34F-DAFC-4A17-A8C2-695881F344F3}">
      <dgm:prSet phldrT="[Texto]" custT="1"/>
      <dgm:spPr/>
      <dgm:t>
        <a:bodyPr anchor="ctr" anchorCtr="0"/>
        <a:lstStyle/>
        <a:p>
          <a:endParaRPr lang="en-GB" sz="2000" noProof="0" dirty="0"/>
        </a:p>
      </dgm:t>
    </dgm:pt>
    <dgm:pt modelId="{80CA9B46-5185-43AE-B7BD-62AB60D05F72}" type="parTrans" cxnId="{D736EA2D-2484-43E5-9103-BF8CA514B4C1}">
      <dgm:prSet/>
      <dgm:spPr/>
      <dgm:t>
        <a:bodyPr/>
        <a:lstStyle/>
        <a:p>
          <a:endParaRPr lang="es-ES"/>
        </a:p>
      </dgm:t>
    </dgm:pt>
    <dgm:pt modelId="{13030E2B-8150-4E49-B608-696C032AFE0A}" type="sibTrans" cxnId="{D736EA2D-2484-43E5-9103-BF8CA514B4C1}">
      <dgm:prSet/>
      <dgm:spPr/>
      <dgm:t>
        <a:bodyPr/>
        <a:lstStyle/>
        <a:p>
          <a:endParaRPr lang="es-ES"/>
        </a:p>
      </dgm:t>
    </dgm:pt>
    <dgm:pt modelId="{1BEF1F83-CA3D-4CCB-A5EE-25CE313E8AA1}">
      <dgm:prSet phldrT="[Texto]" custT="1"/>
      <dgm:spPr/>
      <dgm:t>
        <a:bodyPr anchor="ctr" anchorCtr="0"/>
        <a:lstStyle/>
        <a:p>
          <a:r>
            <a:rPr lang="en-GB" sz="2000" noProof="0" dirty="0" err="1" smtClean="0"/>
            <a:t>Incapacidad</a:t>
          </a:r>
          <a:endParaRPr lang="en-GB" sz="2000" noProof="0" dirty="0"/>
        </a:p>
      </dgm:t>
    </dgm:pt>
    <dgm:pt modelId="{6FC4A172-8B21-48A3-A8B5-8A2F428BE49F}" type="parTrans" cxnId="{BF635978-851B-46A8-93E8-AAC7C177D1C1}">
      <dgm:prSet/>
      <dgm:spPr/>
      <dgm:t>
        <a:bodyPr/>
        <a:lstStyle/>
        <a:p>
          <a:endParaRPr lang="es-ES"/>
        </a:p>
      </dgm:t>
    </dgm:pt>
    <dgm:pt modelId="{73A795F1-6843-43AB-B4FC-907238F80D73}" type="sibTrans" cxnId="{BF635978-851B-46A8-93E8-AAC7C177D1C1}">
      <dgm:prSet/>
      <dgm:spPr/>
      <dgm:t>
        <a:bodyPr/>
        <a:lstStyle/>
        <a:p>
          <a:endParaRPr lang="es-ES"/>
        </a:p>
      </dgm:t>
    </dgm:pt>
    <dgm:pt modelId="{A5168792-E471-493D-B35C-4C0940D85667}">
      <dgm:prSet phldrT="[Texto]" custT="1"/>
      <dgm:spPr/>
      <dgm:t>
        <a:bodyPr anchor="ctr" anchorCtr="0"/>
        <a:lstStyle/>
        <a:p>
          <a:r>
            <a:rPr lang="en-GB" sz="2000" noProof="0" dirty="0" err="1" smtClean="0"/>
            <a:t>Ocupación</a:t>
          </a:r>
          <a:endParaRPr lang="en-GB" sz="2000" noProof="0" dirty="0"/>
        </a:p>
      </dgm:t>
    </dgm:pt>
    <dgm:pt modelId="{44E0617A-7948-4D38-9034-90C8D7806791}" type="parTrans" cxnId="{AD3293A8-969B-45B7-9B05-A8CDC0B980AA}">
      <dgm:prSet/>
      <dgm:spPr/>
      <dgm:t>
        <a:bodyPr/>
        <a:lstStyle/>
        <a:p>
          <a:endParaRPr lang="es-MX"/>
        </a:p>
      </dgm:t>
    </dgm:pt>
    <dgm:pt modelId="{726FE7C1-7617-4E0D-B400-710BB6E9CCD6}" type="sibTrans" cxnId="{AD3293A8-969B-45B7-9B05-A8CDC0B980AA}">
      <dgm:prSet/>
      <dgm:spPr/>
      <dgm:t>
        <a:bodyPr/>
        <a:lstStyle/>
        <a:p>
          <a:endParaRPr lang="es-MX"/>
        </a:p>
      </dgm:t>
    </dgm:pt>
    <dgm:pt modelId="{787605BB-D70F-4FA1-928D-2743A220103D}">
      <dgm:prSet phldrT="[Texto]" custT="1"/>
      <dgm:spPr/>
      <dgm:t>
        <a:bodyPr anchor="ctr" anchorCtr="0"/>
        <a:lstStyle/>
        <a:p>
          <a:r>
            <a:rPr lang="en-GB" sz="2000" noProof="0" dirty="0" err="1" smtClean="0"/>
            <a:t>Familia</a:t>
          </a:r>
          <a:endParaRPr lang="en-GB" sz="2000" noProof="0" dirty="0"/>
        </a:p>
      </dgm:t>
    </dgm:pt>
    <dgm:pt modelId="{08455D6D-D375-4F3E-81D0-856B8EE1FF35}" type="parTrans" cxnId="{6D280869-0755-4E29-8F24-5B69718B485D}">
      <dgm:prSet/>
      <dgm:spPr/>
      <dgm:t>
        <a:bodyPr/>
        <a:lstStyle/>
        <a:p>
          <a:endParaRPr lang="es-MX"/>
        </a:p>
      </dgm:t>
    </dgm:pt>
    <dgm:pt modelId="{19990ECE-FD46-4007-A083-2F882BEA678C}" type="sibTrans" cxnId="{6D280869-0755-4E29-8F24-5B69718B485D}">
      <dgm:prSet/>
      <dgm:spPr/>
      <dgm:t>
        <a:bodyPr/>
        <a:lstStyle/>
        <a:p>
          <a:endParaRPr lang="es-MX"/>
        </a:p>
      </dgm:t>
    </dgm:pt>
    <dgm:pt modelId="{41525D2E-E82F-45CE-BF4D-062AEFB2AD04}">
      <dgm:prSet phldrT="[Texto]" custT="1"/>
      <dgm:spPr/>
      <dgm:t>
        <a:bodyPr anchor="ctr" anchorCtr="0"/>
        <a:lstStyle/>
        <a:p>
          <a:r>
            <a:rPr lang="en-GB" sz="2000" noProof="0" dirty="0" err="1" smtClean="0"/>
            <a:t>Ingreso</a:t>
          </a:r>
          <a:r>
            <a:rPr lang="en-GB" sz="2000" noProof="0" dirty="0" smtClean="0"/>
            <a:t> y </a:t>
          </a:r>
          <a:r>
            <a:rPr lang="en-GB" sz="2000" noProof="0" dirty="0" err="1" smtClean="0"/>
            <a:t>bienes</a:t>
          </a:r>
          <a:endParaRPr lang="en-GB" sz="2000" noProof="0" dirty="0"/>
        </a:p>
      </dgm:t>
    </dgm:pt>
    <dgm:pt modelId="{99E13C3F-056C-4EFC-840E-74546886CB07}" type="parTrans" cxnId="{65601A6E-878F-4C47-AE6B-5C4C03B0BACD}">
      <dgm:prSet/>
      <dgm:spPr/>
      <dgm:t>
        <a:bodyPr/>
        <a:lstStyle/>
        <a:p>
          <a:endParaRPr lang="es-MX"/>
        </a:p>
      </dgm:t>
    </dgm:pt>
    <dgm:pt modelId="{F606724C-7018-41DF-94C7-CF49CE09AC3A}" type="sibTrans" cxnId="{65601A6E-878F-4C47-AE6B-5C4C03B0BACD}">
      <dgm:prSet/>
      <dgm:spPr/>
      <dgm:t>
        <a:bodyPr/>
        <a:lstStyle/>
        <a:p>
          <a:endParaRPr lang="es-MX"/>
        </a:p>
      </dgm:t>
    </dgm:pt>
    <dgm:pt modelId="{598F8258-5BC2-47C1-8074-997CB71FEF5D}">
      <dgm:prSet phldrT="[Texto]" custT="1"/>
      <dgm:spPr/>
      <dgm:t>
        <a:bodyPr anchor="ctr" anchorCtr="0"/>
        <a:lstStyle/>
        <a:p>
          <a:endParaRPr lang="en-GB" sz="2000" noProof="0" dirty="0"/>
        </a:p>
      </dgm:t>
    </dgm:pt>
    <dgm:pt modelId="{A1B00766-AA3A-47B4-9A28-4BD662081D54}" type="parTrans" cxnId="{8A6797E6-53F7-46AA-AF98-82EFF768645A}">
      <dgm:prSet/>
      <dgm:spPr/>
      <dgm:t>
        <a:bodyPr/>
        <a:lstStyle/>
        <a:p>
          <a:endParaRPr lang="es-MX"/>
        </a:p>
      </dgm:t>
    </dgm:pt>
    <dgm:pt modelId="{0EE584B0-FB4C-4B46-8BBD-0F7668DAF8F3}" type="sibTrans" cxnId="{8A6797E6-53F7-46AA-AF98-82EFF768645A}">
      <dgm:prSet/>
      <dgm:spPr/>
      <dgm:t>
        <a:bodyPr/>
        <a:lstStyle/>
        <a:p>
          <a:endParaRPr lang="es-MX"/>
        </a:p>
      </dgm:t>
    </dgm:pt>
    <dgm:pt modelId="{918CEF53-9A71-4C91-9A9F-5FA843CBE5FF}">
      <dgm:prSet phldrT="[Texto]" custT="1"/>
      <dgm:spPr/>
      <dgm:t>
        <a:bodyPr anchor="b" anchorCtr="0"/>
        <a:lstStyle/>
        <a:p>
          <a:r>
            <a:rPr lang="en-GB" sz="2000" noProof="0" dirty="0" err="1" smtClean="0"/>
            <a:t>Escuela</a:t>
          </a:r>
          <a:endParaRPr lang="en-GB" sz="2000" noProof="0" dirty="0"/>
        </a:p>
      </dgm:t>
    </dgm:pt>
    <dgm:pt modelId="{9857A67F-061F-4AA8-93C4-37B5B0CD0552}" type="parTrans" cxnId="{A6322B0B-41E2-4E17-94DD-5EC2EA3A7D5D}">
      <dgm:prSet/>
      <dgm:spPr/>
      <dgm:t>
        <a:bodyPr/>
        <a:lstStyle/>
        <a:p>
          <a:endParaRPr lang="es-MX"/>
        </a:p>
      </dgm:t>
    </dgm:pt>
    <dgm:pt modelId="{43DED97B-0ECE-4488-9158-F2F61C0D97A5}" type="sibTrans" cxnId="{A6322B0B-41E2-4E17-94DD-5EC2EA3A7D5D}">
      <dgm:prSet/>
      <dgm:spPr/>
      <dgm:t>
        <a:bodyPr/>
        <a:lstStyle/>
        <a:p>
          <a:endParaRPr lang="es-MX"/>
        </a:p>
      </dgm:t>
    </dgm:pt>
    <dgm:pt modelId="{A994B80A-84D2-411F-8476-3C3BCB181AA8}">
      <dgm:prSet phldrT="[Texto]" custT="1"/>
      <dgm:spPr/>
      <dgm:t>
        <a:bodyPr anchor="ctr" anchorCtr="0"/>
        <a:lstStyle/>
        <a:p>
          <a:r>
            <a:rPr lang="en-GB" sz="2000" noProof="0" dirty="0" err="1" smtClean="0"/>
            <a:t>Preparación</a:t>
          </a:r>
          <a:endParaRPr lang="en-GB" sz="2000" noProof="0" dirty="0"/>
        </a:p>
      </dgm:t>
    </dgm:pt>
    <dgm:pt modelId="{E76D6C47-F4CD-47F8-8F5A-1DEEB9BD1AD8}" type="parTrans" cxnId="{AC5341CB-A4BC-4FDA-A716-CEB6BDFCDA30}">
      <dgm:prSet/>
      <dgm:spPr/>
      <dgm:t>
        <a:bodyPr/>
        <a:lstStyle/>
        <a:p>
          <a:endParaRPr lang="es-MX"/>
        </a:p>
      </dgm:t>
    </dgm:pt>
    <dgm:pt modelId="{D15C28EE-9881-4037-9CFD-0644FB995071}" type="sibTrans" cxnId="{AC5341CB-A4BC-4FDA-A716-CEB6BDFCDA30}">
      <dgm:prSet/>
      <dgm:spPr/>
      <dgm:t>
        <a:bodyPr/>
        <a:lstStyle/>
        <a:p>
          <a:endParaRPr lang="es-MX"/>
        </a:p>
      </dgm:t>
    </dgm:pt>
    <dgm:pt modelId="{EDB4CD06-D6EC-4998-967B-E1B73B5DF128}">
      <dgm:prSet phldrT="[Texto]" custT="1"/>
      <dgm:spPr/>
      <dgm:t>
        <a:bodyPr anchor="ctr" anchorCtr="0"/>
        <a:lstStyle/>
        <a:p>
          <a:endParaRPr lang="en-GB" sz="2000" noProof="0" dirty="0"/>
        </a:p>
      </dgm:t>
    </dgm:pt>
    <dgm:pt modelId="{3E69E0C1-5CAA-4AA8-9236-549848358B15}" type="parTrans" cxnId="{4955BEBC-B6BD-4779-876C-E80BF5D71427}">
      <dgm:prSet/>
      <dgm:spPr/>
      <dgm:t>
        <a:bodyPr/>
        <a:lstStyle/>
        <a:p>
          <a:endParaRPr lang="es-MX"/>
        </a:p>
      </dgm:t>
    </dgm:pt>
    <dgm:pt modelId="{2518AF81-2046-462E-BBA4-173BF257269E}" type="sibTrans" cxnId="{4955BEBC-B6BD-4779-876C-E80BF5D71427}">
      <dgm:prSet/>
      <dgm:spPr/>
      <dgm:t>
        <a:bodyPr/>
        <a:lstStyle/>
        <a:p>
          <a:endParaRPr lang="es-MX"/>
        </a:p>
      </dgm:t>
    </dgm:pt>
    <dgm:pt modelId="{E6DACDC4-A175-4BB9-94BD-4B27CEDADBBE}">
      <dgm:prSet phldrT="[Texto]" custT="1"/>
      <dgm:spPr/>
      <dgm:t>
        <a:bodyPr anchor="ctr" anchorCtr="0"/>
        <a:lstStyle/>
        <a:p>
          <a:endParaRPr lang="en-GB" sz="2000" noProof="0" dirty="0"/>
        </a:p>
      </dgm:t>
    </dgm:pt>
    <dgm:pt modelId="{D3E7AE8F-BC94-4EBB-BE6B-63A033A2CE37}" type="parTrans" cxnId="{F240B1CB-4414-438E-8D2C-81A538ECA3CB}">
      <dgm:prSet/>
      <dgm:spPr/>
      <dgm:t>
        <a:bodyPr/>
        <a:lstStyle/>
        <a:p>
          <a:endParaRPr lang="en-US"/>
        </a:p>
      </dgm:t>
    </dgm:pt>
    <dgm:pt modelId="{D926BAC3-82BF-4495-98A0-A0AFBECF31DD}" type="sibTrans" cxnId="{F240B1CB-4414-438E-8D2C-81A538ECA3CB}">
      <dgm:prSet/>
      <dgm:spPr/>
      <dgm:t>
        <a:bodyPr/>
        <a:lstStyle/>
        <a:p>
          <a:endParaRPr lang="en-US"/>
        </a:p>
      </dgm:t>
    </dgm:pt>
    <dgm:pt modelId="{0F4033B7-5995-4604-BC88-7FEDFDE6615C}">
      <dgm:prSet phldrT="[Texto]" custT="1"/>
      <dgm:spPr/>
      <dgm:t>
        <a:bodyPr anchor="ctr" anchorCtr="0"/>
        <a:lstStyle/>
        <a:p>
          <a:r>
            <a:rPr lang="en-GB" sz="2000" noProof="0" dirty="0" err="1" smtClean="0"/>
            <a:t>Salud</a:t>
          </a:r>
          <a:endParaRPr lang="en-GB" sz="2000" noProof="0" dirty="0"/>
        </a:p>
      </dgm:t>
    </dgm:pt>
    <dgm:pt modelId="{35DA0EB2-0451-40F4-9732-EBD4AD9F581C}" type="parTrans" cxnId="{60E04EA2-1C90-41BF-BCF3-D66F84C137E0}">
      <dgm:prSet/>
      <dgm:spPr/>
      <dgm:t>
        <a:bodyPr/>
        <a:lstStyle/>
        <a:p>
          <a:endParaRPr lang="en-US"/>
        </a:p>
      </dgm:t>
    </dgm:pt>
    <dgm:pt modelId="{2C8105CD-0FE4-47F2-BF67-5071DFE80BB3}" type="sibTrans" cxnId="{60E04EA2-1C90-41BF-BCF3-D66F84C137E0}">
      <dgm:prSet/>
      <dgm:spPr/>
      <dgm:t>
        <a:bodyPr/>
        <a:lstStyle/>
        <a:p>
          <a:endParaRPr lang="en-US"/>
        </a:p>
      </dgm:t>
    </dgm:pt>
    <dgm:pt modelId="{2B71FA74-909D-46EC-A235-EBF83F11F498}">
      <dgm:prSet phldrT="[Texto]" custT="1"/>
      <dgm:spPr/>
      <dgm:t>
        <a:bodyPr anchor="ctr" anchorCtr="0"/>
        <a:lstStyle/>
        <a:p>
          <a:r>
            <a:rPr lang="en-GB" sz="2000" noProof="0" dirty="0" err="1" smtClean="0"/>
            <a:t>Redes</a:t>
          </a:r>
          <a:r>
            <a:rPr lang="en-GB" sz="2000" noProof="0" dirty="0" smtClean="0"/>
            <a:t> </a:t>
          </a:r>
          <a:r>
            <a:rPr lang="en-GB" sz="2000" noProof="0" dirty="0" err="1" smtClean="0"/>
            <a:t>familiares</a:t>
          </a:r>
          <a:endParaRPr lang="en-GB" sz="2000" noProof="0" dirty="0"/>
        </a:p>
      </dgm:t>
    </dgm:pt>
    <dgm:pt modelId="{69991630-BE9D-4B32-840F-A3283014195D}" type="parTrans" cxnId="{D3ED29F9-4A7A-4DB6-955F-97D70A567FB2}">
      <dgm:prSet/>
      <dgm:spPr/>
      <dgm:t>
        <a:bodyPr/>
        <a:lstStyle/>
        <a:p>
          <a:endParaRPr lang="en-US"/>
        </a:p>
      </dgm:t>
    </dgm:pt>
    <dgm:pt modelId="{5A72663C-C2DF-440B-85AF-9FA00BEA631C}" type="sibTrans" cxnId="{D3ED29F9-4A7A-4DB6-955F-97D70A567FB2}">
      <dgm:prSet/>
      <dgm:spPr/>
      <dgm:t>
        <a:bodyPr/>
        <a:lstStyle/>
        <a:p>
          <a:endParaRPr lang="en-US"/>
        </a:p>
      </dgm:t>
    </dgm:pt>
    <dgm:pt modelId="{233D9BF9-1151-4C26-8BEC-0914EF8908A2}" type="pres">
      <dgm:prSet presAssocID="{3D8D4164-B1C3-474E-B867-8B02B2CDBD15}" presName="Name0" presStyleCnt="0">
        <dgm:presLayoutVars>
          <dgm:dir/>
          <dgm:animLvl val="lvl"/>
          <dgm:resizeHandles val="exact"/>
        </dgm:presLayoutVars>
      </dgm:prSet>
      <dgm:spPr/>
      <dgm:t>
        <a:bodyPr/>
        <a:lstStyle/>
        <a:p>
          <a:endParaRPr lang="es-MX"/>
        </a:p>
      </dgm:t>
    </dgm:pt>
    <dgm:pt modelId="{7A7584EF-0F5C-4437-BA45-63A494D88EBC}" type="pres">
      <dgm:prSet presAssocID="{3D8D4164-B1C3-474E-B867-8B02B2CDBD15}" presName="tSp" presStyleCnt="0"/>
      <dgm:spPr/>
      <dgm:t>
        <a:bodyPr/>
        <a:lstStyle/>
        <a:p>
          <a:endParaRPr lang="es-MX"/>
        </a:p>
      </dgm:t>
    </dgm:pt>
    <dgm:pt modelId="{D89DE71C-942E-439D-B392-49F8363F9323}" type="pres">
      <dgm:prSet presAssocID="{3D8D4164-B1C3-474E-B867-8B02B2CDBD15}" presName="bSp" presStyleCnt="0"/>
      <dgm:spPr/>
      <dgm:t>
        <a:bodyPr/>
        <a:lstStyle/>
        <a:p>
          <a:endParaRPr lang="es-MX"/>
        </a:p>
      </dgm:t>
    </dgm:pt>
    <dgm:pt modelId="{8D12C65A-9F3F-4B02-8B53-B3EAEF51A078}" type="pres">
      <dgm:prSet presAssocID="{3D8D4164-B1C3-474E-B867-8B02B2CDBD15}" presName="process" presStyleCnt="0"/>
      <dgm:spPr/>
      <dgm:t>
        <a:bodyPr/>
        <a:lstStyle/>
        <a:p>
          <a:endParaRPr lang="es-MX"/>
        </a:p>
      </dgm:t>
    </dgm:pt>
    <dgm:pt modelId="{FF37E5D9-CF24-449D-863E-3117154F852A}" type="pres">
      <dgm:prSet presAssocID="{4FA76490-8C9D-4D19-9019-F72BEBF0DC07}" presName="composite1" presStyleCnt="0"/>
      <dgm:spPr/>
      <dgm:t>
        <a:bodyPr/>
        <a:lstStyle/>
        <a:p>
          <a:endParaRPr lang="es-MX"/>
        </a:p>
      </dgm:t>
    </dgm:pt>
    <dgm:pt modelId="{59838380-BF01-45A2-B6F0-55A58E0778E1}" type="pres">
      <dgm:prSet presAssocID="{4FA76490-8C9D-4D19-9019-F72BEBF0DC07}" presName="dummyNode1" presStyleLbl="node1" presStyleIdx="0" presStyleCnt="3"/>
      <dgm:spPr/>
      <dgm:t>
        <a:bodyPr/>
        <a:lstStyle/>
        <a:p>
          <a:endParaRPr lang="es-MX"/>
        </a:p>
      </dgm:t>
    </dgm:pt>
    <dgm:pt modelId="{4E36239A-5A87-46CF-9471-F9911045CB8D}" type="pres">
      <dgm:prSet presAssocID="{4FA76490-8C9D-4D19-9019-F72BEBF0DC07}" presName="childNode1" presStyleLbl="bgAcc1" presStyleIdx="0" presStyleCnt="3" custScaleX="122348" custLinFactNeighborX="16966" custLinFactNeighborY="-26372">
        <dgm:presLayoutVars>
          <dgm:bulletEnabled val="1"/>
        </dgm:presLayoutVars>
      </dgm:prSet>
      <dgm:spPr/>
      <dgm:t>
        <a:bodyPr/>
        <a:lstStyle/>
        <a:p>
          <a:endParaRPr lang="es-MX"/>
        </a:p>
      </dgm:t>
    </dgm:pt>
    <dgm:pt modelId="{B382FAC8-68CC-44C2-8325-BD5DD9C2A17E}" type="pres">
      <dgm:prSet presAssocID="{4FA76490-8C9D-4D19-9019-F72BEBF0DC07}" presName="childNode1tx" presStyleLbl="bgAcc1" presStyleIdx="0" presStyleCnt="3">
        <dgm:presLayoutVars>
          <dgm:bulletEnabled val="1"/>
        </dgm:presLayoutVars>
      </dgm:prSet>
      <dgm:spPr/>
      <dgm:t>
        <a:bodyPr/>
        <a:lstStyle/>
        <a:p>
          <a:endParaRPr lang="es-MX"/>
        </a:p>
      </dgm:t>
    </dgm:pt>
    <dgm:pt modelId="{7E6CAA6D-16FD-4A93-B646-AEFE61AA188E}" type="pres">
      <dgm:prSet presAssocID="{4FA76490-8C9D-4D19-9019-F72BEBF0DC07}" presName="parentNode1" presStyleLbl="node1" presStyleIdx="0" presStyleCnt="3">
        <dgm:presLayoutVars>
          <dgm:chMax val="1"/>
          <dgm:bulletEnabled val="1"/>
        </dgm:presLayoutVars>
      </dgm:prSet>
      <dgm:spPr/>
      <dgm:t>
        <a:bodyPr/>
        <a:lstStyle/>
        <a:p>
          <a:endParaRPr lang="es-MX"/>
        </a:p>
      </dgm:t>
    </dgm:pt>
    <dgm:pt modelId="{CEC553C6-57A8-4D9F-BA1A-2C4412896206}" type="pres">
      <dgm:prSet presAssocID="{4FA76490-8C9D-4D19-9019-F72BEBF0DC07}" presName="connSite1" presStyleCnt="0"/>
      <dgm:spPr/>
      <dgm:t>
        <a:bodyPr/>
        <a:lstStyle/>
        <a:p>
          <a:endParaRPr lang="es-MX"/>
        </a:p>
      </dgm:t>
    </dgm:pt>
    <dgm:pt modelId="{88AF55B6-1E83-4A78-82CD-39F129ED79BC}" type="pres">
      <dgm:prSet presAssocID="{EAE81922-9A80-420C-B2CD-74F9687D1642}" presName="Name9" presStyleLbl="sibTrans2D1" presStyleIdx="0" presStyleCnt="2" custLinFactNeighborX="1038" custLinFactNeighborY="-11969"/>
      <dgm:spPr/>
      <dgm:t>
        <a:bodyPr/>
        <a:lstStyle/>
        <a:p>
          <a:endParaRPr lang="es-MX"/>
        </a:p>
      </dgm:t>
    </dgm:pt>
    <dgm:pt modelId="{28A50E47-494E-46FA-ACDB-5F5BAD694DF5}" type="pres">
      <dgm:prSet presAssocID="{ABE5D96D-D412-4408-B31D-0692D23B0CF3}" presName="composite2" presStyleCnt="0"/>
      <dgm:spPr/>
      <dgm:t>
        <a:bodyPr/>
        <a:lstStyle/>
        <a:p>
          <a:endParaRPr lang="es-MX"/>
        </a:p>
      </dgm:t>
    </dgm:pt>
    <dgm:pt modelId="{279CDC17-8B15-4505-905E-923C5459CDF1}" type="pres">
      <dgm:prSet presAssocID="{ABE5D96D-D412-4408-B31D-0692D23B0CF3}" presName="dummyNode2" presStyleLbl="node1" presStyleIdx="0" presStyleCnt="3"/>
      <dgm:spPr/>
      <dgm:t>
        <a:bodyPr/>
        <a:lstStyle/>
        <a:p>
          <a:endParaRPr lang="es-MX"/>
        </a:p>
      </dgm:t>
    </dgm:pt>
    <dgm:pt modelId="{6BDA88C1-C4B0-4FEB-A7BA-38154297D779}" type="pres">
      <dgm:prSet presAssocID="{ABE5D96D-D412-4408-B31D-0692D23B0CF3}" presName="childNode2" presStyleLbl="bgAcc1" presStyleIdx="1" presStyleCnt="3" custScaleX="83558" custLinFactNeighborX="8057" custLinFactNeighborY="22647">
        <dgm:presLayoutVars>
          <dgm:bulletEnabled val="1"/>
        </dgm:presLayoutVars>
      </dgm:prSet>
      <dgm:spPr/>
      <dgm:t>
        <a:bodyPr/>
        <a:lstStyle/>
        <a:p>
          <a:endParaRPr lang="es-MX"/>
        </a:p>
      </dgm:t>
    </dgm:pt>
    <dgm:pt modelId="{3C916106-3008-42BB-9C84-34F1DDC516DD}" type="pres">
      <dgm:prSet presAssocID="{ABE5D96D-D412-4408-B31D-0692D23B0CF3}" presName="childNode2tx" presStyleLbl="bgAcc1" presStyleIdx="1" presStyleCnt="3">
        <dgm:presLayoutVars>
          <dgm:bulletEnabled val="1"/>
        </dgm:presLayoutVars>
      </dgm:prSet>
      <dgm:spPr/>
      <dgm:t>
        <a:bodyPr/>
        <a:lstStyle/>
        <a:p>
          <a:endParaRPr lang="es-MX"/>
        </a:p>
      </dgm:t>
    </dgm:pt>
    <dgm:pt modelId="{ADFE2597-037A-4051-9853-8D6FC32E945D}" type="pres">
      <dgm:prSet presAssocID="{ABE5D96D-D412-4408-B31D-0692D23B0CF3}" presName="parentNode2" presStyleLbl="node1" presStyleIdx="1" presStyleCnt="3" custLinFactNeighborX="-8918" custLinFactNeighborY="-11534">
        <dgm:presLayoutVars>
          <dgm:chMax val="0"/>
          <dgm:bulletEnabled val="1"/>
        </dgm:presLayoutVars>
      </dgm:prSet>
      <dgm:spPr/>
      <dgm:t>
        <a:bodyPr/>
        <a:lstStyle/>
        <a:p>
          <a:endParaRPr lang="es-MX"/>
        </a:p>
      </dgm:t>
    </dgm:pt>
    <dgm:pt modelId="{9ABCEFAD-CDAA-496F-B0DA-EBD956C03D57}" type="pres">
      <dgm:prSet presAssocID="{ABE5D96D-D412-4408-B31D-0692D23B0CF3}" presName="connSite2" presStyleCnt="0"/>
      <dgm:spPr/>
      <dgm:t>
        <a:bodyPr/>
        <a:lstStyle/>
        <a:p>
          <a:endParaRPr lang="es-MX"/>
        </a:p>
      </dgm:t>
    </dgm:pt>
    <dgm:pt modelId="{EF69037F-5420-4496-B468-42398B0C0556}" type="pres">
      <dgm:prSet presAssocID="{93C38E11-D60A-4D4C-88D3-160709099B3E}" presName="Name18" presStyleLbl="sibTrans2D1" presStyleIdx="1" presStyleCnt="2" custLinFactNeighborX="3857" custLinFactNeighborY="13073"/>
      <dgm:spPr/>
      <dgm:t>
        <a:bodyPr/>
        <a:lstStyle/>
        <a:p>
          <a:endParaRPr lang="es-MX"/>
        </a:p>
      </dgm:t>
    </dgm:pt>
    <dgm:pt modelId="{7F346303-A153-4395-97BE-208C5AD2D91A}" type="pres">
      <dgm:prSet presAssocID="{BAF6D211-88EA-418F-8620-9787BFCC6C68}" presName="composite1" presStyleCnt="0"/>
      <dgm:spPr/>
      <dgm:t>
        <a:bodyPr/>
        <a:lstStyle/>
        <a:p>
          <a:endParaRPr lang="es-MX"/>
        </a:p>
      </dgm:t>
    </dgm:pt>
    <dgm:pt modelId="{CFC62F19-4680-4514-AD8D-7BDEA8642E40}" type="pres">
      <dgm:prSet presAssocID="{BAF6D211-88EA-418F-8620-9787BFCC6C68}" presName="dummyNode1" presStyleLbl="node1" presStyleIdx="1" presStyleCnt="3"/>
      <dgm:spPr/>
      <dgm:t>
        <a:bodyPr/>
        <a:lstStyle/>
        <a:p>
          <a:endParaRPr lang="es-MX"/>
        </a:p>
      </dgm:t>
    </dgm:pt>
    <dgm:pt modelId="{E64D326A-A4BA-4A0B-AD49-EB9FCC489495}" type="pres">
      <dgm:prSet presAssocID="{BAF6D211-88EA-418F-8620-9787BFCC6C68}" presName="childNode1" presStyleLbl="bgAcc1" presStyleIdx="2" presStyleCnt="3" custLinFactNeighborX="-7610" custLinFactNeighborY="-15195">
        <dgm:presLayoutVars>
          <dgm:bulletEnabled val="1"/>
        </dgm:presLayoutVars>
      </dgm:prSet>
      <dgm:spPr/>
      <dgm:t>
        <a:bodyPr/>
        <a:lstStyle/>
        <a:p>
          <a:endParaRPr lang="es-MX"/>
        </a:p>
      </dgm:t>
    </dgm:pt>
    <dgm:pt modelId="{BA6CFE4F-DFDC-4076-8DA4-DD6E807B882B}" type="pres">
      <dgm:prSet presAssocID="{BAF6D211-88EA-418F-8620-9787BFCC6C68}" presName="childNode1tx" presStyleLbl="bgAcc1" presStyleIdx="2" presStyleCnt="3">
        <dgm:presLayoutVars>
          <dgm:bulletEnabled val="1"/>
        </dgm:presLayoutVars>
      </dgm:prSet>
      <dgm:spPr/>
      <dgm:t>
        <a:bodyPr/>
        <a:lstStyle/>
        <a:p>
          <a:endParaRPr lang="es-MX"/>
        </a:p>
      </dgm:t>
    </dgm:pt>
    <dgm:pt modelId="{E2B0FDAD-9A76-47AD-9EEF-72A445B553A5}" type="pres">
      <dgm:prSet presAssocID="{BAF6D211-88EA-418F-8620-9787BFCC6C68}" presName="parentNode1" presStyleLbl="node1" presStyleIdx="2" presStyleCnt="3" custLinFactNeighborX="-26432" custLinFactNeighborY="28920">
        <dgm:presLayoutVars>
          <dgm:chMax val="1"/>
          <dgm:bulletEnabled val="1"/>
        </dgm:presLayoutVars>
      </dgm:prSet>
      <dgm:spPr/>
      <dgm:t>
        <a:bodyPr/>
        <a:lstStyle/>
        <a:p>
          <a:endParaRPr lang="es-MX"/>
        </a:p>
      </dgm:t>
    </dgm:pt>
    <dgm:pt modelId="{2AE921E5-5877-43AE-8370-ED05B296D2EE}" type="pres">
      <dgm:prSet presAssocID="{BAF6D211-88EA-418F-8620-9787BFCC6C68}" presName="connSite1" presStyleCnt="0"/>
      <dgm:spPr/>
      <dgm:t>
        <a:bodyPr/>
        <a:lstStyle/>
        <a:p>
          <a:endParaRPr lang="es-MX"/>
        </a:p>
      </dgm:t>
    </dgm:pt>
  </dgm:ptLst>
  <dgm:cxnLst>
    <dgm:cxn modelId="{ADA47585-9EE9-4779-A5EA-E0DC9A059884}" type="presOf" srcId="{A994B80A-84D2-411F-8476-3C3BCB181AA8}" destId="{3C916106-3008-42BB-9C84-34F1DDC516DD}" srcOrd="1" destOrd="2" presId="urn:microsoft.com/office/officeart/2005/8/layout/hProcess4"/>
    <dgm:cxn modelId="{316A6476-D4AA-4FBC-A56D-77D0F7469A0B}" type="presOf" srcId="{598F8258-5BC2-47C1-8074-997CB71FEF5D}" destId="{BA6CFE4F-DFDC-4076-8DA4-DD6E807B882B}" srcOrd="1" destOrd="0" presId="urn:microsoft.com/office/officeart/2005/8/layout/hProcess4"/>
    <dgm:cxn modelId="{E43E198E-9823-4210-9F26-E8DBD84D5EC3}" srcId="{3D8D4164-B1C3-474E-B867-8B02B2CDBD15}" destId="{ABE5D96D-D412-4408-B31D-0692D23B0CF3}" srcOrd="1" destOrd="0" parTransId="{122A6F10-1133-40F2-A1CB-C49AD422AAE8}" sibTransId="{93C38E11-D60A-4D4C-88D3-160709099B3E}"/>
    <dgm:cxn modelId="{CCAC5EB2-43B8-4038-90CE-0E481675E949}" type="presOf" srcId="{3D8D4164-B1C3-474E-B867-8B02B2CDBD15}" destId="{233D9BF9-1151-4C26-8BEC-0914EF8908A2}" srcOrd="0" destOrd="0" presId="urn:microsoft.com/office/officeart/2005/8/layout/hProcess4"/>
    <dgm:cxn modelId="{08B77C7E-7513-4A55-934B-CF60AC750966}" type="presOf" srcId="{A5168792-E471-493D-B35C-4C0940D85667}" destId="{3C916106-3008-42BB-9C84-34F1DDC516DD}" srcOrd="1" destOrd="3" presId="urn:microsoft.com/office/officeart/2005/8/layout/hProcess4"/>
    <dgm:cxn modelId="{A70A2FE1-09F8-412B-BA70-8534E9CE61D6}" type="presOf" srcId="{8F71A34F-DAFC-4A17-A8C2-695881F344F3}" destId="{BA6CFE4F-DFDC-4076-8DA4-DD6E807B882B}" srcOrd="1" destOrd="6" presId="urn:microsoft.com/office/officeart/2005/8/layout/hProcess4"/>
    <dgm:cxn modelId="{8F43DB53-86B5-4D8C-933B-9E0B2B9FCC7E}" type="presOf" srcId="{2B71FA74-909D-46EC-A235-EBF83F11F498}" destId="{BA6CFE4F-DFDC-4076-8DA4-DD6E807B882B}" srcOrd="1" destOrd="5" presId="urn:microsoft.com/office/officeart/2005/8/layout/hProcess4"/>
    <dgm:cxn modelId="{C2D2FCFF-FE56-4F48-9E88-2CAAA773A396}" type="presOf" srcId="{497225CD-EAC7-4935-A30E-FCD23AFF7A6D}" destId="{6BDA88C1-C4B0-4FEB-A7BA-38154297D779}" srcOrd="0" destOrd="1" presId="urn:microsoft.com/office/officeart/2005/8/layout/hProcess4"/>
    <dgm:cxn modelId="{A3972F89-E1FB-42E6-ABE2-F84B3433EC8A}" type="presOf" srcId="{EDB4CD06-D6EC-4998-967B-E1B73B5DF128}" destId="{3C916106-3008-42BB-9C84-34F1DDC516DD}" srcOrd="1" destOrd="5" presId="urn:microsoft.com/office/officeart/2005/8/layout/hProcess4"/>
    <dgm:cxn modelId="{B43023DE-CA34-4A0F-905C-1A533A72DF3A}" type="presOf" srcId="{408A4F6A-9335-4513-9F54-E9F3F1CB4287}" destId="{B382FAC8-68CC-44C2-8325-BD5DD9C2A17E}" srcOrd="1" destOrd="0" presId="urn:microsoft.com/office/officeart/2005/8/layout/hProcess4"/>
    <dgm:cxn modelId="{D81A06FC-0200-453F-B636-7B45BEACC908}" type="presOf" srcId="{0F4033B7-5995-4604-BC88-7FEDFDE6615C}" destId="{3C916106-3008-42BB-9C84-34F1DDC516DD}" srcOrd="1" destOrd="0" presId="urn:microsoft.com/office/officeart/2005/8/layout/hProcess4"/>
    <dgm:cxn modelId="{2C400356-B875-4061-A71A-3013E9DB1968}" type="presOf" srcId="{787605BB-D70F-4FA1-928D-2743A220103D}" destId="{3C916106-3008-42BB-9C84-34F1DDC516DD}" srcOrd="1" destOrd="4" presId="urn:microsoft.com/office/officeart/2005/8/layout/hProcess4"/>
    <dgm:cxn modelId="{F53BC02C-9B72-495A-A601-CD910867718A}" type="presOf" srcId="{787605BB-D70F-4FA1-928D-2743A220103D}" destId="{6BDA88C1-C4B0-4FEB-A7BA-38154297D779}" srcOrd="0" destOrd="4" presId="urn:microsoft.com/office/officeart/2005/8/layout/hProcess4"/>
    <dgm:cxn modelId="{C4A6959D-9D32-4CA1-9089-B00D0663E95F}" type="presOf" srcId="{41525D2E-E82F-45CE-BF4D-062AEFB2AD04}" destId="{BA6CFE4F-DFDC-4076-8DA4-DD6E807B882B}" srcOrd="1" destOrd="4" presId="urn:microsoft.com/office/officeart/2005/8/layout/hProcess4"/>
    <dgm:cxn modelId="{8A6797E6-53F7-46AA-AF98-82EFF768645A}" srcId="{BAF6D211-88EA-418F-8620-9787BFCC6C68}" destId="{598F8258-5BC2-47C1-8074-997CB71FEF5D}" srcOrd="0" destOrd="0" parTransId="{A1B00766-AA3A-47B4-9A28-4BD662081D54}" sibTransId="{0EE584B0-FB4C-4B46-8BBD-0F7668DAF8F3}"/>
    <dgm:cxn modelId="{C3A25994-5A52-4E50-9DE1-EF33E300FC29}" type="presOf" srcId="{497225CD-EAC7-4935-A30E-FCD23AFF7A6D}" destId="{3C916106-3008-42BB-9C84-34F1DDC516DD}" srcOrd="1" destOrd="1" presId="urn:microsoft.com/office/officeart/2005/8/layout/hProcess4"/>
    <dgm:cxn modelId="{D3ED29F9-4A7A-4DB6-955F-97D70A567FB2}" srcId="{BAF6D211-88EA-418F-8620-9787BFCC6C68}" destId="{2B71FA74-909D-46EC-A235-EBF83F11F498}" srcOrd="5" destOrd="0" parTransId="{69991630-BE9D-4B32-840F-A3283014195D}" sibTransId="{5A72663C-C2DF-440B-85AF-9FA00BEA631C}"/>
    <dgm:cxn modelId="{3B9C39CE-5E41-44BE-9A94-C6D66E9762E6}" type="presOf" srcId="{F39531AD-5CA4-4110-93F7-EF1E392C8DA1}" destId="{4E36239A-5A87-46CF-9471-F9911045CB8D}" srcOrd="0" destOrd="1" presId="urn:microsoft.com/office/officeart/2005/8/layout/hProcess4"/>
    <dgm:cxn modelId="{6D280869-0755-4E29-8F24-5B69718B485D}" srcId="{ABE5D96D-D412-4408-B31D-0692D23B0CF3}" destId="{787605BB-D70F-4FA1-928D-2743A220103D}" srcOrd="4" destOrd="0" parTransId="{08455D6D-D375-4F3E-81D0-856B8EE1FF35}" sibTransId="{19990ECE-FD46-4007-A083-2F882BEA678C}"/>
    <dgm:cxn modelId="{61884D14-1084-44B3-89B6-7A7C13C48CD1}" type="presOf" srcId="{408A4F6A-9335-4513-9F54-E9F3F1CB4287}" destId="{4E36239A-5A87-46CF-9471-F9911045CB8D}" srcOrd="0" destOrd="0" presId="urn:microsoft.com/office/officeart/2005/8/layout/hProcess4"/>
    <dgm:cxn modelId="{992A9896-84A9-4EED-97D7-E4D2F7947870}" type="presOf" srcId="{93C38E11-D60A-4D4C-88D3-160709099B3E}" destId="{EF69037F-5420-4496-B468-42398B0C0556}" srcOrd="0" destOrd="0" presId="urn:microsoft.com/office/officeart/2005/8/layout/hProcess4"/>
    <dgm:cxn modelId="{1FC5CE72-F9A1-41E7-8E3C-F44D99D2F155}" type="presOf" srcId="{41525D2E-E82F-45CE-BF4D-062AEFB2AD04}" destId="{E64D326A-A4BA-4A0B-AD49-EB9FCC489495}" srcOrd="0" destOrd="4" presId="urn:microsoft.com/office/officeart/2005/8/layout/hProcess4"/>
    <dgm:cxn modelId="{65601A6E-878F-4C47-AE6B-5C4C03B0BACD}" srcId="{BAF6D211-88EA-418F-8620-9787BFCC6C68}" destId="{41525D2E-E82F-45CE-BF4D-062AEFB2AD04}" srcOrd="4" destOrd="0" parTransId="{99E13C3F-056C-4EFC-840E-74546886CB07}" sibTransId="{F606724C-7018-41DF-94C7-CF49CE09AC3A}"/>
    <dgm:cxn modelId="{9E4AB247-EB50-4975-AD60-607E4A1BF33C}" type="presOf" srcId="{FEBDE497-F7CF-47E8-AAF7-1077F856F889}" destId="{BA6CFE4F-DFDC-4076-8DA4-DD6E807B882B}" srcOrd="1" destOrd="2" presId="urn:microsoft.com/office/officeart/2005/8/layout/hProcess4"/>
    <dgm:cxn modelId="{60E04EA2-1C90-41BF-BCF3-D66F84C137E0}" srcId="{ABE5D96D-D412-4408-B31D-0692D23B0CF3}" destId="{0F4033B7-5995-4604-BC88-7FEDFDE6615C}" srcOrd="0" destOrd="0" parTransId="{35DA0EB2-0451-40F4-9732-EBD4AD9F581C}" sibTransId="{2C8105CD-0FE4-47F2-BF67-5071DFE80BB3}"/>
    <dgm:cxn modelId="{AC5341CB-A4BC-4FDA-A716-CEB6BDFCDA30}" srcId="{ABE5D96D-D412-4408-B31D-0692D23B0CF3}" destId="{A994B80A-84D2-411F-8476-3C3BCB181AA8}" srcOrd="2" destOrd="0" parTransId="{E76D6C47-F4CD-47F8-8F5A-1DEEB9BD1AD8}" sibTransId="{D15C28EE-9881-4037-9CFD-0644FB995071}"/>
    <dgm:cxn modelId="{62BBBD0D-E268-425E-B925-0F2DA5C50656}" type="presOf" srcId="{ABE5D96D-D412-4408-B31D-0692D23B0CF3}" destId="{ADFE2597-037A-4051-9853-8D6FC32E945D}" srcOrd="0" destOrd="0" presId="urn:microsoft.com/office/officeart/2005/8/layout/hProcess4"/>
    <dgm:cxn modelId="{591A1499-4193-426B-8870-0EFCDDDF359C}" srcId="{3D8D4164-B1C3-474E-B867-8B02B2CDBD15}" destId="{BAF6D211-88EA-418F-8620-9787BFCC6C68}" srcOrd="2" destOrd="0" parTransId="{57DB7FC3-F825-4754-96B5-BD2F15680E2F}" sibTransId="{B0DF5D6B-2EFB-4D5D-8609-038510937E3F}"/>
    <dgm:cxn modelId="{500A80A2-B32E-45ED-91D1-D8576B6951EC}" srcId="{4FA76490-8C9D-4D19-9019-F72BEBF0DC07}" destId="{F39531AD-5CA4-4110-93F7-EF1E392C8DA1}" srcOrd="1" destOrd="0" parTransId="{69828934-9818-4EE3-B399-13A1BA25EE2A}" sibTransId="{12A0A114-D8BF-4959-8424-8D6BC101D8C2}"/>
    <dgm:cxn modelId="{5FDD91E7-0745-40CB-BA2D-11335DB30850}" type="presOf" srcId="{918CEF53-9A71-4C91-9A9F-5FA843CBE5FF}" destId="{B382FAC8-68CC-44C2-8325-BD5DD9C2A17E}" srcOrd="1" destOrd="2" presId="urn:microsoft.com/office/officeart/2005/8/layout/hProcess4"/>
    <dgm:cxn modelId="{A6322B0B-41E2-4E17-94DD-5EC2EA3A7D5D}" srcId="{4FA76490-8C9D-4D19-9019-F72BEBF0DC07}" destId="{918CEF53-9A71-4C91-9A9F-5FA843CBE5FF}" srcOrd="2" destOrd="0" parTransId="{9857A67F-061F-4AA8-93C4-37B5B0CD0552}" sibTransId="{43DED97B-0ECE-4488-9158-F2F61C0D97A5}"/>
    <dgm:cxn modelId="{D2D7B760-0C38-496D-8BFD-D98939903C11}" type="presOf" srcId="{1BEF1F83-CA3D-4CCB-A5EE-25CE313E8AA1}" destId="{BA6CFE4F-DFDC-4076-8DA4-DD6E807B882B}" srcOrd="1" destOrd="3" presId="urn:microsoft.com/office/officeart/2005/8/layout/hProcess4"/>
    <dgm:cxn modelId="{608F9077-6F2B-40C7-A5BA-8490504C4EFF}" srcId="{BAF6D211-88EA-418F-8620-9787BFCC6C68}" destId="{FEBDE497-F7CF-47E8-AAF7-1077F856F889}" srcOrd="2" destOrd="0" parTransId="{FE21E580-CE9E-461D-9C8C-B90BF6DA896E}" sibTransId="{63F7426E-5990-4DE9-8145-09664BD2CB02}"/>
    <dgm:cxn modelId="{8D8C6BAF-9B82-4CB1-ABA7-EE27FBF4AAA2}" srcId="{ABE5D96D-D412-4408-B31D-0692D23B0CF3}" destId="{497225CD-EAC7-4935-A30E-FCD23AFF7A6D}" srcOrd="1" destOrd="0" parTransId="{0A70386E-43CE-4FF1-81BD-5D0FF374E3D6}" sibTransId="{7B05E003-8CDB-4A80-B836-FD597AB9A598}"/>
    <dgm:cxn modelId="{4955BEBC-B6BD-4779-876C-E80BF5D71427}" srcId="{ABE5D96D-D412-4408-B31D-0692D23B0CF3}" destId="{EDB4CD06-D6EC-4998-967B-E1B73B5DF128}" srcOrd="5" destOrd="0" parTransId="{3E69E0C1-5CAA-4AA8-9236-549848358B15}" sibTransId="{2518AF81-2046-462E-BBA4-173BF257269E}"/>
    <dgm:cxn modelId="{FAFA07AF-55A5-4DF7-8391-19994C76DE6F}" srcId="{4FA76490-8C9D-4D19-9019-F72BEBF0DC07}" destId="{408A4F6A-9335-4513-9F54-E9F3F1CB4287}" srcOrd="0" destOrd="0" parTransId="{908B8BF7-0860-4C0C-A9DC-8B8EF4E0E35E}" sibTransId="{FC556F05-CFC0-4D13-AAC2-D52FB307362C}"/>
    <dgm:cxn modelId="{44C2CF15-E2AD-4009-AD49-43B788788D3E}" type="presOf" srcId="{F39531AD-5CA4-4110-93F7-EF1E392C8DA1}" destId="{B382FAC8-68CC-44C2-8325-BD5DD9C2A17E}" srcOrd="1" destOrd="1" presId="urn:microsoft.com/office/officeart/2005/8/layout/hProcess4"/>
    <dgm:cxn modelId="{F594F633-881E-43B2-AB14-B51AD468717C}" type="presOf" srcId="{4FA76490-8C9D-4D19-9019-F72BEBF0DC07}" destId="{7E6CAA6D-16FD-4A93-B646-AEFE61AA188E}" srcOrd="0" destOrd="0" presId="urn:microsoft.com/office/officeart/2005/8/layout/hProcess4"/>
    <dgm:cxn modelId="{AD3293A8-969B-45B7-9B05-A8CDC0B980AA}" srcId="{ABE5D96D-D412-4408-B31D-0692D23B0CF3}" destId="{A5168792-E471-493D-B35C-4C0940D85667}" srcOrd="3" destOrd="0" parTransId="{44E0617A-7948-4D38-9034-90C8D7806791}" sibTransId="{726FE7C1-7617-4E0D-B400-710BB6E9CCD6}"/>
    <dgm:cxn modelId="{BF635978-851B-46A8-93E8-AAC7C177D1C1}" srcId="{BAF6D211-88EA-418F-8620-9787BFCC6C68}" destId="{1BEF1F83-CA3D-4CCB-A5EE-25CE313E8AA1}" srcOrd="3" destOrd="0" parTransId="{6FC4A172-8B21-48A3-A8B5-8A2F428BE49F}" sibTransId="{73A795F1-6843-43AB-B4FC-907238F80D73}"/>
    <dgm:cxn modelId="{98A352C3-37F5-4CF4-BAA9-DBB176ED5302}" type="presOf" srcId="{E6DACDC4-A175-4BB9-94BD-4B27CEDADBBE}" destId="{E64D326A-A4BA-4A0B-AD49-EB9FCC489495}" srcOrd="0" destOrd="1" presId="urn:microsoft.com/office/officeart/2005/8/layout/hProcess4"/>
    <dgm:cxn modelId="{84D624F9-E156-4007-90D8-21C46A9B9FAC}" type="presOf" srcId="{E6DACDC4-A175-4BB9-94BD-4B27CEDADBBE}" destId="{BA6CFE4F-DFDC-4076-8DA4-DD6E807B882B}" srcOrd="1" destOrd="1" presId="urn:microsoft.com/office/officeart/2005/8/layout/hProcess4"/>
    <dgm:cxn modelId="{A26D5203-A834-43AA-BBA1-272F2EE416D2}" type="presOf" srcId="{BAF6D211-88EA-418F-8620-9787BFCC6C68}" destId="{E2B0FDAD-9A76-47AD-9EEF-72A445B553A5}" srcOrd="0" destOrd="0" presId="urn:microsoft.com/office/officeart/2005/8/layout/hProcess4"/>
    <dgm:cxn modelId="{28D33785-4BB1-4F63-931B-1FB73AD7A2F5}" type="presOf" srcId="{598F8258-5BC2-47C1-8074-997CB71FEF5D}" destId="{E64D326A-A4BA-4A0B-AD49-EB9FCC489495}" srcOrd="0" destOrd="0" presId="urn:microsoft.com/office/officeart/2005/8/layout/hProcess4"/>
    <dgm:cxn modelId="{3D591085-B6F4-4950-84B3-37A97BB7C6A9}" type="presOf" srcId="{8F71A34F-DAFC-4A17-A8C2-695881F344F3}" destId="{E64D326A-A4BA-4A0B-AD49-EB9FCC489495}" srcOrd="0" destOrd="6" presId="urn:microsoft.com/office/officeart/2005/8/layout/hProcess4"/>
    <dgm:cxn modelId="{2E6D0217-FEC6-4BC1-B393-8C1A745DB89B}" type="presOf" srcId="{A994B80A-84D2-411F-8476-3C3BCB181AA8}" destId="{6BDA88C1-C4B0-4FEB-A7BA-38154297D779}" srcOrd="0" destOrd="2" presId="urn:microsoft.com/office/officeart/2005/8/layout/hProcess4"/>
    <dgm:cxn modelId="{78F23BC1-1BAE-4349-A409-2DB9CF3F3D9C}" type="presOf" srcId="{FEBDE497-F7CF-47E8-AAF7-1077F856F889}" destId="{E64D326A-A4BA-4A0B-AD49-EB9FCC489495}" srcOrd="0" destOrd="2" presId="urn:microsoft.com/office/officeart/2005/8/layout/hProcess4"/>
    <dgm:cxn modelId="{57EDCE0C-086E-409B-AB68-DCF0AC2836BE}" type="presOf" srcId="{EAE81922-9A80-420C-B2CD-74F9687D1642}" destId="{88AF55B6-1E83-4A78-82CD-39F129ED79BC}" srcOrd="0" destOrd="0" presId="urn:microsoft.com/office/officeart/2005/8/layout/hProcess4"/>
    <dgm:cxn modelId="{F5C2BE22-B1CE-41FF-9F5D-86FFD050DE18}" srcId="{3D8D4164-B1C3-474E-B867-8B02B2CDBD15}" destId="{4FA76490-8C9D-4D19-9019-F72BEBF0DC07}" srcOrd="0" destOrd="0" parTransId="{3768B642-8BF2-4C22-9160-9165F7ED9E8A}" sibTransId="{EAE81922-9A80-420C-B2CD-74F9687D1642}"/>
    <dgm:cxn modelId="{D736EA2D-2484-43E5-9103-BF8CA514B4C1}" srcId="{BAF6D211-88EA-418F-8620-9787BFCC6C68}" destId="{8F71A34F-DAFC-4A17-A8C2-695881F344F3}" srcOrd="6" destOrd="0" parTransId="{80CA9B46-5185-43AE-B7BD-62AB60D05F72}" sibTransId="{13030E2B-8150-4E49-B608-696C032AFE0A}"/>
    <dgm:cxn modelId="{66C28248-913F-474B-844A-7E60F865C2CB}" type="presOf" srcId="{0F4033B7-5995-4604-BC88-7FEDFDE6615C}" destId="{6BDA88C1-C4B0-4FEB-A7BA-38154297D779}" srcOrd="0" destOrd="0" presId="urn:microsoft.com/office/officeart/2005/8/layout/hProcess4"/>
    <dgm:cxn modelId="{BDFA7F5D-4465-4387-B083-ED37A66D7504}" type="presOf" srcId="{918CEF53-9A71-4C91-9A9F-5FA843CBE5FF}" destId="{4E36239A-5A87-46CF-9471-F9911045CB8D}" srcOrd="0" destOrd="2" presId="urn:microsoft.com/office/officeart/2005/8/layout/hProcess4"/>
    <dgm:cxn modelId="{1C8674BD-EFE5-4D3C-90A2-050308A2B1F6}" type="presOf" srcId="{EDB4CD06-D6EC-4998-967B-E1B73B5DF128}" destId="{6BDA88C1-C4B0-4FEB-A7BA-38154297D779}" srcOrd="0" destOrd="5" presId="urn:microsoft.com/office/officeart/2005/8/layout/hProcess4"/>
    <dgm:cxn modelId="{49FEC57B-F23A-4067-B1D7-5F5D1629B742}" type="presOf" srcId="{1BEF1F83-CA3D-4CCB-A5EE-25CE313E8AA1}" destId="{E64D326A-A4BA-4A0B-AD49-EB9FCC489495}" srcOrd="0" destOrd="3" presId="urn:microsoft.com/office/officeart/2005/8/layout/hProcess4"/>
    <dgm:cxn modelId="{0084915E-FA00-45CF-9455-6E2FDED2EADB}" type="presOf" srcId="{A5168792-E471-493D-B35C-4C0940D85667}" destId="{6BDA88C1-C4B0-4FEB-A7BA-38154297D779}" srcOrd="0" destOrd="3" presId="urn:microsoft.com/office/officeart/2005/8/layout/hProcess4"/>
    <dgm:cxn modelId="{5B452F3E-83E3-4F3E-90C2-8865B08A394D}" type="presOf" srcId="{2B71FA74-909D-46EC-A235-EBF83F11F498}" destId="{E64D326A-A4BA-4A0B-AD49-EB9FCC489495}" srcOrd="0" destOrd="5" presId="urn:microsoft.com/office/officeart/2005/8/layout/hProcess4"/>
    <dgm:cxn modelId="{F240B1CB-4414-438E-8D2C-81A538ECA3CB}" srcId="{BAF6D211-88EA-418F-8620-9787BFCC6C68}" destId="{E6DACDC4-A175-4BB9-94BD-4B27CEDADBBE}" srcOrd="1" destOrd="0" parTransId="{D3E7AE8F-BC94-4EBB-BE6B-63A033A2CE37}" sibTransId="{D926BAC3-82BF-4495-98A0-A0AFBECF31DD}"/>
    <dgm:cxn modelId="{07AF7023-E77D-4213-B720-C02F3C73860F}" type="presParOf" srcId="{233D9BF9-1151-4C26-8BEC-0914EF8908A2}" destId="{7A7584EF-0F5C-4437-BA45-63A494D88EBC}" srcOrd="0" destOrd="0" presId="urn:microsoft.com/office/officeart/2005/8/layout/hProcess4"/>
    <dgm:cxn modelId="{F7120FC3-99EE-499F-9691-1AE87E06EC20}" type="presParOf" srcId="{233D9BF9-1151-4C26-8BEC-0914EF8908A2}" destId="{D89DE71C-942E-439D-B392-49F8363F9323}" srcOrd="1" destOrd="0" presId="urn:microsoft.com/office/officeart/2005/8/layout/hProcess4"/>
    <dgm:cxn modelId="{C6F8AAF6-F382-4FB9-890B-C4F04C59A1C9}" type="presParOf" srcId="{233D9BF9-1151-4C26-8BEC-0914EF8908A2}" destId="{8D12C65A-9F3F-4B02-8B53-B3EAEF51A078}" srcOrd="2" destOrd="0" presId="urn:microsoft.com/office/officeart/2005/8/layout/hProcess4"/>
    <dgm:cxn modelId="{083D86F8-7CD6-490A-AEA9-CA57AF9878D5}" type="presParOf" srcId="{8D12C65A-9F3F-4B02-8B53-B3EAEF51A078}" destId="{FF37E5D9-CF24-449D-863E-3117154F852A}" srcOrd="0" destOrd="0" presId="urn:microsoft.com/office/officeart/2005/8/layout/hProcess4"/>
    <dgm:cxn modelId="{67E4040F-29A7-42E3-B3B1-8B5B9E6C373F}" type="presParOf" srcId="{FF37E5D9-CF24-449D-863E-3117154F852A}" destId="{59838380-BF01-45A2-B6F0-55A58E0778E1}" srcOrd="0" destOrd="0" presId="urn:microsoft.com/office/officeart/2005/8/layout/hProcess4"/>
    <dgm:cxn modelId="{BBAD8A07-CE6A-4C3A-BA01-3E9C667CC226}" type="presParOf" srcId="{FF37E5D9-CF24-449D-863E-3117154F852A}" destId="{4E36239A-5A87-46CF-9471-F9911045CB8D}" srcOrd="1" destOrd="0" presId="urn:microsoft.com/office/officeart/2005/8/layout/hProcess4"/>
    <dgm:cxn modelId="{F9760551-4CA5-42E2-903F-7A3CB9D38FAD}" type="presParOf" srcId="{FF37E5D9-CF24-449D-863E-3117154F852A}" destId="{B382FAC8-68CC-44C2-8325-BD5DD9C2A17E}" srcOrd="2" destOrd="0" presId="urn:microsoft.com/office/officeart/2005/8/layout/hProcess4"/>
    <dgm:cxn modelId="{1D0FC563-9327-42BF-8D78-B8000AA03855}" type="presParOf" srcId="{FF37E5D9-CF24-449D-863E-3117154F852A}" destId="{7E6CAA6D-16FD-4A93-B646-AEFE61AA188E}" srcOrd="3" destOrd="0" presId="urn:microsoft.com/office/officeart/2005/8/layout/hProcess4"/>
    <dgm:cxn modelId="{3A89C805-A79A-40B2-B273-40A4D9C4693C}" type="presParOf" srcId="{FF37E5D9-CF24-449D-863E-3117154F852A}" destId="{CEC553C6-57A8-4D9F-BA1A-2C4412896206}" srcOrd="4" destOrd="0" presId="urn:microsoft.com/office/officeart/2005/8/layout/hProcess4"/>
    <dgm:cxn modelId="{BEA4C392-6500-4942-A9F7-139B589C08D6}" type="presParOf" srcId="{8D12C65A-9F3F-4B02-8B53-B3EAEF51A078}" destId="{88AF55B6-1E83-4A78-82CD-39F129ED79BC}" srcOrd="1" destOrd="0" presId="urn:microsoft.com/office/officeart/2005/8/layout/hProcess4"/>
    <dgm:cxn modelId="{8AB94EE4-F65C-480F-8626-C9D06DAB1339}" type="presParOf" srcId="{8D12C65A-9F3F-4B02-8B53-B3EAEF51A078}" destId="{28A50E47-494E-46FA-ACDB-5F5BAD694DF5}" srcOrd="2" destOrd="0" presId="urn:microsoft.com/office/officeart/2005/8/layout/hProcess4"/>
    <dgm:cxn modelId="{DF9377B9-3705-4CC8-97B6-D133F0712A41}" type="presParOf" srcId="{28A50E47-494E-46FA-ACDB-5F5BAD694DF5}" destId="{279CDC17-8B15-4505-905E-923C5459CDF1}" srcOrd="0" destOrd="0" presId="urn:microsoft.com/office/officeart/2005/8/layout/hProcess4"/>
    <dgm:cxn modelId="{CEEDEF5C-96AD-4292-A6D9-2FD55ECB413D}" type="presParOf" srcId="{28A50E47-494E-46FA-ACDB-5F5BAD694DF5}" destId="{6BDA88C1-C4B0-4FEB-A7BA-38154297D779}" srcOrd="1" destOrd="0" presId="urn:microsoft.com/office/officeart/2005/8/layout/hProcess4"/>
    <dgm:cxn modelId="{FF92BE8B-F275-4291-A229-B09AE23ED936}" type="presParOf" srcId="{28A50E47-494E-46FA-ACDB-5F5BAD694DF5}" destId="{3C916106-3008-42BB-9C84-34F1DDC516DD}" srcOrd="2" destOrd="0" presId="urn:microsoft.com/office/officeart/2005/8/layout/hProcess4"/>
    <dgm:cxn modelId="{EBF11EEA-D36A-42F0-88CF-D4325CA7FB6E}" type="presParOf" srcId="{28A50E47-494E-46FA-ACDB-5F5BAD694DF5}" destId="{ADFE2597-037A-4051-9853-8D6FC32E945D}" srcOrd="3" destOrd="0" presId="urn:microsoft.com/office/officeart/2005/8/layout/hProcess4"/>
    <dgm:cxn modelId="{B2A4EF4C-1F1F-41CC-9417-AAC9C3BEE37B}" type="presParOf" srcId="{28A50E47-494E-46FA-ACDB-5F5BAD694DF5}" destId="{9ABCEFAD-CDAA-496F-B0DA-EBD956C03D57}" srcOrd="4" destOrd="0" presId="urn:microsoft.com/office/officeart/2005/8/layout/hProcess4"/>
    <dgm:cxn modelId="{DEDE770D-0313-421A-BF44-56D87D7B77DD}" type="presParOf" srcId="{8D12C65A-9F3F-4B02-8B53-B3EAEF51A078}" destId="{EF69037F-5420-4496-B468-42398B0C0556}" srcOrd="3" destOrd="0" presId="urn:microsoft.com/office/officeart/2005/8/layout/hProcess4"/>
    <dgm:cxn modelId="{726E06FE-CDDC-41FD-A886-14D8C6C8395F}" type="presParOf" srcId="{8D12C65A-9F3F-4B02-8B53-B3EAEF51A078}" destId="{7F346303-A153-4395-97BE-208C5AD2D91A}" srcOrd="4" destOrd="0" presId="urn:microsoft.com/office/officeart/2005/8/layout/hProcess4"/>
    <dgm:cxn modelId="{66346F57-709C-4102-822E-9DD32E9E0FC9}" type="presParOf" srcId="{7F346303-A153-4395-97BE-208C5AD2D91A}" destId="{CFC62F19-4680-4514-AD8D-7BDEA8642E40}" srcOrd="0" destOrd="0" presId="urn:microsoft.com/office/officeart/2005/8/layout/hProcess4"/>
    <dgm:cxn modelId="{5D45DD79-D0D3-450F-954C-204070A0754C}" type="presParOf" srcId="{7F346303-A153-4395-97BE-208C5AD2D91A}" destId="{E64D326A-A4BA-4A0B-AD49-EB9FCC489495}" srcOrd="1" destOrd="0" presId="urn:microsoft.com/office/officeart/2005/8/layout/hProcess4"/>
    <dgm:cxn modelId="{E1C1704B-B03A-4EB0-B8D3-7F7BB1B82707}" type="presParOf" srcId="{7F346303-A153-4395-97BE-208C5AD2D91A}" destId="{BA6CFE4F-DFDC-4076-8DA4-DD6E807B882B}" srcOrd="2" destOrd="0" presId="urn:microsoft.com/office/officeart/2005/8/layout/hProcess4"/>
    <dgm:cxn modelId="{BECD99D9-103C-4B28-A2D9-941FA50F4E6F}" type="presParOf" srcId="{7F346303-A153-4395-97BE-208C5AD2D91A}" destId="{E2B0FDAD-9A76-47AD-9EEF-72A445B553A5}" srcOrd="3" destOrd="0" presId="urn:microsoft.com/office/officeart/2005/8/layout/hProcess4"/>
    <dgm:cxn modelId="{42A7895E-80AB-488A-9ADE-FC60E8BD2AF7}" type="presParOf" srcId="{7F346303-A153-4395-97BE-208C5AD2D91A}" destId="{2AE921E5-5877-43AE-8370-ED05B296D2EE}"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36239A-5A87-46CF-9471-F9911045CB8D}">
      <dsp:nvSpPr>
        <dsp:cNvPr id="0" name=""/>
        <dsp:cNvSpPr/>
      </dsp:nvSpPr>
      <dsp:spPr>
        <a:xfrm>
          <a:off x="387560" y="908567"/>
          <a:ext cx="2780793" cy="1874630"/>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3825" tIns="123825" rIns="123825" bIns="123825" numCol="1" spcCol="1270" anchor="t" anchorCtr="0">
          <a:noAutofit/>
        </a:bodyPr>
        <a:lstStyle/>
        <a:p>
          <a:pPr marL="228600" lvl="1" indent="-228600" algn="l" defTabSz="889000">
            <a:lnSpc>
              <a:spcPct val="90000"/>
            </a:lnSpc>
            <a:spcBef>
              <a:spcPct val="0"/>
            </a:spcBef>
            <a:spcAft>
              <a:spcPct val="15000"/>
            </a:spcAft>
            <a:buChar char="••"/>
          </a:pPr>
          <a:r>
            <a:rPr lang="en-GB" sz="2000" kern="1200" noProof="0" dirty="0" err="1" smtClean="0"/>
            <a:t>Problemas</a:t>
          </a:r>
          <a:r>
            <a:rPr lang="en-GB" sz="2000" kern="1200" noProof="0" dirty="0" smtClean="0"/>
            <a:t> </a:t>
          </a:r>
          <a:r>
            <a:rPr lang="en-GB" sz="2000" kern="1200" noProof="0" dirty="0" err="1" smtClean="0"/>
            <a:t>serios</a:t>
          </a:r>
          <a:r>
            <a:rPr lang="en-GB" sz="2000" kern="1200" noProof="0" dirty="0" smtClean="0"/>
            <a:t> de </a:t>
          </a:r>
          <a:r>
            <a:rPr lang="en-GB" sz="2000" kern="1200" noProof="0" dirty="0" err="1" smtClean="0"/>
            <a:t>salud</a:t>
          </a:r>
          <a:endParaRPr lang="en-GB" sz="2000" kern="1200" noProof="0" dirty="0"/>
        </a:p>
        <a:p>
          <a:pPr marL="228600" lvl="1" indent="-228600" algn="l" defTabSz="889000">
            <a:lnSpc>
              <a:spcPct val="90000"/>
            </a:lnSpc>
            <a:spcBef>
              <a:spcPct val="0"/>
            </a:spcBef>
            <a:spcAft>
              <a:spcPct val="15000"/>
            </a:spcAft>
            <a:buChar char="••"/>
          </a:pPr>
          <a:r>
            <a:rPr lang="en-GB" sz="2000" kern="1200" noProof="0" dirty="0" err="1" smtClean="0"/>
            <a:t>Ambiente</a:t>
          </a:r>
          <a:r>
            <a:rPr lang="en-GB" sz="2000" kern="1200" noProof="0" dirty="0" smtClean="0"/>
            <a:t> </a:t>
          </a:r>
          <a:r>
            <a:rPr lang="en-GB" sz="2000" kern="1200" noProof="0" dirty="0" err="1" smtClean="0"/>
            <a:t>hogareño</a:t>
          </a:r>
          <a:endParaRPr lang="en-GB" sz="2000" kern="1200" noProof="0" dirty="0"/>
        </a:p>
        <a:p>
          <a:pPr marL="228600" lvl="1" indent="-228600" algn="l" defTabSz="889000">
            <a:lnSpc>
              <a:spcPct val="90000"/>
            </a:lnSpc>
            <a:spcBef>
              <a:spcPct val="0"/>
            </a:spcBef>
            <a:spcAft>
              <a:spcPct val="15000"/>
            </a:spcAft>
            <a:buChar char="••"/>
          </a:pPr>
          <a:r>
            <a:rPr lang="en-GB" sz="2000" kern="1200" noProof="0" dirty="0" err="1" smtClean="0"/>
            <a:t>Escuela</a:t>
          </a:r>
          <a:endParaRPr lang="en-GB" sz="2000" kern="1200" noProof="0" dirty="0"/>
        </a:p>
      </dsp:txBody>
      <dsp:txXfrm>
        <a:off x="430700" y="951707"/>
        <a:ext cx="2694513" cy="1386643"/>
      </dsp:txXfrm>
    </dsp:sp>
    <dsp:sp modelId="{88AF55B6-1E83-4A78-82CD-39F129ED79BC}">
      <dsp:nvSpPr>
        <dsp:cNvPr id="0" name=""/>
        <dsp:cNvSpPr/>
      </dsp:nvSpPr>
      <dsp:spPr>
        <a:xfrm>
          <a:off x="1653083" y="1584177"/>
          <a:ext cx="2721149" cy="2721149"/>
        </a:xfrm>
        <a:prstGeom prst="leftCircularArrow">
          <a:avLst>
            <a:gd name="adj1" fmla="val 2691"/>
            <a:gd name="adj2" fmla="val 327621"/>
            <a:gd name="adj3" fmla="val 2762156"/>
            <a:gd name="adj4" fmla="val 9683514"/>
            <a:gd name="adj5" fmla="val 3140"/>
          </a:avLst>
        </a:prstGeom>
        <a:solidFill>
          <a:schemeClr val="bg1"/>
        </a:soli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E6CAA6D-16FD-4A93-B646-AEFE61AA188E}">
      <dsp:nvSpPr>
        <dsp:cNvPr id="0" name=""/>
        <dsp:cNvSpPr/>
      </dsp:nvSpPr>
      <dsp:spPr>
        <a:xfrm>
          <a:off x="760995" y="2875868"/>
          <a:ext cx="2020316" cy="803413"/>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en-GB" sz="3000" kern="1200" noProof="0" dirty="0" err="1" smtClean="0"/>
            <a:t>Niñez</a:t>
          </a:r>
          <a:endParaRPr lang="en-GB" sz="3000" kern="1200" noProof="0" dirty="0"/>
        </a:p>
      </dsp:txBody>
      <dsp:txXfrm>
        <a:off x="784526" y="2899399"/>
        <a:ext cx="1973254" cy="756351"/>
      </dsp:txXfrm>
    </dsp:sp>
    <dsp:sp modelId="{6BDA88C1-C4B0-4FEB-A7BA-38154297D779}">
      <dsp:nvSpPr>
        <dsp:cNvPr id="0" name=""/>
        <dsp:cNvSpPr/>
      </dsp:nvSpPr>
      <dsp:spPr>
        <a:xfrm>
          <a:off x="3501451" y="1827492"/>
          <a:ext cx="1899152" cy="1874630"/>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5625132"/>
              <a:satOff val="-8440"/>
              <a:lumOff val="-1373"/>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3825" tIns="123825" rIns="123825" bIns="123825" numCol="1" spcCol="1270" anchor="ctr" anchorCtr="0">
          <a:noAutofit/>
        </a:bodyPr>
        <a:lstStyle/>
        <a:p>
          <a:pPr marL="228600" lvl="1" indent="-228600" algn="l" defTabSz="889000">
            <a:lnSpc>
              <a:spcPct val="90000"/>
            </a:lnSpc>
            <a:spcBef>
              <a:spcPct val="0"/>
            </a:spcBef>
            <a:spcAft>
              <a:spcPct val="15000"/>
            </a:spcAft>
            <a:buChar char="••"/>
          </a:pPr>
          <a:r>
            <a:rPr lang="en-GB" sz="2000" kern="1200" noProof="0" dirty="0" err="1" smtClean="0"/>
            <a:t>Salud</a:t>
          </a:r>
          <a:endParaRPr lang="en-GB" sz="2000" kern="1200" noProof="0" dirty="0"/>
        </a:p>
        <a:p>
          <a:pPr marL="228600" lvl="1" indent="-228600" algn="l" defTabSz="889000">
            <a:lnSpc>
              <a:spcPct val="90000"/>
            </a:lnSpc>
            <a:spcBef>
              <a:spcPct val="0"/>
            </a:spcBef>
            <a:spcAft>
              <a:spcPct val="15000"/>
            </a:spcAft>
            <a:buChar char="••"/>
          </a:pPr>
          <a:r>
            <a:rPr lang="en-GB" sz="2000" kern="1200" noProof="0" dirty="0" err="1" smtClean="0"/>
            <a:t>Escolaridad</a:t>
          </a:r>
          <a:endParaRPr lang="en-GB" sz="2000" kern="1200" noProof="0" dirty="0"/>
        </a:p>
        <a:p>
          <a:pPr marL="228600" lvl="1" indent="-228600" algn="l" defTabSz="889000">
            <a:lnSpc>
              <a:spcPct val="90000"/>
            </a:lnSpc>
            <a:spcBef>
              <a:spcPct val="0"/>
            </a:spcBef>
            <a:spcAft>
              <a:spcPct val="15000"/>
            </a:spcAft>
            <a:buChar char="••"/>
          </a:pPr>
          <a:r>
            <a:rPr lang="en-GB" sz="2000" kern="1200" noProof="0" dirty="0" err="1" smtClean="0"/>
            <a:t>Preparación</a:t>
          </a:r>
          <a:endParaRPr lang="en-GB" sz="2000" kern="1200" noProof="0" dirty="0"/>
        </a:p>
        <a:p>
          <a:pPr marL="228600" lvl="1" indent="-228600" algn="l" defTabSz="889000">
            <a:lnSpc>
              <a:spcPct val="90000"/>
            </a:lnSpc>
            <a:spcBef>
              <a:spcPct val="0"/>
            </a:spcBef>
            <a:spcAft>
              <a:spcPct val="15000"/>
            </a:spcAft>
            <a:buChar char="••"/>
          </a:pPr>
          <a:r>
            <a:rPr lang="en-GB" sz="2000" kern="1200" noProof="0" dirty="0" err="1" smtClean="0"/>
            <a:t>Ocupación</a:t>
          </a:r>
          <a:endParaRPr lang="en-GB" sz="2000" kern="1200" noProof="0" dirty="0"/>
        </a:p>
        <a:p>
          <a:pPr marL="228600" lvl="1" indent="-228600" algn="l" defTabSz="889000">
            <a:lnSpc>
              <a:spcPct val="90000"/>
            </a:lnSpc>
            <a:spcBef>
              <a:spcPct val="0"/>
            </a:spcBef>
            <a:spcAft>
              <a:spcPct val="15000"/>
            </a:spcAft>
            <a:buChar char="••"/>
          </a:pPr>
          <a:r>
            <a:rPr lang="en-GB" sz="2000" kern="1200" noProof="0" dirty="0" err="1" smtClean="0"/>
            <a:t>Familia</a:t>
          </a:r>
          <a:endParaRPr lang="en-GB" sz="2000" kern="1200" noProof="0" dirty="0"/>
        </a:p>
        <a:p>
          <a:pPr marL="228600" lvl="1" indent="-228600" algn="l" defTabSz="889000">
            <a:lnSpc>
              <a:spcPct val="90000"/>
            </a:lnSpc>
            <a:spcBef>
              <a:spcPct val="0"/>
            </a:spcBef>
            <a:spcAft>
              <a:spcPct val="15000"/>
            </a:spcAft>
            <a:buChar char="••"/>
          </a:pPr>
          <a:endParaRPr lang="en-GB" sz="2000" kern="1200" noProof="0" dirty="0"/>
        </a:p>
      </dsp:txBody>
      <dsp:txXfrm>
        <a:off x="3544591" y="2272338"/>
        <a:ext cx="1812872" cy="1386643"/>
      </dsp:txXfrm>
    </dsp:sp>
    <dsp:sp modelId="{EF69037F-5420-4496-B468-42398B0C0556}">
      <dsp:nvSpPr>
        <dsp:cNvPr id="0" name=""/>
        <dsp:cNvSpPr/>
      </dsp:nvSpPr>
      <dsp:spPr>
        <a:xfrm>
          <a:off x="4374233" y="432042"/>
          <a:ext cx="2770050" cy="2770050"/>
        </a:xfrm>
        <a:prstGeom prst="circularArrow">
          <a:avLst>
            <a:gd name="adj1" fmla="val 2644"/>
            <a:gd name="adj2" fmla="val 321481"/>
            <a:gd name="adj3" fmla="val 19211708"/>
            <a:gd name="adj4" fmla="val 12284211"/>
            <a:gd name="adj5" fmla="val 3084"/>
          </a:avLst>
        </a:prstGeom>
        <a:solidFill>
          <a:schemeClr val="bg1"/>
        </a:soli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DFE2597-037A-4051-9853-8D6FC32E945D}">
      <dsp:nvSpPr>
        <dsp:cNvPr id="0" name=""/>
        <dsp:cNvSpPr/>
      </dsp:nvSpPr>
      <dsp:spPr>
        <a:xfrm>
          <a:off x="3456382" y="908572"/>
          <a:ext cx="2020316" cy="803413"/>
        </a:xfrm>
        <a:prstGeom prst="roundRect">
          <a:avLst>
            <a:gd name="adj" fmla="val 10000"/>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en-GB" sz="3000" kern="1200" noProof="0" dirty="0" err="1" smtClean="0"/>
            <a:t>Edad</a:t>
          </a:r>
          <a:r>
            <a:rPr lang="en-GB" sz="3000" kern="1200" noProof="0" dirty="0" smtClean="0"/>
            <a:t> </a:t>
          </a:r>
          <a:r>
            <a:rPr lang="en-GB" sz="3000" kern="1200" noProof="0" dirty="0" err="1" smtClean="0"/>
            <a:t>adulta</a:t>
          </a:r>
          <a:endParaRPr lang="en-GB" sz="3000" kern="1200" noProof="0" dirty="0"/>
        </a:p>
      </dsp:txBody>
      <dsp:txXfrm>
        <a:off x="3479913" y="932103"/>
        <a:ext cx="1973254" cy="756351"/>
      </dsp:txXfrm>
    </dsp:sp>
    <dsp:sp modelId="{E64D326A-A4BA-4A0B-AD49-EB9FCC489495}">
      <dsp:nvSpPr>
        <dsp:cNvPr id="0" name=""/>
        <dsp:cNvSpPr/>
      </dsp:nvSpPr>
      <dsp:spPr>
        <a:xfrm>
          <a:off x="5832640" y="1118094"/>
          <a:ext cx="2272855" cy="1874630"/>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3825" tIns="123825" rIns="123825" bIns="123825" numCol="1" spcCol="1270" anchor="ctr" anchorCtr="0">
          <a:noAutofit/>
        </a:bodyPr>
        <a:lstStyle/>
        <a:p>
          <a:pPr marL="228600" lvl="1" indent="-228600" algn="l" defTabSz="889000">
            <a:lnSpc>
              <a:spcPct val="90000"/>
            </a:lnSpc>
            <a:spcBef>
              <a:spcPct val="0"/>
            </a:spcBef>
            <a:spcAft>
              <a:spcPct val="15000"/>
            </a:spcAft>
            <a:buChar char="••"/>
          </a:pPr>
          <a:endParaRPr lang="en-GB" sz="2000" kern="1200" noProof="0" dirty="0"/>
        </a:p>
        <a:p>
          <a:pPr marL="228600" lvl="1" indent="-228600" algn="l" defTabSz="889000">
            <a:lnSpc>
              <a:spcPct val="90000"/>
            </a:lnSpc>
            <a:spcBef>
              <a:spcPct val="0"/>
            </a:spcBef>
            <a:spcAft>
              <a:spcPct val="15000"/>
            </a:spcAft>
            <a:buChar char="••"/>
          </a:pPr>
          <a:endParaRPr lang="en-GB" sz="2000" kern="1200" noProof="0" dirty="0"/>
        </a:p>
        <a:p>
          <a:pPr marL="228600" lvl="1" indent="-228600" algn="l" defTabSz="889000">
            <a:lnSpc>
              <a:spcPct val="90000"/>
            </a:lnSpc>
            <a:spcBef>
              <a:spcPct val="0"/>
            </a:spcBef>
            <a:spcAft>
              <a:spcPct val="15000"/>
            </a:spcAft>
            <a:buChar char="••"/>
          </a:pPr>
          <a:r>
            <a:rPr lang="en-GB" sz="2000" kern="1200" noProof="0" dirty="0" err="1" smtClean="0"/>
            <a:t>Morbilidad</a:t>
          </a:r>
          <a:endParaRPr lang="en-GB" sz="2000" kern="1200" noProof="0" dirty="0"/>
        </a:p>
        <a:p>
          <a:pPr marL="228600" lvl="1" indent="-228600" algn="l" defTabSz="889000">
            <a:lnSpc>
              <a:spcPct val="90000"/>
            </a:lnSpc>
            <a:spcBef>
              <a:spcPct val="0"/>
            </a:spcBef>
            <a:spcAft>
              <a:spcPct val="15000"/>
            </a:spcAft>
            <a:buChar char="••"/>
          </a:pPr>
          <a:r>
            <a:rPr lang="en-GB" sz="2000" kern="1200" noProof="0" dirty="0" err="1" smtClean="0"/>
            <a:t>Incapacidad</a:t>
          </a:r>
          <a:endParaRPr lang="en-GB" sz="2000" kern="1200" noProof="0" dirty="0"/>
        </a:p>
        <a:p>
          <a:pPr marL="228600" lvl="1" indent="-228600" algn="l" defTabSz="889000">
            <a:lnSpc>
              <a:spcPct val="90000"/>
            </a:lnSpc>
            <a:spcBef>
              <a:spcPct val="0"/>
            </a:spcBef>
            <a:spcAft>
              <a:spcPct val="15000"/>
            </a:spcAft>
            <a:buChar char="••"/>
          </a:pPr>
          <a:r>
            <a:rPr lang="en-GB" sz="2000" kern="1200" noProof="0" dirty="0" err="1" smtClean="0"/>
            <a:t>Ingreso</a:t>
          </a:r>
          <a:r>
            <a:rPr lang="en-GB" sz="2000" kern="1200" noProof="0" dirty="0" smtClean="0"/>
            <a:t> y </a:t>
          </a:r>
          <a:r>
            <a:rPr lang="en-GB" sz="2000" kern="1200" noProof="0" dirty="0" err="1" smtClean="0"/>
            <a:t>bienes</a:t>
          </a:r>
          <a:endParaRPr lang="en-GB" sz="2000" kern="1200" noProof="0" dirty="0"/>
        </a:p>
        <a:p>
          <a:pPr marL="228600" lvl="1" indent="-228600" algn="l" defTabSz="889000">
            <a:lnSpc>
              <a:spcPct val="90000"/>
            </a:lnSpc>
            <a:spcBef>
              <a:spcPct val="0"/>
            </a:spcBef>
            <a:spcAft>
              <a:spcPct val="15000"/>
            </a:spcAft>
            <a:buChar char="••"/>
          </a:pPr>
          <a:r>
            <a:rPr lang="en-GB" sz="2000" kern="1200" noProof="0" dirty="0" err="1" smtClean="0"/>
            <a:t>Redes</a:t>
          </a:r>
          <a:r>
            <a:rPr lang="en-GB" sz="2000" kern="1200" noProof="0" dirty="0" smtClean="0"/>
            <a:t> </a:t>
          </a:r>
          <a:r>
            <a:rPr lang="en-GB" sz="2000" kern="1200" noProof="0" dirty="0" err="1" smtClean="0"/>
            <a:t>familiares</a:t>
          </a:r>
          <a:endParaRPr lang="en-GB" sz="2000" kern="1200" noProof="0" dirty="0"/>
        </a:p>
        <a:p>
          <a:pPr marL="228600" lvl="1" indent="-228600" algn="l" defTabSz="889000">
            <a:lnSpc>
              <a:spcPct val="90000"/>
            </a:lnSpc>
            <a:spcBef>
              <a:spcPct val="0"/>
            </a:spcBef>
            <a:spcAft>
              <a:spcPct val="15000"/>
            </a:spcAft>
            <a:buChar char="••"/>
          </a:pPr>
          <a:endParaRPr lang="en-GB" sz="2000" kern="1200" noProof="0" dirty="0"/>
        </a:p>
      </dsp:txBody>
      <dsp:txXfrm>
        <a:off x="5875780" y="1161234"/>
        <a:ext cx="2186575" cy="1386643"/>
      </dsp:txXfrm>
    </dsp:sp>
    <dsp:sp modelId="{E2B0FDAD-9A76-47AD-9EEF-72A445B553A5}">
      <dsp:nvSpPr>
        <dsp:cNvPr id="0" name=""/>
        <dsp:cNvSpPr/>
      </dsp:nvSpPr>
      <dsp:spPr>
        <a:xfrm>
          <a:off x="5976674" y="3108215"/>
          <a:ext cx="2020316" cy="803413"/>
        </a:xfrm>
        <a:prstGeom prst="roundRect">
          <a:avLst>
            <a:gd name="adj" fmla="val 1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en-GB" sz="3000" kern="1200" noProof="0" dirty="0" err="1" smtClean="0"/>
            <a:t>Vejez</a:t>
          </a:r>
          <a:endParaRPr lang="en-GB" sz="3000" kern="1200" noProof="0" dirty="0"/>
        </a:p>
      </dsp:txBody>
      <dsp:txXfrm>
        <a:off x="6000205" y="3131746"/>
        <a:ext cx="1973254" cy="75635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0.13235</cdr:x>
      <cdr:y>0.44211</cdr:y>
    </cdr:from>
    <cdr:to>
      <cdr:x>0.15073</cdr:x>
      <cdr:y>0.58421</cdr:y>
    </cdr:to>
    <cdr:sp macro="" textlink="">
      <cdr:nvSpPr>
        <cdr:cNvPr id="2" name="TextBox 1"/>
        <cdr:cNvSpPr txBox="1"/>
      </cdr:nvSpPr>
      <cdr:spPr>
        <a:xfrm xmlns:a="http://schemas.openxmlformats.org/drawingml/2006/main">
          <a:off x="1028680" y="2000264"/>
          <a:ext cx="142876" cy="64294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s-MX" sz="1100"/>
        </a:p>
      </cdr:txBody>
    </cdr:sp>
  </cdr:relSizeAnchor>
  <cdr:relSizeAnchor xmlns:cdr="http://schemas.openxmlformats.org/drawingml/2006/chartDrawing">
    <cdr:from>
      <cdr:x>0.12316</cdr:x>
      <cdr:y>0.43478</cdr:y>
    </cdr:from>
    <cdr:to>
      <cdr:x>0.24265</cdr:x>
      <cdr:y>0.52174</cdr:y>
    </cdr:to>
    <cdr:sp macro="" textlink="">
      <cdr:nvSpPr>
        <cdr:cNvPr id="3" name="TextBox 2"/>
        <cdr:cNvSpPr txBox="1"/>
      </cdr:nvSpPr>
      <cdr:spPr>
        <a:xfrm xmlns:a="http://schemas.openxmlformats.org/drawingml/2006/main">
          <a:off x="957242" y="2143140"/>
          <a:ext cx="928694" cy="42862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200" dirty="0" err="1" smtClean="0"/>
            <a:t>Mortalidad</a:t>
          </a:r>
          <a:endParaRPr lang="en-US" sz="1200" dirty="0" smtClean="0"/>
        </a:p>
        <a:p xmlns:a="http://schemas.openxmlformats.org/drawingml/2006/main">
          <a:r>
            <a:rPr lang="en-US" sz="1200" dirty="0" err="1" smtClean="0"/>
            <a:t>infantil</a:t>
          </a:r>
          <a:endParaRPr lang="es-MX" sz="1200" dirty="0"/>
        </a:p>
      </cdr:txBody>
    </cdr:sp>
  </cdr:relSizeAnchor>
  <cdr:relSizeAnchor xmlns:cdr="http://schemas.openxmlformats.org/drawingml/2006/chartDrawing">
    <cdr:from>
      <cdr:x>0.34662</cdr:x>
      <cdr:y>0.59459</cdr:y>
    </cdr:from>
    <cdr:to>
      <cdr:x>0.46427</cdr:x>
      <cdr:y>0.69604</cdr:y>
    </cdr:to>
    <cdr:sp macro="" textlink="">
      <cdr:nvSpPr>
        <cdr:cNvPr id="4" name="TextBox 3"/>
        <cdr:cNvSpPr txBox="1"/>
      </cdr:nvSpPr>
      <cdr:spPr>
        <a:xfrm xmlns:a="http://schemas.openxmlformats.org/drawingml/2006/main">
          <a:off x="2857520" y="3143272"/>
          <a:ext cx="969897" cy="53630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err="1" smtClean="0"/>
            <a:t>Mortalidad</a:t>
          </a:r>
          <a:r>
            <a:rPr lang="en-US" sz="1100" dirty="0" smtClean="0"/>
            <a:t> </a:t>
          </a:r>
        </a:p>
        <a:p xmlns:a="http://schemas.openxmlformats.org/drawingml/2006/main">
          <a:r>
            <a:rPr lang="en-US" sz="1200" dirty="0" err="1" smtClean="0"/>
            <a:t>prematura</a:t>
          </a:r>
          <a:endParaRPr lang="es-MX" sz="1200" dirty="0"/>
        </a:p>
      </cdr:txBody>
    </cdr:sp>
  </cdr:relSizeAnchor>
  <cdr:relSizeAnchor xmlns:cdr="http://schemas.openxmlformats.org/drawingml/2006/chartDrawing">
    <cdr:from>
      <cdr:x>0.5286</cdr:x>
      <cdr:y>0.48649</cdr:y>
    </cdr:from>
    <cdr:to>
      <cdr:x>0.53726</cdr:x>
      <cdr:y>0.77027</cdr:y>
    </cdr:to>
    <cdr:sp macro="" textlink="">
      <cdr:nvSpPr>
        <cdr:cNvPr id="7" name="Straight Arrow Connector 6"/>
        <cdr:cNvSpPr/>
      </cdr:nvSpPr>
      <cdr:spPr>
        <a:xfrm xmlns:a="http://schemas.openxmlformats.org/drawingml/2006/main" rot="16200000" flipH="1">
          <a:off x="3643324" y="3286162"/>
          <a:ext cx="1500197" cy="71409"/>
        </a:xfrm>
        <a:prstGeom xmlns:a="http://schemas.openxmlformats.org/drawingml/2006/main" prst="straightConnector1">
          <a:avLst/>
        </a:prstGeom>
        <a:ln xmlns:a="http://schemas.openxmlformats.org/drawingml/2006/main" w="38100">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0.90122</cdr:x>
      <cdr:y>0.5</cdr:y>
    </cdr:from>
    <cdr:to>
      <cdr:x>0.91855</cdr:x>
      <cdr:y>0.77027</cdr:y>
    </cdr:to>
    <cdr:sp macro="" textlink="">
      <cdr:nvSpPr>
        <cdr:cNvPr id="8" name="Straight Arrow Connector 7"/>
        <cdr:cNvSpPr/>
      </cdr:nvSpPr>
      <cdr:spPr>
        <a:xfrm xmlns:a="http://schemas.openxmlformats.org/drawingml/2006/main" rot="5400000" flipV="1">
          <a:off x="6786613" y="3286150"/>
          <a:ext cx="1428758" cy="142874"/>
        </a:xfrm>
        <a:prstGeom xmlns:a="http://schemas.openxmlformats.org/drawingml/2006/main" prst="straightConnector1">
          <a:avLst/>
        </a:prstGeom>
        <a:ln xmlns:a="http://schemas.openxmlformats.org/drawingml/2006/main" w="38100">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0.45061</cdr:x>
      <cdr:y>0.35135</cdr:y>
    </cdr:from>
    <cdr:to>
      <cdr:x>0.58059</cdr:x>
      <cdr:y>0.45946</cdr:y>
    </cdr:to>
    <cdr:sp macro="" textlink="">
      <cdr:nvSpPr>
        <cdr:cNvPr id="9" name="TextBox 8"/>
        <cdr:cNvSpPr txBox="1"/>
      </cdr:nvSpPr>
      <cdr:spPr>
        <a:xfrm xmlns:a="http://schemas.openxmlformats.org/drawingml/2006/main">
          <a:off x="3714776" y="1857388"/>
          <a:ext cx="1071570" cy="5715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s-MX" sz="1100" dirty="0"/>
        </a:p>
      </cdr:txBody>
    </cdr:sp>
  </cdr:relSizeAnchor>
  <cdr:relSizeAnchor xmlns:cdr="http://schemas.openxmlformats.org/drawingml/2006/chartDrawing">
    <cdr:from>
      <cdr:x>0.83189</cdr:x>
      <cdr:y>0.41892</cdr:y>
    </cdr:from>
    <cdr:to>
      <cdr:x>0.96187</cdr:x>
      <cdr:y>0.5</cdr:y>
    </cdr:to>
    <cdr:sp macro="" textlink="">
      <cdr:nvSpPr>
        <cdr:cNvPr id="10" name="TextBox 9"/>
        <cdr:cNvSpPr txBox="1"/>
      </cdr:nvSpPr>
      <cdr:spPr>
        <a:xfrm xmlns:a="http://schemas.openxmlformats.org/drawingml/2006/main">
          <a:off x="6858048" y="2214578"/>
          <a:ext cx="1071570" cy="42862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s-MX" sz="1200" dirty="0" smtClean="0"/>
            <a:t>Vida </a:t>
          </a:r>
          <a:r>
            <a:rPr lang="es-MX" sz="1200" dirty="0" err="1" smtClean="0"/>
            <a:t>maxima</a:t>
          </a:r>
          <a:endParaRPr lang="es-MX" sz="1200" dirty="0" smtClean="0"/>
        </a:p>
        <a:p xmlns:a="http://schemas.openxmlformats.org/drawingml/2006/main">
          <a:r>
            <a:rPr lang="es-MX" sz="1200" dirty="0" smtClean="0"/>
            <a:t>“normal”</a:t>
          </a:r>
        </a:p>
        <a:p xmlns:a="http://schemas.openxmlformats.org/drawingml/2006/main">
          <a:endParaRPr lang="es-MX"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F7A475-06CA-492B-BD82-57C0474A95D4}" type="datetimeFigureOut">
              <a:rPr lang="en-US" smtClean="0"/>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1F252F-B651-44AC-86B6-E5C8E524E51C}" type="slidenum">
              <a:rPr lang="en-US" smtClean="0"/>
              <a:t>‹#›</a:t>
            </a:fld>
            <a:endParaRPr lang="en-US"/>
          </a:p>
        </p:txBody>
      </p:sp>
    </p:spTree>
    <p:extLst>
      <p:ext uri="{BB962C8B-B14F-4D97-AF65-F5344CB8AC3E}">
        <p14:creationId xmlns:p14="http://schemas.microsoft.com/office/powerpoint/2010/main" val="338354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a:p>
        </p:txBody>
      </p:sp>
      <p:sp>
        <p:nvSpPr>
          <p:cNvPr id="4" name="Slide Number Placeholder 3"/>
          <p:cNvSpPr>
            <a:spLocks noGrp="1"/>
          </p:cNvSpPr>
          <p:nvPr>
            <p:ph type="sldNum" sz="quarter" idx="10"/>
          </p:nvPr>
        </p:nvSpPr>
        <p:spPr/>
        <p:txBody>
          <a:bodyPr/>
          <a:lstStyle/>
          <a:p>
            <a:fld id="{6A1F252F-B651-44AC-86B6-E5C8E524E51C}" type="slidenum">
              <a:rPr lang="en-US" smtClean="0"/>
              <a:t>1</a:t>
            </a:fld>
            <a:endParaRPr lang="en-US"/>
          </a:p>
        </p:txBody>
      </p:sp>
    </p:spTree>
    <p:extLst>
      <p:ext uri="{BB962C8B-B14F-4D97-AF65-F5344CB8AC3E}">
        <p14:creationId xmlns:p14="http://schemas.microsoft.com/office/powerpoint/2010/main" val="1088151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1"/>
                </a:solidFill>
                <a:effectLst/>
                <a:latin typeface="+mn-lt"/>
                <a:ea typeface="+mn-ea"/>
                <a:cs typeface="+mn-cs"/>
              </a:rPr>
              <a:t>Un indicador muy utilizado para conocer el estado de salud de los adultos mayores y la utilización que hacen de los servicios de salud es la hospitalización. En ENSANUT se pregunta si ¿estuvo hospitalizado o internado en el último año? Entre la población de 60 años o más 6.7% respondió que sí, las mujeres un poco más que los hombres, 7.0% y 6.3% respectivamente. Al analizar los resultados por tamaño de localidad, la tendencia no es clara, en lo rural 5.7% se hospitalizó el último año, en lo urbano 7.6% y en las metrópolis 6.8%. La edad es un factor importante en la hospitalización, en la cohorte de 1951-1960 4.4% se hospitalizó, en la cohorte 1931-1940 el porcentaje es 7.5% y en la cohorte más envejecida es de 10.2%. En la mayoría de las hospitalizaciones las causas fueron enfermedad o cirugía. Los datos también muestran que en promedio los adultos mayores se hospitalizan 1.5 veces y pasaron 8.3 días hospitalizados.</a:t>
            </a:r>
            <a:endParaRPr lang="en-US" sz="1200" kern="1200" dirty="0" smtClean="0">
              <a:solidFill>
                <a:schemeClr val="tx1"/>
              </a:solidFill>
              <a:effectLst/>
              <a:latin typeface="+mn-lt"/>
              <a:ea typeface="+mn-ea"/>
              <a:cs typeface="+mn-cs"/>
            </a:endParaRPr>
          </a:p>
        </p:txBody>
      </p:sp>
      <p:sp>
        <p:nvSpPr>
          <p:cNvPr id="4" name="3 Marcador de número de diapositiva"/>
          <p:cNvSpPr>
            <a:spLocks noGrp="1"/>
          </p:cNvSpPr>
          <p:nvPr>
            <p:ph type="sldNum" sz="quarter" idx="10"/>
          </p:nvPr>
        </p:nvSpPr>
        <p:spPr/>
        <p:txBody>
          <a:bodyPr/>
          <a:lstStyle/>
          <a:p>
            <a:fld id="{CF5C39B1-ED53-4AFF-8D24-E28A0DCECA12}"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264960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pPr eaLnBrk="1" hangingPunct="1"/>
            <a:endParaRPr lang="es-MX" smtClean="0"/>
          </a:p>
        </p:txBody>
      </p:sp>
      <p:sp>
        <p:nvSpPr>
          <p:cNvPr id="133124" name="Slide Number Placeholder 3"/>
          <p:cNvSpPr>
            <a:spLocks noGrp="1"/>
          </p:cNvSpPr>
          <p:nvPr>
            <p:ph type="sldNum" sz="quarter" idx="5"/>
          </p:nvPr>
        </p:nvSpPr>
        <p:spPr>
          <a:noFill/>
        </p:spPr>
        <p:txBody>
          <a:bodyPr/>
          <a:lstStyle/>
          <a:p>
            <a:fld id="{4598A162-82D8-4D2A-938A-572DDF463E8D}" type="slidenum">
              <a:rPr lang="en-US">
                <a:solidFill>
                  <a:prstClr val="black"/>
                </a:solidFill>
              </a:rPr>
              <a:p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a:p>
        </p:txBody>
      </p:sp>
      <p:sp>
        <p:nvSpPr>
          <p:cNvPr id="4" name="Slide Number Placeholder 3"/>
          <p:cNvSpPr>
            <a:spLocks noGrp="1"/>
          </p:cNvSpPr>
          <p:nvPr>
            <p:ph type="sldNum" sz="quarter" idx="10"/>
          </p:nvPr>
        </p:nvSpPr>
        <p:spPr/>
        <p:txBody>
          <a:bodyPr/>
          <a:lstStyle/>
          <a:p>
            <a:fld id="{071FC509-0640-4665-BA75-5FE9BE1E67E4}" type="slidenum">
              <a:rPr lang="es-MX" smtClean="0">
                <a:solidFill>
                  <a:prstClr val="black"/>
                </a:solidFill>
              </a:rPr>
              <a:pPr/>
              <a:t>12</a:t>
            </a:fld>
            <a:endParaRPr lang="es-MX">
              <a:solidFill>
                <a:prstClr val="black"/>
              </a:solidFill>
            </a:endParaRPr>
          </a:p>
        </p:txBody>
      </p:sp>
    </p:spTree>
    <p:extLst>
      <p:ext uri="{BB962C8B-B14F-4D97-AF65-F5344CB8AC3E}">
        <p14:creationId xmlns:p14="http://schemas.microsoft.com/office/powerpoint/2010/main" val="2521679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b="1" dirty="0" smtClean="0"/>
              <a:t>En MHAS</a:t>
            </a:r>
            <a:r>
              <a:rPr lang="es-ES" b="1" baseline="0" dirty="0" smtClean="0"/>
              <a:t> incluye preguntas sobre SES que permiten identificar distintas trayectorias en el curso de vida. Es decir, elementos que condicionan el estado de salud y la funcionalidad y que significan una acumulación de eventos adversos o favorables al final de la vida, que terminan en círculos virtuosos, viciosos o un intermedio de estos. </a:t>
            </a:r>
          </a:p>
          <a:p>
            <a:endParaRPr lang="es-ES" b="1" baseline="0" dirty="0" smtClean="0"/>
          </a:p>
          <a:p>
            <a:r>
              <a:rPr lang="es-ES" b="1" baseline="0" dirty="0" smtClean="0"/>
              <a:t>Por ejemplo, tener un problema serio de salud puede afectar las posibilidades de estudiar. Esto a su vez afecta el tipo de ocupación y los ingresos a lo largo de la vida laboral de los individuos (destacar la interrelación de los factores). </a:t>
            </a:r>
          </a:p>
          <a:p>
            <a:endParaRPr lang="es-ES" b="1" baseline="0" dirty="0" smtClean="0"/>
          </a:p>
          <a:p>
            <a:r>
              <a:rPr lang="es-ES" b="1" baseline="0" dirty="0" smtClean="0"/>
              <a:t>Los elementos de salud utilizados en el estudio para tratar de identificar las desigualdades por condición SE son morbilidad y limitación funcional (dificultad para realizar actividades básicas e instrumentales de la vida diaria).</a:t>
            </a:r>
          </a:p>
          <a:p>
            <a:endParaRPr lang="es-ES" dirty="0"/>
          </a:p>
        </p:txBody>
      </p:sp>
      <p:sp>
        <p:nvSpPr>
          <p:cNvPr id="4" name="3 Marcador de número de diapositiva"/>
          <p:cNvSpPr>
            <a:spLocks noGrp="1"/>
          </p:cNvSpPr>
          <p:nvPr>
            <p:ph type="sldNum" sz="quarter" idx="10"/>
          </p:nvPr>
        </p:nvSpPr>
        <p:spPr/>
        <p:txBody>
          <a:bodyPr/>
          <a:lstStyle/>
          <a:p>
            <a:fld id="{77021D5D-8EA5-40A5-8CEE-C4507B84E630}" type="slidenum">
              <a:rPr lang="es-MX" smtClean="0">
                <a:solidFill>
                  <a:prstClr val="black"/>
                </a:solidFill>
              </a:rPr>
              <a:pPr/>
              <a:t>13</a:t>
            </a:fld>
            <a:endParaRPr lang="es-MX">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10"/>
          </p:nvPr>
        </p:nvSpPr>
        <p:spPr/>
        <p:txBody>
          <a:bodyPr/>
          <a:lstStyle/>
          <a:p>
            <a:fld id="{6A1F252F-B651-44AC-86B6-E5C8E524E51C}" type="slidenum">
              <a:rPr lang="en-US" smtClean="0"/>
              <a:t>14</a:t>
            </a:fld>
            <a:endParaRPr lang="en-US"/>
          </a:p>
        </p:txBody>
      </p:sp>
    </p:spTree>
    <p:extLst>
      <p:ext uri="{BB962C8B-B14F-4D97-AF65-F5344CB8AC3E}">
        <p14:creationId xmlns:p14="http://schemas.microsoft.com/office/powerpoint/2010/main" val="1239340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a:p>
        </p:txBody>
      </p:sp>
      <p:sp>
        <p:nvSpPr>
          <p:cNvPr id="4" name="Slide Number Placeholder 3"/>
          <p:cNvSpPr>
            <a:spLocks noGrp="1"/>
          </p:cNvSpPr>
          <p:nvPr>
            <p:ph type="sldNum" sz="quarter" idx="10"/>
          </p:nvPr>
        </p:nvSpPr>
        <p:spPr/>
        <p:txBody>
          <a:bodyPr/>
          <a:lstStyle/>
          <a:p>
            <a:fld id="{6A1F252F-B651-44AC-86B6-E5C8E524E51C}" type="slidenum">
              <a:rPr lang="en-US" smtClean="0"/>
              <a:t>15</a:t>
            </a:fld>
            <a:endParaRPr lang="en-US"/>
          </a:p>
        </p:txBody>
      </p:sp>
    </p:spTree>
    <p:extLst>
      <p:ext uri="{BB962C8B-B14F-4D97-AF65-F5344CB8AC3E}">
        <p14:creationId xmlns:p14="http://schemas.microsoft.com/office/powerpoint/2010/main" val="13219734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a:p>
        </p:txBody>
      </p:sp>
      <p:sp>
        <p:nvSpPr>
          <p:cNvPr id="4" name="Slide Number Placeholder 3"/>
          <p:cNvSpPr>
            <a:spLocks noGrp="1"/>
          </p:cNvSpPr>
          <p:nvPr>
            <p:ph type="sldNum" sz="quarter" idx="10"/>
          </p:nvPr>
        </p:nvSpPr>
        <p:spPr/>
        <p:txBody>
          <a:bodyPr/>
          <a:lstStyle/>
          <a:p>
            <a:fld id="{6A1F252F-B651-44AC-86B6-E5C8E524E51C}" type="slidenum">
              <a:rPr lang="en-US" smtClean="0"/>
              <a:t>16</a:t>
            </a:fld>
            <a:endParaRPr lang="en-US"/>
          </a:p>
        </p:txBody>
      </p:sp>
    </p:spTree>
    <p:extLst>
      <p:ext uri="{BB962C8B-B14F-4D97-AF65-F5344CB8AC3E}">
        <p14:creationId xmlns:p14="http://schemas.microsoft.com/office/powerpoint/2010/main" val="1936928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a:p>
        </p:txBody>
      </p:sp>
      <p:sp>
        <p:nvSpPr>
          <p:cNvPr id="4" name="Slide Number Placeholder 3"/>
          <p:cNvSpPr>
            <a:spLocks noGrp="1"/>
          </p:cNvSpPr>
          <p:nvPr>
            <p:ph type="sldNum" sz="quarter" idx="10"/>
          </p:nvPr>
        </p:nvSpPr>
        <p:spPr/>
        <p:txBody>
          <a:bodyPr/>
          <a:lstStyle/>
          <a:p>
            <a:fld id="{6A1F252F-B651-44AC-86B6-E5C8E524E51C}" type="slidenum">
              <a:rPr lang="en-US" smtClean="0"/>
              <a:t>17</a:t>
            </a:fld>
            <a:endParaRPr lang="en-US"/>
          </a:p>
        </p:txBody>
      </p:sp>
    </p:spTree>
    <p:extLst>
      <p:ext uri="{BB962C8B-B14F-4D97-AF65-F5344CB8AC3E}">
        <p14:creationId xmlns:p14="http://schemas.microsoft.com/office/powerpoint/2010/main" val="3439275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a:p>
        </p:txBody>
      </p:sp>
      <p:sp>
        <p:nvSpPr>
          <p:cNvPr id="4" name="Slide Number Placeholder 3"/>
          <p:cNvSpPr>
            <a:spLocks noGrp="1"/>
          </p:cNvSpPr>
          <p:nvPr>
            <p:ph type="sldNum" sz="quarter" idx="10"/>
          </p:nvPr>
        </p:nvSpPr>
        <p:spPr/>
        <p:txBody>
          <a:bodyPr/>
          <a:lstStyle/>
          <a:p>
            <a:fld id="{6A1F252F-B651-44AC-86B6-E5C8E524E51C}" type="slidenum">
              <a:rPr lang="en-US" smtClean="0"/>
              <a:t>18</a:t>
            </a:fld>
            <a:endParaRPr lang="en-US"/>
          </a:p>
        </p:txBody>
      </p:sp>
    </p:spTree>
    <p:extLst>
      <p:ext uri="{BB962C8B-B14F-4D97-AF65-F5344CB8AC3E}">
        <p14:creationId xmlns:p14="http://schemas.microsoft.com/office/powerpoint/2010/main" val="26849484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a:p>
        </p:txBody>
      </p:sp>
      <p:sp>
        <p:nvSpPr>
          <p:cNvPr id="4" name="Slide Number Placeholder 3"/>
          <p:cNvSpPr>
            <a:spLocks noGrp="1"/>
          </p:cNvSpPr>
          <p:nvPr>
            <p:ph type="sldNum" sz="quarter" idx="10"/>
          </p:nvPr>
        </p:nvSpPr>
        <p:spPr/>
        <p:txBody>
          <a:bodyPr/>
          <a:lstStyle/>
          <a:p>
            <a:fld id="{570B0300-3045-4085-BFD0-504BB2195583}" type="slidenum">
              <a:rPr lang="en-US" smtClean="0">
                <a:solidFill>
                  <a:prstClr val="black"/>
                </a:solidFill>
              </a:rPr>
              <a:pPr/>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a:p>
        </p:txBody>
      </p:sp>
      <p:sp>
        <p:nvSpPr>
          <p:cNvPr id="4" name="Slide Number Placeholder 3"/>
          <p:cNvSpPr>
            <a:spLocks noGrp="1"/>
          </p:cNvSpPr>
          <p:nvPr>
            <p:ph type="sldNum" sz="quarter" idx="10"/>
          </p:nvPr>
        </p:nvSpPr>
        <p:spPr/>
        <p:txBody>
          <a:bodyPr/>
          <a:lstStyle/>
          <a:p>
            <a:fld id="{6A1F252F-B651-44AC-86B6-E5C8E524E51C}" type="slidenum">
              <a:rPr lang="en-US" smtClean="0"/>
              <a:t>2</a:t>
            </a:fld>
            <a:endParaRPr lang="en-US"/>
          </a:p>
        </p:txBody>
      </p:sp>
    </p:spTree>
    <p:extLst>
      <p:ext uri="{BB962C8B-B14F-4D97-AF65-F5344CB8AC3E}">
        <p14:creationId xmlns:p14="http://schemas.microsoft.com/office/powerpoint/2010/main" val="10076431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a:p>
        </p:txBody>
      </p:sp>
      <p:sp>
        <p:nvSpPr>
          <p:cNvPr id="4" name="Slide Number Placeholder 3"/>
          <p:cNvSpPr>
            <a:spLocks noGrp="1"/>
          </p:cNvSpPr>
          <p:nvPr>
            <p:ph type="sldNum" sz="quarter" idx="10"/>
          </p:nvPr>
        </p:nvSpPr>
        <p:spPr/>
        <p:txBody>
          <a:bodyPr/>
          <a:lstStyle/>
          <a:p>
            <a:fld id="{570B0300-3045-4085-BFD0-504BB2195583}" type="slidenum">
              <a:rPr lang="en-US" smtClean="0">
                <a:solidFill>
                  <a:prstClr val="black"/>
                </a:solidFill>
              </a:rPr>
              <a:pPr/>
              <a:t>20</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770EFC-3E53-4A7C-BC83-C401F714CF12}" type="slidenum">
              <a:rPr lang="en-US">
                <a:solidFill>
                  <a:prstClr val="black"/>
                </a:solidFill>
              </a:rPr>
              <a:pPr/>
              <a:t>21</a:t>
            </a:fld>
            <a:endParaRPr lang="en-US">
              <a:solidFill>
                <a:prstClr val="black"/>
              </a:solidFill>
            </a:endParaRPr>
          </a:p>
        </p:txBody>
      </p:sp>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p:txBody>
          <a:bodyPr/>
          <a:lstStyle/>
          <a:p>
            <a:endParaRPr 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04A831-7249-4BC2-9917-B2450BFEBAAA}" type="slidenum">
              <a:rPr lang="en-US">
                <a:solidFill>
                  <a:prstClr val="black"/>
                </a:solidFill>
              </a:rPr>
              <a:pPr/>
              <a:t>22</a:t>
            </a:fld>
            <a:endParaRPr lang="en-US">
              <a:solidFill>
                <a:prstClr val="black"/>
              </a:solidFill>
            </a:endParaRPr>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p:txBody>
          <a:bodyPr/>
          <a:lstStyle/>
          <a:p>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a:p>
        </p:txBody>
      </p:sp>
      <p:sp>
        <p:nvSpPr>
          <p:cNvPr id="4" name="Slide Number Placeholder 3"/>
          <p:cNvSpPr>
            <a:spLocks noGrp="1"/>
          </p:cNvSpPr>
          <p:nvPr>
            <p:ph type="sldNum" sz="quarter" idx="10"/>
          </p:nvPr>
        </p:nvSpPr>
        <p:spPr/>
        <p:txBody>
          <a:bodyPr/>
          <a:lstStyle/>
          <a:p>
            <a:fld id="{9F2F3B9A-D66A-4B8C-8958-972010E10B02}" type="slidenum">
              <a:rPr lang="es-MX" smtClean="0">
                <a:solidFill>
                  <a:prstClr val="black"/>
                </a:solidFill>
              </a:rPr>
              <a:pPr/>
              <a:t>23</a:t>
            </a:fld>
            <a:endParaRPr lang="es-MX">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a:p>
        </p:txBody>
      </p:sp>
      <p:sp>
        <p:nvSpPr>
          <p:cNvPr id="4" name="Slide Number Placeholder 3"/>
          <p:cNvSpPr>
            <a:spLocks noGrp="1"/>
          </p:cNvSpPr>
          <p:nvPr>
            <p:ph type="sldNum" sz="quarter" idx="10"/>
          </p:nvPr>
        </p:nvSpPr>
        <p:spPr/>
        <p:txBody>
          <a:bodyPr/>
          <a:lstStyle/>
          <a:p>
            <a:fld id="{570B0300-3045-4085-BFD0-504BB2195583}" type="slidenum">
              <a:rPr lang="en-US" smtClean="0">
                <a:solidFill>
                  <a:prstClr val="black"/>
                </a:solidFill>
              </a:rPr>
              <a:pPr/>
              <a:t>24</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3F283B-C0A9-4F9E-89B3-9E8D6EAD7AE3}" type="slidenum">
              <a:rPr lang="en-US">
                <a:solidFill>
                  <a:prstClr val="black"/>
                </a:solidFill>
              </a:rPr>
              <a:pPr/>
              <a:t>25</a:t>
            </a:fld>
            <a:endParaRPr lang="en-US">
              <a:solidFill>
                <a:prstClr val="black"/>
              </a:solidFill>
            </a:endParaRPr>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endParaRPr lang="es-E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a:p>
        </p:txBody>
      </p:sp>
      <p:sp>
        <p:nvSpPr>
          <p:cNvPr id="4" name="Slide Number Placeholder 3"/>
          <p:cNvSpPr>
            <a:spLocks noGrp="1"/>
          </p:cNvSpPr>
          <p:nvPr>
            <p:ph type="sldNum" sz="quarter" idx="10"/>
          </p:nvPr>
        </p:nvSpPr>
        <p:spPr/>
        <p:txBody>
          <a:bodyPr/>
          <a:lstStyle/>
          <a:p>
            <a:fld id="{570B0300-3045-4085-BFD0-504BB2195583}" type="slidenum">
              <a:rPr lang="en-US" smtClean="0"/>
              <a:pPr/>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6662625F-B5EC-4CE8-8898-73F407778E9D}" type="slidenum">
              <a:rPr lang="es-MX" smtClean="0"/>
              <a:pPr/>
              <a:t>3</a:t>
            </a:fld>
            <a:endParaRPr 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F8D14383-35FC-409C-80D1-A000B3C9EC4B}" type="slidenum">
              <a:rPr lang="es-MX" smtClean="0">
                <a:solidFill>
                  <a:prstClr val="black"/>
                </a:solidFill>
              </a:rPr>
              <a:pPr/>
              <a:t>4</a:t>
            </a:fld>
            <a:endParaRPr lang="es-MX">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pPr eaLnBrk="1" hangingPunct="1"/>
            <a:endParaRPr lang="es-MX" smtClean="0"/>
          </a:p>
        </p:txBody>
      </p:sp>
      <p:sp>
        <p:nvSpPr>
          <p:cNvPr id="114692" name="Slide Number Placeholder 3"/>
          <p:cNvSpPr>
            <a:spLocks noGrp="1"/>
          </p:cNvSpPr>
          <p:nvPr>
            <p:ph type="sldNum" sz="quarter" idx="5"/>
          </p:nvPr>
        </p:nvSpPr>
        <p:spPr>
          <a:noFill/>
        </p:spPr>
        <p:txBody>
          <a:bodyPr/>
          <a:lstStyle/>
          <a:p>
            <a:fld id="{3A01565C-4274-40EF-9293-D015F8AA0DFC}" type="slidenum">
              <a:rPr lang="en-US">
                <a:solidFill>
                  <a:prstClr val="black"/>
                </a:solidFill>
              </a:rPr>
              <a:pPr/>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a:p>
        </p:txBody>
      </p:sp>
      <p:sp>
        <p:nvSpPr>
          <p:cNvPr id="4" name="Slide Number Placeholder 3"/>
          <p:cNvSpPr>
            <a:spLocks noGrp="1"/>
          </p:cNvSpPr>
          <p:nvPr>
            <p:ph type="sldNum" sz="quarter" idx="10"/>
          </p:nvPr>
        </p:nvSpPr>
        <p:spPr/>
        <p:txBody>
          <a:bodyPr/>
          <a:lstStyle/>
          <a:p>
            <a:fld id="{6A1F252F-B651-44AC-86B6-E5C8E524E51C}" type="slidenum">
              <a:rPr lang="en-US" smtClean="0"/>
              <a:t>6</a:t>
            </a:fld>
            <a:endParaRPr lang="en-US"/>
          </a:p>
        </p:txBody>
      </p:sp>
    </p:spTree>
    <p:extLst>
      <p:ext uri="{BB962C8B-B14F-4D97-AF65-F5344CB8AC3E}">
        <p14:creationId xmlns:p14="http://schemas.microsoft.com/office/powerpoint/2010/main" val="408205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a:p>
        </p:txBody>
      </p:sp>
      <p:sp>
        <p:nvSpPr>
          <p:cNvPr id="4" name="Slide Number Placeholder 3"/>
          <p:cNvSpPr>
            <a:spLocks noGrp="1"/>
          </p:cNvSpPr>
          <p:nvPr>
            <p:ph type="sldNum" sz="quarter" idx="10"/>
          </p:nvPr>
        </p:nvSpPr>
        <p:spPr/>
        <p:txBody>
          <a:bodyPr/>
          <a:lstStyle/>
          <a:p>
            <a:fld id="{457C0613-2739-407C-82DD-046959C38B68}" type="slidenum">
              <a:rPr lang="es-MX" smtClean="0">
                <a:solidFill>
                  <a:prstClr val="black"/>
                </a:solidFill>
              </a:rPr>
              <a:pPr/>
              <a:t>7</a:t>
            </a:fld>
            <a:endParaRPr lang="es-MX">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sz="1200" kern="1200" dirty="0" smtClean="0">
                <a:solidFill>
                  <a:schemeClr val="tx1"/>
                </a:solidFill>
                <a:effectLst/>
                <a:latin typeface="+mn-lt"/>
                <a:ea typeface="+mn-ea"/>
                <a:cs typeface="+mn-cs"/>
              </a:rPr>
              <a:t>La Diabetes y la Hipertensión representan un importante problema de salud global y una carga significativa sobre la población y sobre los sistemas de salud. “Es importante considerar la enfermedad crónica por su asociación con la disminución en la calidad de vida, y en el bienestar físico y emocional de las personas que viven con este tipo de enfermedad. De acuerdo con las cifras de ENSANUT 2012, 39.9% de la población reporta que algún médico le ha dicho que tiene hipertensión o la presión alta, los que reportan diabetes son 24.2%. Además de tener diagnosticada la enfermedad, el tiempo que se tiene viviendo con ella es importante; la población ha pasado en promedio 10.9 años con hipertensión y 12.8 años con diabetes.</a:t>
            </a:r>
          </a:p>
          <a:p>
            <a:r>
              <a:rPr lang="es-MX" sz="1200" kern="1200" dirty="0" smtClean="0">
                <a:solidFill>
                  <a:schemeClr val="tx1"/>
                </a:solidFill>
                <a:effectLst/>
                <a:latin typeface="+mn-lt"/>
                <a:ea typeface="+mn-ea"/>
                <a:cs typeface="+mn-cs"/>
              </a:rPr>
              <a:t>Al analizar por cohorte de nacimiento la tendencia de la prevalencia de diabetes no es clara, en los hombres que nacieron entre 1941-1950 el porcentaje que reporta tener diagnosticada diabetes es de 25.3%; en las mujeres la cohorte más joven y la más vieja presentan menores porcentajes con diabetes, esto se debe a que a las primeras aún no se les diagnostica y en las últimas la mortalidad está haciendo que baje la proporción de población que reporta tener diagnosticada diabetes.</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En hipertensión a mayor edad mayor prevalencia, esto es claro entre las mujeres, de las que nacieron entre 1951-1960 un 30.4% reporta tener diagnosticada la enfermedad, mientras que en la cohorte más vieja el porcentaje se eleva a 49.6%.</a:t>
            </a:r>
            <a:endParaRPr lang="en-US" dirty="0"/>
          </a:p>
        </p:txBody>
      </p:sp>
      <p:sp>
        <p:nvSpPr>
          <p:cNvPr id="4" name="3 Marcador de número de diapositiva"/>
          <p:cNvSpPr>
            <a:spLocks noGrp="1"/>
          </p:cNvSpPr>
          <p:nvPr>
            <p:ph type="sldNum" sz="quarter" idx="10"/>
          </p:nvPr>
        </p:nvSpPr>
        <p:spPr/>
        <p:txBody>
          <a:bodyPr/>
          <a:lstStyle/>
          <a:p>
            <a:fld id="{CF5C39B1-ED53-4AFF-8D24-E28A0DCECA12}"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11077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1"/>
                </a:solidFill>
                <a:effectLst/>
                <a:latin typeface="+mn-lt"/>
                <a:ea typeface="+mn-ea"/>
                <a:cs typeface="+mn-cs"/>
              </a:rPr>
              <a:t>En las actividades de la vida diaria, del total de adultos mayores, 36.9% respondió que “sí” tiene dificultad para realizar las actividades (al menos una de 8 por las que se pregunta). Las actividades en las que más se reporta dificultad son, dificultad para caminar, moverse, subir o bajar con 27.1%; ver aun usando lentes con 14.4%, y 8.5% reporta dificultad para oír. Entre los que tienen dificultad con las actividades, 62.0% tiene dificultad con una, 23.6% con dos actividades y el resto con tres o más. El promedio de actividades en las que se tiene dificultad se aproxima a dos.</a:t>
            </a:r>
            <a:endParaRPr lang="en-US" sz="1200" kern="1200" dirty="0" smtClean="0">
              <a:solidFill>
                <a:schemeClr val="tx1"/>
              </a:solidFill>
              <a:effectLst/>
              <a:latin typeface="+mn-lt"/>
              <a:ea typeface="+mn-ea"/>
              <a:cs typeface="+mn-cs"/>
            </a:endParaRPr>
          </a:p>
          <a:p>
            <a:endParaRPr lang="es-MX"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Quizás en la dificultad para realizar las actividades de la vida diaria es donde se hace más evidente las diferencias en salud por cohorte, en la cohorte más joven uno de cada seis tiene dificultad para realizar las actividades, mientras que en el grupo de 90 años y más es 4 de cada 6.</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Esto es más evidente y complementario al considerar el promedio de actividades en el que se tiene dificultad, mientras que en la cohorte de 1951-1960 es de 1.6, en cohorte de los nacidos en 1930 y antes es de 2.8 actividades. Como se observa en la gráfica, no hay diferencias por sexo ni por tamaño de localidad, solo por cohorte de nacimiento.</a:t>
            </a:r>
            <a:endParaRPr lang="en-US" dirty="0"/>
          </a:p>
        </p:txBody>
      </p:sp>
      <p:sp>
        <p:nvSpPr>
          <p:cNvPr id="4" name="3 Marcador de número de diapositiva"/>
          <p:cNvSpPr>
            <a:spLocks noGrp="1"/>
          </p:cNvSpPr>
          <p:nvPr>
            <p:ph type="sldNum" sz="quarter" idx="10"/>
          </p:nvPr>
        </p:nvSpPr>
        <p:spPr/>
        <p:txBody>
          <a:bodyPr/>
          <a:lstStyle/>
          <a:p>
            <a:fld id="{CF5C39B1-ED53-4AFF-8D24-E28A0DCECA12}"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270893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1857F2A-0B34-4438-8180-3605868D4051}"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11C1E6-1397-4DD1-A793-5463AC3B68D1}" type="slidenum">
              <a:rPr lang="en-US" smtClean="0"/>
              <a:t>‹#›</a:t>
            </a:fld>
            <a:endParaRPr lang="en-US"/>
          </a:p>
        </p:txBody>
      </p:sp>
    </p:spTree>
    <p:extLst>
      <p:ext uri="{BB962C8B-B14F-4D97-AF65-F5344CB8AC3E}">
        <p14:creationId xmlns:p14="http://schemas.microsoft.com/office/powerpoint/2010/main" val="4166508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857F2A-0B34-4438-8180-3605868D4051}"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11C1E6-1397-4DD1-A793-5463AC3B68D1}" type="slidenum">
              <a:rPr lang="en-US" smtClean="0"/>
              <a:t>‹#›</a:t>
            </a:fld>
            <a:endParaRPr lang="en-US"/>
          </a:p>
        </p:txBody>
      </p:sp>
    </p:spTree>
    <p:extLst>
      <p:ext uri="{BB962C8B-B14F-4D97-AF65-F5344CB8AC3E}">
        <p14:creationId xmlns:p14="http://schemas.microsoft.com/office/powerpoint/2010/main" val="78202949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endParaRPr lang="en-US"/>
          </a:p>
        </p:txBody>
      </p:sp>
      <p:sp>
        <p:nvSpPr>
          <p:cNvPr id="4" name="Date Placeholder 3"/>
          <p:cNvSpPr>
            <a:spLocks noGrp="1"/>
          </p:cNvSpPr>
          <p:nvPr>
            <p:ph type="dt" sz="half" idx="10"/>
          </p:nvPr>
        </p:nvSpPr>
        <p:spPr>
          <a:xfrm>
            <a:off x="685800" y="6248400"/>
            <a:ext cx="1905000" cy="457200"/>
          </a:xfrm>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fld id="{9A048208-0D48-46FE-A9FB-9E974113CD8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0788611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981200"/>
            <a:ext cx="7772400" cy="4114800"/>
          </a:xfrm>
        </p:spPr>
        <p:txBody>
          <a:bodyPr/>
          <a:lstStyle/>
          <a:p>
            <a:endParaRPr lang="en-US"/>
          </a:p>
        </p:txBody>
      </p:sp>
      <p:sp>
        <p:nvSpPr>
          <p:cNvPr id="4" name="Date Placeholder 3"/>
          <p:cNvSpPr>
            <a:spLocks noGrp="1"/>
          </p:cNvSpPr>
          <p:nvPr>
            <p:ph type="dt" sz="half" idx="10"/>
          </p:nvPr>
        </p:nvSpPr>
        <p:spPr>
          <a:xfrm>
            <a:off x="685800" y="6248400"/>
            <a:ext cx="1905000" cy="457200"/>
          </a:xfrm>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fld id="{2C66A205-D53D-49DF-B830-4EFA24DD07E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81168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857F2A-0B34-4438-8180-3605868D4051}"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11C1E6-1397-4DD1-A793-5463AC3B68D1}" type="slidenum">
              <a:rPr lang="en-US" smtClean="0"/>
              <a:t>‹#›</a:t>
            </a:fld>
            <a:endParaRPr lang="en-US"/>
          </a:p>
        </p:txBody>
      </p:sp>
    </p:spTree>
    <p:extLst>
      <p:ext uri="{BB962C8B-B14F-4D97-AF65-F5344CB8AC3E}">
        <p14:creationId xmlns:p14="http://schemas.microsoft.com/office/powerpoint/2010/main" val="662849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s-MX"/>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F784F8E-0C04-4770-A4AB-567BFEF6B1D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29419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8BA43F8-DC8C-45D5-8C35-21FFD946BF9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8182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MX"/>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DB50DB5-D921-463F-ABA5-ACDB8A412E9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29918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B52C10B-EE90-4850-94BF-9DAD08A40C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90520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s-MX"/>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F8C1A01-4B05-41E3-A266-522BB9ED89B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16214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8A567FF-DFBE-4BAF-ABDC-EBFF5D1DF21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218225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C2D72A-838A-4105-A027-F233C8E3259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848939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MX"/>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563B17B-BBF1-4F71-B161-F567BA30CF9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5773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857F2A-0B34-4438-8180-3605868D4051}"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11C1E6-1397-4DD1-A793-5463AC3B68D1}" type="slidenum">
              <a:rPr lang="en-US" smtClean="0"/>
              <a:t>‹#›</a:t>
            </a:fld>
            <a:endParaRPr lang="en-US"/>
          </a:p>
        </p:txBody>
      </p:sp>
    </p:spTree>
    <p:extLst>
      <p:ext uri="{BB962C8B-B14F-4D97-AF65-F5344CB8AC3E}">
        <p14:creationId xmlns:p14="http://schemas.microsoft.com/office/powerpoint/2010/main" val="24747949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MX"/>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C32FDB3-13F4-4974-A53E-FDD7349A2D6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932175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CAB1FC5-6FC2-4AC3-8154-A07217F7F2E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385226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s-MX"/>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CB91FCB-8313-49DA-B2B6-ABF5071175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50043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s-MX"/>
          </a:p>
        </p:txBody>
      </p:sp>
      <p:sp>
        <p:nvSpPr>
          <p:cNvPr id="3" name="Table Placeholder 2"/>
          <p:cNvSpPr>
            <a:spLocks noGrp="1"/>
          </p:cNvSpPr>
          <p:nvPr>
            <p:ph type="tbl" idx="1"/>
          </p:nvPr>
        </p:nvSpPr>
        <p:spPr>
          <a:xfrm>
            <a:off x="685800" y="1981200"/>
            <a:ext cx="7772400" cy="4114800"/>
          </a:xfrm>
        </p:spPr>
        <p:txBody>
          <a:bodyPr/>
          <a:lstStyle/>
          <a:p>
            <a:pPr lvl="0"/>
            <a:endParaRPr lang="es-MX"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E6DF54D-01C6-472B-A2D5-1915C4EDB04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607092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s-MX"/>
          </a:p>
        </p:txBody>
      </p:sp>
      <p:sp>
        <p:nvSpPr>
          <p:cNvPr id="3" name="Chart Placeholder 2"/>
          <p:cNvSpPr>
            <a:spLocks noGrp="1"/>
          </p:cNvSpPr>
          <p:nvPr>
            <p:ph type="chart" idx="1"/>
          </p:nvPr>
        </p:nvSpPr>
        <p:spPr>
          <a:xfrm>
            <a:off x="685800" y="1981200"/>
            <a:ext cx="7772400" cy="4114800"/>
          </a:xfrm>
        </p:spPr>
        <p:txBody>
          <a:bodyPr/>
          <a:lstStyle/>
          <a:p>
            <a:pPr lvl="0"/>
            <a:endParaRPr lang="es-MX"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5C7E9EF-1EA7-4AC3-8446-B133081065D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041974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s-MX"/>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s-MX"/>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0B0B42B-7F5B-409F-89E2-5B94EB33B2F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2055918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0766714-8998-4683-81DF-44CCF7B6E15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921334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MX"/>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09DEBBC-D1EA-4220-8186-817B7210E6B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649810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DC531186-014C-476A-B355-0786995BD33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947607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s-MX"/>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4A6D4199-D18A-4765-90BA-478C96C1BCD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74467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857F2A-0B34-4438-8180-3605868D4051}"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11C1E6-1397-4DD1-A793-5463AC3B68D1}" type="slidenum">
              <a:rPr lang="en-US" smtClean="0"/>
              <a:t>‹#›</a:t>
            </a:fld>
            <a:endParaRPr lang="en-US"/>
          </a:p>
        </p:txBody>
      </p:sp>
    </p:spTree>
    <p:extLst>
      <p:ext uri="{BB962C8B-B14F-4D97-AF65-F5344CB8AC3E}">
        <p14:creationId xmlns:p14="http://schemas.microsoft.com/office/powerpoint/2010/main" val="17377795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34AC8D8F-A2D9-4B4B-9582-7EC8247C147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2798676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310CBF99-F469-4799-AE0E-122A89A4573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804865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MX"/>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A1662BA-CAC6-42A1-860B-6F6EE07AA2B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055036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MX"/>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1EA00D2-A127-463E-B75A-B8CEDBF21E8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346632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49DDC47-F36C-4419-A230-30B7AE09B34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091347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s-MX"/>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6C12B7F0-445C-40E7-91DF-14251C4A0AE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442442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s-MX"/>
          </a:p>
        </p:txBody>
      </p:sp>
      <p:sp>
        <p:nvSpPr>
          <p:cNvPr id="3" name="Table Placeholder 2"/>
          <p:cNvSpPr>
            <a:spLocks noGrp="1"/>
          </p:cNvSpPr>
          <p:nvPr>
            <p:ph type="tbl" idx="1"/>
          </p:nvPr>
        </p:nvSpPr>
        <p:spPr>
          <a:xfrm>
            <a:off x="685800" y="1981200"/>
            <a:ext cx="7772400" cy="4114800"/>
          </a:xfrm>
        </p:spPr>
        <p:txBody>
          <a:bodyPr/>
          <a:lstStyle/>
          <a:p>
            <a:endParaRPr lang="es-MX"/>
          </a:p>
        </p:txBody>
      </p:sp>
      <p:sp>
        <p:nvSpPr>
          <p:cNvPr id="4" name="Date Placeholder 3"/>
          <p:cNvSpPr>
            <a:spLocks noGrp="1"/>
          </p:cNvSpPr>
          <p:nvPr>
            <p:ph type="dt" sz="half" idx="10"/>
          </p:nvPr>
        </p:nvSpPr>
        <p:spPr>
          <a:xfrm>
            <a:off x="685800" y="6248400"/>
            <a:ext cx="1905000" cy="457200"/>
          </a:xfrm>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fld id="{BDCEDF23-61D3-4E1B-ADD8-A0425173569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535491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s-MX"/>
          </a:p>
        </p:txBody>
      </p:sp>
      <p:sp>
        <p:nvSpPr>
          <p:cNvPr id="3" name="Chart Placeholder 2"/>
          <p:cNvSpPr>
            <a:spLocks noGrp="1"/>
          </p:cNvSpPr>
          <p:nvPr>
            <p:ph type="chart" idx="1"/>
          </p:nvPr>
        </p:nvSpPr>
        <p:spPr>
          <a:xfrm>
            <a:off x="685800" y="1981200"/>
            <a:ext cx="7772400" cy="4114800"/>
          </a:xfrm>
        </p:spPr>
        <p:txBody>
          <a:bodyPr/>
          <a:lstStyle/>
          <a:p>
            <a:endParaRPr lang="es-MX"/>
          </a:p>
        </p:txBody>
      </p:sp>
      <p:sp>
        <p:nvSpPr>
          <p:cNvPr id="4" name="Date Placeholder 3"/>
          <p:cNvSpPr>
            <a:spLocks noGrp="1"/>
          </p:cNvSpPr>
          <p:nvPr>
            <p:ph type="dt" sz="half" idx="10"/>
          </p:nvPr>
        </p:nvSpPr>
        <p:spPr>
          <a:xfrm>
            <a:off x="685800" y="6248400"/>
            <a:ext cx="1905000" cy="457200"/>
          </a:xfrm>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fld id="{5FC5174D-4B55-4A99-A6A9-D402C7EAF92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472897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EAA781D3-39FE-4CA9-BD82-135AF1305D9C}" type="datetime1">
              <a:rPr lang="es-MX" smtClean="0">
                <a:solidFill>
                  <a:srgbClr val="073E87"/>
                </a:solidFill>
              </a:rPr>
              <a:pPr/>
              <a:t>2014-08-26</a:t>
            </a:fld>
            <a:endParaRPr lang="es-MX">
              <a:solidFill>
                <a:srgbClr val="073E87"/>
              </a:solidFill>
            </a:endParaRPr>
          </a:p>
        </p:txBody>
      </p:sp>
      <p:sp>
        <p:nvSpPr>
          <p:cNvPr id="5" name="4 Marcador de pie de página"/>
          <p:cNvSpPr>
            <a:spLocks noGrp="1"/>
          </p:cNvSpPr>
          <p:nvPr>
            <p:ph type="ftr" sz="quarter" idx="11"/>
          </p:nvPr>
        </p:nvSpPr>
        <p:spPr/>
        <p:txBody>
          <a:bodyPr/>
          <a:lstStyle/>
          <a:p>
            <a:endParaRPr lang="es-MX">
              <a:solidFill>
                <a:srgbClr val="073E87"/>
              </a:solidFill>
            </a:endParaRPr>
          </a:p>
        </p:txBody>
      </p:sp>
      <p:sp>
        <p:nvSpPr>
          <p:cNvPr id="6" name="5 Marcador de número de diapositiva"/>
          <p:cNvSpPr>
            <a:spLocks noGrp="1"/>
          </p:cNvSpPr>
          <p:nvPr>
            <p:ph type="sldNum" sz="quarter" idx="12"/>
          </p:nvPr>
        </p:nvSpPr>
        <p:spPr/>
        <p:txBody>
          <a:body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12944907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D5DB2888-DC1B-4098-98FE-1F90F19B8FE1}" type="datetime1">
              <a:rPr lang="es-MX" smtClean="0">
                <a:solidFill>
                  <a:srgbClr val="073E87"/>
                </a:solidFill>
              </a:rPr>
              <a:pPr/>
              <a:t>2014-08-26</a:t>
            </a:fld>
            <a:endParaRPr lang="es-MX">
              <a:solidFill>
                <a:srgbClr val="073E87"/>
              </a:solidFill>
            </a:endParaRPr>
          </a:p>
        </p:txBody>
      </p:sp>
      <p:sp>
        <p:nvSpPr>
          <p:cNvPr id="5" name="4 Marcador de pie de página"/>
          <p:cNvSpPr>
            <a:spLocks noGrp="1"/>
          </p:cNvSpPr>
          <p:nvPr>
            <p:ph type="ftr" sz="quarter" idx="11"/>
          </p:nvPr>
        </p:nvSpPr>
        <p:spPr/>
        <p:txBody>
          <a:bodyPr/>
          <a:lstStyle/>
          <a:p>
            <a:endParaRPr lang="es-MX">
              <a:solidFill>
                <a:srgbClr val="073E87"/>
              </a:solidFill>
            </a:endParaRPr>
          </a:p>
        </p:txBody>
      </p:sp>
      <p:sp>
        <p:nvSpPr>
          <p:cNvPr id="6" name="5 Marcador de número de diapositiva"/>
          <p:cNvSpPr>
            <a:spLocks noGrp="1"/>
          </p:cNvSpPr>
          <p:nvPr>
            <p:ph type="sldNum" sz="quarter" idx="12"/>
          </p:nvPr>
        </p:nvSpPr>
        <p:spPr/>
        <p:txBody>
          <a:body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257185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1857F2A-0B34-4438-8180-3605868D4051}"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11C1E6-1397-4DD1-A793-5463AC3B68D1}" type="slidenum">
              <a:rPr lang="en-US" smtClean="0"/>
              <a:t>‹#›</a:t>
            </a:fld>
            <a:endParaRPr lang="en-US"/>
          </a:p>
        </p:txBody>
      </p:sp>
    </p:spTree>
    <p:extLst>
      <p:ext uri="{BB962C8B-B14F-4D97-AF65-F5344CB8AC3E}">
        <p14:creationId xmlns:p14="http://schemas.microsoft.com/office/powerpoint/2010/main" val="31397919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DD0A050A-2DA5-479C-8DC0-17D3D148D606}" type="datetime1">
              <a:rPr lang="es-MX" smtClean="0">
                <a:solidFill>
                  <a:srgbClr val="073E87"/>
                </a:solidFill>
              </a:rPr>
              <a:pPr/>
              <a:t>2014-08-26</a:t>
            </a:fld>
            <a:endParaRPr lang="es-MX">
              <a:solidFill>
                <a:srgbClr val="073E87"/>
              </a:solidFill>
            </a:endParaRPr>
          </a:p>
        </p:txBody>
      </p:sp>
      <p:sp>
        <p:nvSpPr>
          <p:cNvPr id="5" name="4 Marcador de pie de página"/>
          <p:cNvSpPr>
            <a:spLocks noGrp="1"/>
          </p:cNvSpPr>
          <p:nvPr>
            <p:ph type="ftr" sz="quarter" idx="11"/>
          </p:nvPr>
        </p:nvSpPr>
        <p:spPr/>
        <p:txBody>
          <a:bodyPr/>
          <a:lstStyle/>
          <a:p>
            <a:endParaRPr lang="es-MX">
              <a:solidFill>
                <a:srgbClr val="073E87"/>
              </a:solidFill>
            </a:endParaRPr>
          </a:p>
        </p:txBody>
      </p:sp>
      <p:sp>
        <p:nvSpPr>
          <p:cNvPr id="6" name="5 Marcador de número de diapositiva"/>
          <p:cNvSpPr>
            <a:spLocks noGrp="1"/>
          </p:cNvSpPr>
          <p:nvPr>
            <p:ph type="sldNum" sz="quarter" idx="12"/>
          </p:nvPr>
        </p:nvSpPr>
        <p:spPr/>
        <p:txBody>
          <a:body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29631619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26A54821-1A36-4A0A-9CD0-D4055F0394F0}" type="datetime1">
              <a:rPr lang="es-MX" smtClean="0">
                <a:solidFill>
                  <a:srgbClr val="073E87"/>
                </a:solidFill>
              </a:rPr>
              <a:pPr/>
              <a:t>2014-08-26</a:t>
            </a:fld>
            <a:endParaRPr lang="es-MX">
              <a:solidFill>
                <a:srgbClr val="073E87"/>
              </a:solidFill>
            </a:endParaRPr>
          </a:p>
        </p:txBody>
      </p:sp>
      <p:sp>
        <p:nvSpPr>
          <p:cNvPr id="6" name="5 Marcador de pie de página"/>
          <p:cNvSpPr>
            <a:spLocks noGrp="1"/>
          </p:cNvSpPr>
          <p:nvPr>
            <p:ph type="ftr" sz="quarter" idx="11"/>
          </p:nvPr>
        </p:nvSpPr>
        <p:spPr/>
        <p:txBody>
          <a:bodyPr/>
          <a:lstStyle/>
          <a:p>
            <a:endParaRPr lang="es-MX">
              <a:solidFill>
                <a:srgbClr val="073E87"/>
              </a:solidFill>
            </a:endParaRPr>
          </a:p>
        </p:txBody>
      </p:sp>
      <p:sp>
        <p:nvSpPr>
          <p:cNvPr id="7" name="6 Marcador de número de diapositiva"/>
          <p:cNvSpPr>
            <a:spLocks noGrp="1"/>
          </p:cNvSpPr>
          <p:nvPr>
            <p:ph type="sldNum" sz="quarter" idx="12"/>
          </p:nvPr>
        </p:nvSpPr>
        <p:spPr/>
        <p:txBody>
          <a:body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6373649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9C8B6E7B-770E-4164-8852-262DD6973191}" type="datetime1">
              <a:rPr lang="es-MX" smtClean="0">
                <a:solidFill>
                  <a:srgbClr val="073E87"/>
                </a:solidFill>
              </a:rPr>
              <a:pPr/>
              <a:t>2014-08-26</a:t>
            </a:fld>
            <a:endParaRPr lang="es-MX">
              <a:solidFill>
                <a:srgbClr val="073E87"/>
              </a:solidFill>
            </a:endParaRPr>
          </a:p>
        </p:txBody>
      </p:sp>
      <p:sp>
        <p:nvSpPr>
          <p:cNvPr id="8" name="7 Marcador de pie de página"/>
          <p:cNvSpPr>
            <a:spLocks noGrp="1"/>
          </p:cNvSpPr>
          <p:nvPr>
            <p:ph type="ftr" sz="quarter" idx="11"/>
          </p:nvPr>
        </p:nvSpPr>
        <p:spPr/>
        <p:txBody>
          <a:bodyPr/>
          <a:lstStyle/>
          <a:p>
            <a:endParaRPr lang="es-MX">
              <a:solidFill>
                <a:srgbClr val="073E87"/>
              </a:solidFill>
            </a:endParaRPr>
          </a:p>
        </p:txBody>
      </p:sp>
      <p:sp>
        <p:nvSpPr>
          <p:cNvPr id="9" name="8 Marcador de número de diapositiva"/>
          <p:cNvSpPr>
            <a:spLocks noGrp="1"/>
          </p:cNvSpPr>
          <p:nvPr>
            <p:ph type="sldNum" sz="quarter" idx="12"/>
          </p:nvPr>
        </p:nvSpPr>
        <p:spPr/>
        <p:txBody>
          <a:body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399332993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5F2161D8-50C8-446E-9BFD-46F00B55C27A}" type="datetime1">
              <a:rPr lang="es-MX" smtClean="0">
                <a:solidFill>
                  <a:srgbClr val="073E87"/>
                </a:solidFill>
              </a:rPr>
              <a:pPr/>
              <a:t>2014-08-26</a:t>
            </a:fld>
            <a:endParaRPr lang="es-MX">
              <a:solidFill>
                <a:srgbClr val="073E87"/>
              </a:solidFill>
            </a:endParaRPr>
          </a:p>
        </p:txBody>
      </p:sp>
      <p:sp>
        <p:nvSpPr>
          <p:cNvPr id="4" name="3 Marcador de pie de página"/>
          <p:cNvSpPr>
            <a:spLocks noGrp="1"/>
          </p:cNvSpPr>
          <p:nvPr>
            <p:ph type="ftr" sz="quarter" idx="11"/>
          </p:nvPr>
        </p:nvSpPr>
        <p:spPr/>
        <p:txBody>
          <a:bodyPr/>
          <a:lstStyle/>
          <a:p>
            <a:endParaRPr lang="es-MX">
              <a:solidFill>
                <a:srgbClr val="073E87"/>
              </a:solidFill>
            </a:endParaRPr>
          </a:p>
        </p:txBody>
      </p:sp>
      <p:sp>
        <p:nvSpPr>
          <p:cNvPr id="5" name="4 Marcador de número de diapositiva"/>
          <p:cNvSpPr>
            <a:spLocks noGrp="1"/>
          </p:cNvSpPr>
          <p:nvPr>
            <p:ph type="sldNum" sz="quarter" idx="12"/>
          </p:nvPr>
        </p:nvSpPr>
        <p:spPr/>
        <p:txBody>
          <a:body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137148294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A194A5B-F869-42EB-9B41-7801A6084E77}" type="datetime1">
              <a:rPr lang="es-MX" smtClean="0">
                <a:solidFill>
                  <a:srgbClr val="073E87"/>
                </a:solidFill>
              </a:rPr>
              <a:pPr/>
              <a:t>2014-08-26</a:t>
            </a:fld>
            <a:endParaRPr lang="es-MX">
              <a:solidFill>
                <a:srgbClr val="073E87"/>
              </a:solidFill>
            </a:endParaRPr>
          </a:p>
        </p:txBody>
      </p:sp>
      <p:sp>
        <p:nvSpPr>
          <p:cNvPr id="3" name="2 Marcador de pie de página"/>
          <p:cNvSpPr>
            <a:spLocks noGrp="1"/>
          </p:cNvSpPr>
          <p:nvPr>
            <p:ph type="ftr" sz="quarter" idx="11"/>
          </p:nvPr>
        </p:nvSpPr>
        <p:spPr/>
        <p:txBody>
          <a:bodyPr/>
          <a:lstStyle/>
          <a:p>
            <a:endParaRPr lang="es-MX">
              <a:solidFill>
                <a:srgbClr val="073E87"/>
              </a:solidFill>
            </a:endParaRPr>
          </a:p>
        </p:txBody>
      </p:sp>
      <p:sp>
        <p:nvSpPr>
          <p:cNvPr id="4" name="3 Marcador de número de diapositiva"/>
          <p:cNvSpPr>
            <a:spLocks noGrp="1"/>
          </p:cNvSpPr>
          <p:nvPr>
            <p:ph type="sldNum" sz="quarter" idx="12"/>
          </p:nvPr>
        </p:nvSpPr>
        <p:spPr/>
        <p:txBody>
          <a:body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33626701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0A729F4-6A6D-44E7-ADE6-05BF73D75EF2}" type="datetime1">
              <a:rPr lang="es-MX" smtClean="0">
                <a:solidFill>
                  <a:srgbClr val="073E87"/>
                </a:solidFill>
              </a:rPr>
              <a:pPr/>
              <a:t>2014-08-26</a:t>
            </a:fld>
            <a:endParaRPr lang="es-MX">
              <a:solidFill>
                <a:srgbClr val="073E87"/>
              </a:solidFill>
            </a:endParaRPr>
          </a:p>
        </p:txBody>
      </p:sp>
      <p:sp>
        <p:nvSpPr>
          <p:cNvPr id="6" name="5 Marcador de pie de página"/>
          <p:cNvSpPr>
            <a:spLocks noGrp="1"/>
          </p:cNvSpPr>
          <p:nvPr>
            <p:ph type="ftr" sz="quarter" idx="11"/>
          </p:nvPr>
        </p:nvSpPr>
        <p:spPr/>
        <p:txBody>
          <a:bodyPr/>
          <a:lstStyle/>
          <a:p>
            <a:endParaRPr lang="es-MX">
              <a:solidFill>
                <a:srgbClr val="073E87"/>
              </a:solidFill>
            </a:endParaRPr>
          </a:p>
        </p:txBody>
      </p:sp>
      <p:sp>
        <p:nvSpPr>
          <p:cNvPr id="7" name="6 Marcador de número de diapositiva"/>
          <p:cNvSpPr>
            <a:spLocks noGrp="1"/>
          </p:cNvSpPr>
          <p:nvPr>
            <p:ph type="sldNum" sz="quarter" idx="12"/>
          </p:nvPr>
        </p:nvSpPr>
        <p:spPr/>
        <p:txBody>
          <a:body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14153998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81950448-336D-48C5-A6C9-E486BDCE32D8}" type="datetime1">
              <a:rPr lang="es-MX" smtClean="0">
                <a:solidFill>
                  <a:srgbClr val="073E87"/>
                </a:solidFill>
              </a:rPr>
              <a:pPr/>
              <a:t>2014-08-26</a:t>
            </a:fld>
            <a:endParaRPr lang="es-MX">
              <a:solidFill>
                <a:srgbClr val="073E87"/>
              </a:solidFill>
            </a:endParaRPr>
          </a:p>
        </p:txBody>
      </p:sp>
      <p:sp>
        <p:nvSpPr>
          <p:cNvPr id="6" name="5 Marcador de pie de página"/>
          <p:cNvSpPr>
            <a:spLocks noGrp="1"/>
          </p:cNvSpPr>
          <p:nvPr>
            <p:ph type="ftr" sz="quarter" idx="11"/>
          </p:nvPr>
        </p:nvSpPr>
        <p:spPr/>
        <p:txBody>
          <a:bodyPr/>
          <a:lstStyle/>
          <a:p>
            <a:endParaRPr lang="es-MX">
              <a:solidFill>
                <a:srgbClr val="073E87"/>
              </a:solidFill>
            </a:endParaRPr>
          </a:p>
        </p:txBody>
      </p:sp>
      <p:sp>
        <p:nvSpPr>
          <p:cNvPr id="7" name="6 Marcador de número de diapositiva"/>
          <p:cNvSpPr>
            <a:spLocks noGrp="1"/>
          </p:cNvSpPr>
          <p:nvPr>
            <p:ph type="sldNum" sz="quarter" idx="12"/>
          </p:nvPr>
        </p:nvSpPr>
        <p:spPr/>
        <p:txBody>
          <a:body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39418970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5C59D948-87C4-4459-9060-06801F23EE1E}" type="datetime1">
              <a:rPr lang="es-MX" smtClean="0">
                <a:solidFill>
                  <a:srgbClr val="073E87"/>
                </a:solidFill>
              </a:rPr>
              <a:pPr/>
              <a:t>2014-08-26</a:t>
            </a:fld>
            <a:endParaRPr lang="es-MX">
              <a:solidFill>
                <a:srgbClr val="073E87"/>
              </a:solidFill>
            </a:endParaRPr>
          </a:p>
        </p:txBody>
      </p:sp>
      <p:sp>
        <p:nvSpPr>
          <p:cNvPr id="5" name="4 Marcador de pie de página"/>
          <p:cNvSpPr>
            <a:spLocks noGrp="1"/>
          </p:cNvSpPr>
          <p:nvPr>
            <p:ph type="ftr" sz="quarter" idx="11"/>
          </p:nvPr>
        </p:nvSpPr>
        <p:spPr/>
        <p:txBody>
          <a:bodyPr/>
          <a:lstStyle/>
          <a:p>
            <a:endParaRPr lang="es-MX">
              <a:solidFill>
                <a:srgbClr val="073E87"/>
              </a:solidFill>
            </a:endParaRPr>
          </a:p>
        </p:txBody>
      </p:sp>
      <p:sp>
        <p:nvSpPr>
          <p:cNvPr id="6" name="5 Marcador de número de diapositiva"/>
          <p:cNvSpPr>
            <a:spLocks noGrp="1"/>
          </p:cNvSpPr>
          <p:nvPr>
            <p:ph type="sldNum" sz="quarter" idx="12"/>
          </p:nvPr>
        </p:nvSpPr>
        <p:spPr/>
        <p:txBody>
          <a:body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22190879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6D2D0563-2FD9-415E-A56F-7439B9C806C5}" type="datetime1">
              <a:rPr lang="es-MX" smtClean="0">
                <a:solidFill>
                  <a:srgbClr val="073E87"/>
                </a:solidFill>
              </a:rPr>
              <a:pPr/>
              <a:t>2014-08-26</a:t>
            </a:fld>
            <a:endParaRPr lang="es-MX">
              <a:solidFill>
                <a:srgbClr val="073E87"/>
              </a:solidFill>
            </a:endParaRPr>
          </a:p>
        </p:txBody>
      </p:sp>
      <p:sp>
        <p:nvSpPr>
          <p:cNvPr id="5" name="4 Marcador de pie de página"/>
          <p:cNvSpPr>
            <a:spLocks noGrp="1"/>
          </p:cNvSpPr>
          <p:nvPr>
            <p:ph type="ftr" sz="quarter" idx="11"/>
          </p:nvPr>
        </p:nvSpPr>
        <p:spPr/>
        <p:txBody>
          <a:bodyPr/>
          <a:lstStyle/>
          <a:p>
            <a:endParaRPr lang="es-MX">
              <a:solidFill>
                <a:srgbClr val="073E87"/>
              </a:solidFill>
            </a:endParaRPr>
          </a:p>
        </p:txBody>
      </p:sp>
      <p:sp>
        <p:nvSpPr>
          <p:cNvPr id="6" name="5 Marcador de número de diapositiva"/>
          <p:cNvSpPr>
            <a:spLocks noGrp="1"/>
          </p:cNvSpPr>
          <p:nvPr>
            <p:ph type="sldNum" sz="quarter" idx="12"/>
          </p:nvPr>
        </p:nvSpPr>
        <p:spPr/>
        <p:txBody>
          <a:body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14090846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73215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1857F2A-0B34-4438-8180-3605868D4051}" type="datetimeFigureOut">
              <a:rPr lang="en-US" smtClean="0"/>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11C1E6-1397-4DD1-A793-5463AC3B68D1}" type="slidenum">
              <a:rPr lang="en-US" smtClean="0"/>
              <a:t>‹#›</a:t>
            </a:fld>
            <a:endParaRPr lang="en-US"/>
          </a:p>
        </p:txBody>
      </p:sp>
    </p:spTree>
    <p:extLst>
      <p:ext uri="{BB962C8B-B14F-4D97-AF65-F5344CB8AC3E}">
        <p14:creationId xmlns:p14="http://schemas.microsoft.com/office/powerpoint/2010/main" val="24684075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91944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6063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_Diapositiva de título">
    <p:spTree>
      <p:nvGrpSpPr>
        <p:cNvPr id="1" name=""/>
        <p:cNvGrpSpPr/>
        <p:nvPr/>
      </p:nvGrpSpPr>
      <p:grpSpPr>
        <a:xfrm>
          <a:off x="0" y="0"/>
          <a:ext cx="0" cy="0"/>
          <a:chOff x="0" y="0"/>
          <a:chExt cx="0" cy="0"/>
        </a:xfrm>
      </p:grpSpPr>
      <p:grpSp>
        <p:nvGrpSpPr>
          <p:cNvPr id="2" name="12 Grupo"/>
          <p:cNvGrpSpPr/>
          <p:nvPr userDrawn="1"/>
        </p:nvGrpSpPr>
        <p:grpSpPr>
          <a:xfrm>
            <a:off x="179512" y="6194042"/>
            <a:ext cx="820734" cy="559112"/>
            <a:chOff x="1375002" y="4308965"/>
            <a:chExt cx="2470150" cy="1682750"/>
          </a:xfrm>
          <a:solidFill>
            <a:schemeClr val="tx1">
              <a:alpha val="10196"/>
            </a:schemeClr>
          </a:solidFill>
        </p:grpSpPr>
        <p:sp>
          <p:nvSpPr>
            <p:cNvPr id="14" name="Freeform 6"/>
            <p:cNvSpPr>
              <a:spLocks noEditPoints="1"/>
            </p:cNvSpPr>
            <p:nvPr/>
          </p:nvSpPr>
          <p:spPr bwMode="auto">
            <a:xfrm>
              <a:off x="1978252" y="4348653"/>
              <a:ext cx="1866900" cy="1166813"/>
            </a:xfrm>
            <a:custGeom>
              <a:avLst/>
              <a:gdLst>
                <a:gd name="T0" fmla="*/ 2760 w 5109"/>
                <a:gd name="T1" fmla="*/ 0 h 3195"/>
                <a:gd name="T2" fmla="*/ 2936 w 5109"/>
                <a:gd name="T3" fmla="*/ 0 h 3195"/>
                <a:gd name="T4" fmla="*/ 2848 w 5109"/>
                <a:gd name="T5" fmla="*/ 310 h 3195"/>
                <a:gd name="T6" fmla="*/ 2760 w 5109"/>
                <a:gd name="T7" fmla="*/ 0 h 3195"/>
                <a:gd name="T8" fmla="*/ 5077 w 5109"/>
                <a:gd name="T9" fmla="*/ 0 h 3195"/>
                <a:gd name="T10" fmla="*/ 5109 w 5109"/>
                <a:gd name="T11" fmla="*/ 0 h 3195"/>
                <a:gd name="T12" fmla="*/ 5109 w 5109"/>
                <a:gd name="T13" fmla="*/ 3195 h 3195"/>
                <a:gd name="T14" fmla="*/ 3693 w 5109"/>
                <a:gd name="T15" fmla="*/ 3195 h 3195"/>
                <a:gd name="T16" fmla="*/ 5077 w 5109"/>
                <a:gd name="T17" fmla="*/ 0 h 3195"/>
                <a:gd name="T18" fmla="*/ 2008 w 5109"/>
                <a:gd name="T19" fmla="*/ 3195 h 3195"/>
                <a:gd name="T20" fmla="*/ 1181 w 5109"/>
                <a:gd name="T21" fmla="*/ 3195 h 3195"/>
                <a:gd name="T22" fmla="*/ 1699 w 5109"/>
                <a:gd name="T23" fmla="*/ 2770 h 3195"/>
                <a:gd name="T24" fmla="*/ 1778 w 5109"/>
                <a:gd name="T25" fmla="*/ 2659 h 3195"/>
                <a:gd name="T26" fmla="*/ 2008 w 5109"/>
                <a:gd name="T27" fmla="*/ 3195 h 3195"/>
                <a:gd name="T28" fmla="*/ 61 w 5109"/>
                <a:gd name="T29" fmla="*/ 3195 h 3195"/>
                <a:gd name="T30" fmla="*/ 40 w 5109"/>
                <a:gd name="T31" fmla="*/ 3195 h 3195"/>
                <a:gd name="T32" fmla="*/ 40 w 5109"/>
                <a:gd name="T33" fmla="*/ 3185 h 3195"/>
                <a:gd name="T34" fmla="*/ 61 w 5109"/>
                <a:gd name="T35" fmla="*/ 3195 h 3195"/>
                <a:gd name="T36" fmla="*/ 154 w 5109"/>
                <a:gd name="T37" fmla="*/ 1455 h 3195"/>
                <a:gd name="T38" fmla="*/ 121 w 5109"/>
                <a:gd name="T39" fmla="*/ 1332 h 3195"/>
                <a:gd name="T40" fmla="*/ 78 w 5109"/>
                <a:gd name="T41" fmla="*/ 1313 h 3195"/>
                <a:gd name="T42" fmla="*/ 32 w 5109"/>
                <a:gd name="T43" fmla="*/ 1330 h 3195"/>
                <a:gd name="T44" fmla="*/ 0 w 5109"/>
                <a:gd name="T45" fmla="*/ 1455 h 3195"/>
                <a:gd name="T46" fmla="*/ 31 w 5109"/>
                <a:gd name="T47" fmla="*/ 1577 h 3195"/>
                <a:gd name="T48" fmla="*/ 78 w 5109"/>
                <a:gd name="T49" fmla="*/ 1593 h 3195"/>
                <a:gd name="T50" fmla="*/ 123 w 5109"/>
                <a:gd name="T51" fmla="*/ 1576 h 3195"/>
                <a:gd name="T52" fmla="*/ 154 w 5109"/>
                <a:gd name="T53" fmla="*/ 1455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09" h="3195">
                  <a:moveTo>
                    <a:pt x="2760" y="0"/>
                  </a:moveTo>
                  <a:lnTo>
                    <a:pt x="2936" y="0"/>
                  </a:lnTo>
                  <a:lnTo>
                    <a:pt x="2848" y="310"/>
                  </a:lnTo>
                  <a:lnTo>
                    <a:pt x="2760" y="0"/>
                  </a:lnTo>
                  <a:close/>
                  <a:moveTo>
                    <a:pt x="5077" y="0"/>
                  </a:moveTo>
                  <a:lnTo>
                    <a:pt x="5109" y="0"/>
                  </a:lnTo>
                  <a:lnTo>
                    <a:pt x="5109" y="3195"/>
                  </a:lnTo>
                  <a:lnTo>
                    <a:pt x="3693" y="3195"/>
                  </a:lnTo>
                  <a:lnTo>
                    <a:pt x="5077" y="0"/>
                  </a:lnTo>
                  <a:close/>
                  <a:moveTo>
                    <a:pt x="2008" y="3195"/>
                  </a:moveTo>
                  <a:lnTo>
                    <a:pt x="1181" y="3195"/>
                  </a:lnTo>
                  <a:cubicBezTo>
                    <a:pt x="1380" y="3103"/>
                    <a:pt x="1553" y="2959"/>
                    <a:pt x="1699" y="2770"/>
                  </a:cubicBezTo>
                  <a:cubicBezTo>
                    <a:pt x="1727" y="2734"/>
                    <a:pt x="1753" y="2697"/>
                    <a:pt x="1778" y="2659"/>
                  </a:cubicBezTo>
                  <a:lnTo>
                    <a:pt x="2008" y="3195"/>
                  </a:lnTo>
                  <a:close/>
                  <a:moveTo>
                    <a:pt x="61" y="3195"/>
                  </a:moveTo>
                  <a:lnTo>
                    <a:pt x="40" y="3195"/>
                  </a:lnTo>
                  <a:lnTo>
                    <a:pt x="40" y="3185"/>
                  </a:lnTo>
                  <a:cubicBezTo>
                    <a:pt x="47" y="3188"/>
                    <a:pt x="54" y="3192"/>
                    <a:pt x="61" y="3195"/>
                  </a:cubicBezTo>
                  <a:close/>
                  <a:moveTo>
                    <a:pt x="154" y="1455"/>
                  </a:moveTo>
                  <a:cubicBezTo>
                    <a:pt x="154" y="1414"/>
                    <a:pt x="149" y="1364"/>
                    <a:pt x="121" y="1332"/>
                  </a:cubicBezTo>
                  <a:cubicBezTo>
                    <a:pt x="108" y="1316"/>
                    <a:pt x="99" y="1313"/>
                    <a:pt x="78" y="1313"/>
                  </a:cubicBezTo>
                  <a:cubicBezTo>
                    <a:pt x="57" y="1313"/>
                    <a:pt x="45" y="1314"/>
                    <a:pt x="32" y="1330"/>
                  </a:cubicBezTo>
                  <a:cubicBezTo>
                    <a:pt x="5" y="1362"/>
                    <a:pt x="0" y="1415"/>
                    <a:pt x="0" y="1455"/>
                  </a:cubicBezTo>
                  <a:cubicBezTo>
                    <a:pt x="0" y="1493"/>
                    <a:pt x="5" y="1546"/>
                    <a:pt x="31" y="1577"/>
                  </a:cubicBezTo>
                  <a:cubicBezTo>
                    <a:pt x="44" y="1593"/>
                    <a:pt x="57" y="1593"/>
                    <a:pt x="78" y="1593"/>
                  </a:cubicBezTo>
                  <a:cubicBezTo>
                    <a:pt x="99" y="1593"/>
                    <a:pt x="109" y="1591"/>
                    <a:pt x="123" y="1576"/>
                  </a:cubicBezTo>
                  <a:cubicBezTo>
                    <a:pt x="149" y="1545"/>
                    <a:pt x="154" y="1494"/>
                    <a:pt x="154" y="1455"/>
                  </a:cubicBezTo>
                  <a:close/>
                </a:path>
              </a:pathLst>
            </a:custGeom>
            <a:grpFill/>
            <a:ln>
              <a:noFill/>
            </a:ln>
            <a:effectLst/>
          </p:spPr>
          <p:txBody>
            <a:bodyPr vert="horz" wrap="square" lIns="91440" tIns="45720" rIns="91440" bIns="45720" numCol="1" anchor="t" anchorCtr="0" compatLnSpc="1">
              <a:prstTxWarp prst="textNoShape">
                <a:avLst/>
              </a:prstTxWarp>
            </a:bodyPr>
            <a:lstStyle/>
            <a:p>
              <a:endParaRPr lang="es-MX">
                <a:solidFill>
                  <a:prstClr val="black"/>
                </a:solidFill>
              </a:endParaRPr>
            </a:p>
          </p:txBody>
        </p:sp>
        <p:sp>
          <p:nvSpPr>
            <p:cNvPr id="15" name="Freeform 7"/>
            <p:cNvSpPr>
              <a:spLocks/>
            </p:cNvSpPr>
            <p:nvPr/>
          </p:nvSpPr>
          <p:spPr bwMode="auto">
            <a:xfrm>
              <a:off x="2549752" y="4343890"/>
              <a:ext cx="1171575" cy="1069975"/>
            </a:xfrm>
            <a:custGeom>
              <a:avLst/>
              <a:gdLst>
                <a:gd name="T0" fmla="*/ 639 w 3202"/>
                <a:gd name="T1" fmla="*/ 2935 h 2935"/>
                <a:gd name="T2" fmla="*/ 383 w 3202"/>
                <a:gd name="T3" fmla="*/ 2338 h 2935"/>
                <a:gd name="T4" fmla="*/ 527 w 3202"/>
                <a:gd name="T5" fmla="*/ 1492 h 2935"/>
                <a:gd name="T6" fmla="*/ 143 w 3202"/>
                <a:gd name="T7" fmla="*/ 165 h 2935"/>
                <a:gd name="T8" fmla="*/ 0 w 3202"/>
                <a:gd name="T9" fmla="*/ 0 h 2935"/>
                <a:gd name="T10" fmla="*/ 889 w 3202"/>
                <a:gd name="T11" fmla="*/ 0 h 2935"/>
                <a:gd name="T12" fmla="*/ 1178 w 3202"/>
                <a:gd name="T13" fmla="*/ 1016 h 2935"/>
                <a:gd name="T14" fmla="*/ 1252 w 3202"/>
                <a:gd name="T15" fmla="*/ 1282 h 2935"/>
                <a:gd name="T16" fmla="*/ 1283 w 3202"/>
                <a:gd name="T17" fmla="*/ 1456 h 2935"/>
                <a:gd name="T18" fmla="*/ 1369 w 3202"/>
                <a:gd name="T19" fmla="*/ 1087 h 2935"/>
                <a:gd name="T20" fmla="*/ 1388 w 3202"/>
                <a:gd name="T21" fmla="*/ 1019 h 2935"/>
                <a:gd name="T22" fmla="*/ 1675 w 3202"/>
                <a:gd name="T23" fmla="*/ 0 h 2935"/>
                <a:gd name="T24" fmla="*/ 3202 w 3202"/>
                <a:gd name="T25" fmla="*/ 0 h 2935"/>
                <a:gd name="T26" fmla="*/ 1931 w 3202"/>
                <a:gd name="T27" fmla="*/ 2935 h 2935"/>
                <a:gd name="T28" fmla="*/ 639 w 3202"/>
                <a:gd name="T29" fmla="*/ 2935 h 2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2" h="2935">
                  <a:moveTo>
                    <a:pt x="639" y="2935"/>
                  </a:moveTo>
                  <a:lnTo>
                    <a:pt x="383" y="2338"/>
                  </a:lnTo>
                  <a:cubicBezTo>
                    <a:pt x="485" y="2072"/>
                    <a:pt x="527" y="1784"/>
                    <a:pt x="527" y="1492"/>
                  </a:cubicBezTo>
                  <a:cubicBezTo>
                    <a:pt x="527" y="1021"/>
                    <a:pt x="431" y="548"/>
                    <a:pt x="143" y="165"/>
                  </a:cubicBezTo>
                  <a:cubicBezTo>
                    <a:pt x="98" y="105"/>
                    <a:pt x="51" y="50"/>
                    <a:pt x="0" y="0"/>
                  </a:cubicBezTo>
                  <a:lnTo>
                    <a:pt x="889" y="0"/>
                  </a:lnTo>
                  <a:lnTo>
                    <a:pt x="1178" y="1016"/>
                  </a:lnTo>
                  <a:cubicBezTo>
                    <a:pt x="1213" y="1128"/>
                    <a:pt x="1237" y="1216"/>
                    <a:pt x="1252" y="1282"/>
                  </a:cubicBezTo>
                  <a:cubicBezTo>
                    <a:pt x="1267" y="1347"/>
                    <a:pt x="1278" y="1405"/>
                    <a:pt x="1283" y="1456"/>
                  </a:cubicBezTo>
                  <a:cubicBezTo>
                    <a:pt x="1293" y="1375"/>
                    <a:pt x="1321" y="1252"/>
                    <a:pt x="1369" y="1087"/>
                  </a:cubicBezTo>
                  <a:cubicBezTo>
                    <a:pt x="1377" y="1055"/>
                    <a:pt x="1384" y="1032"/>
                    <a:pt x="1388" y="1019"/>
                  </a:cubicBezTo>
                  <a:lnTo>
                    <a:pt x="1675" y="0"/>
                  </a:lnTo>
                  <a:lnTo>
                    <a:pt x="3202" y="0"/>
                  </a:lnTo>
                  <a:lnTo>
                    <a:pt x="1931" y="2935"/>
                  </a:lnTo>
                  <a:lnTo>
                    <a:pt x="639" y="2935"/>
                  </a:lnTo>
                  <a:close/>
                </a:path>
              </a:pathLst>
            </a:custGeom>
            <a:grpFill/>
            <a:ln>
              <a:noFill/>
            </a:ln>
            <a:effectLst/>
          </p:spPr>
          <p:txBody>
            <a:bodyPr vert="horz" wrap="square" lIns="91440" tIns="45720" rIns="91440" bIns="45720" numCol="1" anchor="t" anchorCtr="0" compatLnSpc="1">
              <a:prstTxWarp prst="textNoShape">
                <a:avLst/>
              </a:prstTxWarp>
            </a:bodyPr>
            <a:lstStyle/>
            <a:p>
              <a:endParaRPr lang="es-MX">
                <a:solidFill>
                  <a:prstClr val="black"/>
                </a:solidFill>
              </a:endParaRPr>
            </a:p>
          </p:txBody>
        </p:sp>
        <p:sp>
          <p:nvSpPr>
            <p:cNvPr id="16" name="Freeform 8"/>
            <p:cNvSpPr>
              <a:spLocks noEditPoints="1"/>
            </p:cNvSpPr>
            <p:nvPr/>
          </p:nvSpPr>
          <p:spPr bwMode="auto">
            <a:xfrm>
              <a:off x="1375002" y="4308965"/>
              <a:ext cx="1262063" cy="1682750"/>
            </a:xfrm>
            <a:custGeom>
              <a:avLst/>
              <a:gdLst>
                <a:gd name="T0" fmla="*/ 1727 w 3452"/>
                <a:gd name="T1" fmla="*/ 1992 h 4611"/>
                <a:gd name="T2" fmla="*/ 1990 w 3452"/>
                <a:gd name="T3" fmla="*/ 1875 h 4611"/>
                <a:gd name="T4" fmla="*/ 2093 w 3452"/>
                <a:gd name="T5" fmla="*/ 1564 h 4611"/>
                <a:gd name="T6" fmla="*/ 1990 w 3452"/>
                <a:gd name="T7" fmla="*/ 1252 h 4611"/>
                <a:gd name="T8" fmla="*/ 1727 w 3452"/>
                <a:gd name="T9" fmla="*/ 1133 h 4611"/>
                <a:gd name="T10" fmla="*/ 1460 w 3452"/>
                <a:gd name="T11" fmla="*/ 1252 h 4611"/>
                <a:gd name="T12" fmla="*/ 1359 w 3452"/>
                <a:gd name="T13" fmla="*/ 1564 h 4611"/>
                <a:gd name="T14" fmla="*/ 1460 w 3452"/>
                <a:gd name="T15" fmla="*/ 1875 h 4611"/>
                <a:gd name="T16" fmla="*/ 1727 w 3452"/>
                <a:gd name="T17" fmla="*/ 1992 h 4611"/>
                <a:gd name="T18" fmla="*/ 0 w 3452"/>
                <a:gd name="T19" fmla="*/ 4611 h 4611"/>
                <a:gd name="T20" fmla="*/ 0 w 3452"/>
                <a:gd name="T21" fmla="*/ 94 h 4611"/>
                <a:gd name="T22" fmla="*/ 1359 w 3452"/>
                <a:gd name="T23" fmla="*/ 94 h 4611"/>
                <a:gd name="T24" fmla="*/ 1359 w 3452"/>
                <a:gd name="T25" fmla="*/ 482 h 4611"/>
                <a:gd name="T26" fmla="*/ 1772 w 3452"/>
                <a:gd name="T27" fmla="*/ 119 h 4611"/>
                <a:gd name="T28" fmla="*/ 2271 w 3452"/>
                <a:gd name="T29" fmla="*/ 0 h 4611"/>
                <a:gd name="T30" fmla="*/ 3127 w 3452"/>
                <a:gd name="T31" fmla="*/ 433 h 4611"/>
                <a:gd name="T32" fmla="*/ 3452 w 3452"/>
                <a:gd name="T33" fmla="*/ 1586 h 4611"/>
                <a:gd name="T34" fmla="*/ 3119 w 3452"/>
                <a:gd name="T35" fmla="*/ 2702 h 4611"/>
                <a:gd name="T36" fmla="*/ 2271 w 3452"/>
                <a:gd name="T37" fmla="*/ 3133 h 4611"/>
                <a:gd name="T38" fmla="*/ 1765 w 3452"/>
                <a:gd name="T39" fmla="*/ 3007 h 4611"/>
                <a:gd name="T40" fmla="*/ 1365 w 3452"/>
                <a:gd name="T41" fmla="*/ 2628 h 4611"/>
                <a:gd name="T42" fmla="*/ 1390 w 3452"/>
                <a:gd name="T43" fmla="*/ 2859 h 4611"/>
                <a:gd name="T44" fmla="*/ 1399 w 3452"/>
                <a:gd name="T45" fmla="*/ 3139 h 4611"/>
                <a:gd name="T46" fmla="*/ 1399 w 3452"/>
                <a:gd name="T47" fmla="*/ 4611 h 4611"/>
                <a:gd name="T48" fmla="*/ 0 w 3452"/>
                <a:gd name="T49" fmla="*/ 4611 h 4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52" h="4611">
                  <a:moveTo>
                    <a:pt x="1727" y="1992"/>
                  </a:moveTo>
                  <a:cubicBezTo>
                    <a:pt x="1834" y="1992"/>
                    <a:pt x="1922" y="1953"/>
                    <a:pt x="1990" y="1875"/>
                  </a:cubicBezTo>
                  <a:cubicBezTo>
                    <a:pt x="2059" y="1796"/>
                    <a:pt x="2093" y="1693"/>
                    <a:pt x="2093" y="1564"/>
                  </a:cubicBezTo>
                  <a:cubicBezTo>
                    <a:pt x="2093" y="1435"/>
                    <a:pt x="2059" y="1331"/>
                    <a:pt x="1990" y="1252"/>
                  </a:cubicBezTo>
                  <a:cubicBezTo>
                    <a:pt x="1922" y="1172"/>
                    <a:pt x="1834" y="1133"/>
                    <a:pt x="1727" y="1133"/>
                  </a:cubicBezTo>
                  <a:cubicBezTo>
                    <a:pt x="1616" y="1133"/>
                    <a:pt x="1528" y="1172"/>
                    <a:pt x="1460" y="1252"/>
                  </a:cubicBezTo>
                  <a:cubicBezTo>
                    <a:pt x="1393" y="1331"/>
                    <a:pt x="1359" y="1435"/>
                    <a:pt x="1359" y="1564"/>
                  </a:cubicBezTo>
                  <a:cubicBezTo>
                    <a:pt x="1359" y="1693"/>
                    <a:pt x="1393" y="1796"/>
                    <a:pt x="1460" y="1875"/>
                  </a:cubicBezTo>
                  <a:cubicBezTo>
                    <a:pt x="1528" y="1953"/>
                    <a:pt x="1616" y="1992"/>
                    <a:pt x="1727" y="1992"/>
                  </a:cubicBezTo>
                  <a:close/>
                  <a:moveTo>
                    <a:pt x="0" y="4611"/>
                  </a:moveTo>
                  <a:lnTo>
                    <a:pt x="0" y="94"/>
                  </a:lnTo>
                  <a:lnTo>
                    <a:pt x="1359" y="94"/>
                  </a:lnTo>
                  <a:lnTo>
                    <a:pt x="1359" y="482"/>
                  </a:lnTo>
                  <a:cubicBezTo>
                    <a:pt x="1484" y="320"/>
                    <a:pt x="1622" y="199"/>
                    <a:pt x="1772" y="119"/>
                  </a:cubicBezTo>
                  <a:cubicBezTo>
                    <a:pt x="1923" y="40"/>
                    <a:pt x="2089" y="0"/>
                    <a:pt x="2271" y="0"/>
                  </a:cubicBezTo>
                  <a:cubicBezTo>
                    <a:pt x="2625" y="0"/>
                    <a:pt x="2910" y="144"/>
                    <a:pt x="3127" y="433"/>
                  </a:cubicBezTo>
                  <a:cubicBezTo>
                    <a:pt x="3344" y="722"/>
                    <a:pt x="3452" y="1105"/>
                    <a:pt x="3452" y="1586"/>
                  </a:cubicBezTo>
                  <a:cubicBezTo>
                    <a:pt x="3452" y="2042"/>
                    <a:pt x="3341" y="2414"/>
                    <a:pt x="3119" y="2702"/>
                  </a:cubicBezTo>
                  <a:cubicBezTo>
                    <a:pt x="2896" y="2990"/>
                    <a:pt x="2613" y="3133"/>
                    <a:pt x="2271" y="3133"/>
                  </a:cubicBezTo>
                  <a:cubicBezTo>
                    <a:pt x="2085" y="3133"/>
                    <a:pt x="1916" y="3092"/>
                    <a:pt x="1765" y="3007"/>
                  </a:cubicBezTo>
                  <a:cubicBezTo>
                    <a:pt x="1614" y="2923"/>
                    <a:pt x="1480" y="2796"/>
                    <a:pt x="1365" y="2628"/>
                  </a:cubicBezTo>
                  <a:cubicBezTo>
                    <a:pt x="1377" y="2698"/>
                    <a:pt x="1385" y="2775"/>
                    <a:pt x="1390" y="2859"/>
                  </a:cubicBezTo>
                  <a:cubicBezTo>
                    <a:pt x="1396" y="2943"/>
                    <a:pt x="1399" y="3036"/>
                    <a:pt x="1399" y="3139"/>
                  </a:cubicBezTo>
                  <a:lnTo>
                    <a:pt x="1399" y="4611"/>
                  </a:lnTo>
                  <a:lnTo>
                    <a:pt x="0" y="4611"/>
                  </a:lnTo>
                  <a:close/>
                </a:path>
              </a:pathLst>
            </a:custGeom>
            <a:grpFill/>
            <a:ln>
              <a:noFill/>
            </a:ln>
            <a:effectLst/>
          </p:spPr>
          <p:txBody>
            <a:bodyPr vert="horz" wrap="square" lIns="91440" tIns="45720" rIns="91440" bIns="45720" numCol="1" anchor="t" anchorCtr="0" compatLnSpc="1">
              <a:prstTxWarp prst="textNoShape">
                <a:avLst/>
              </a:prstTxWarp>
            </a:bodyPr>
            <a:lstStyle/>
            <a:p>
              <a:endParaRPr lang="es-MX">
                <a:solidFill>
                  <a:prstClr val="black"/>
                </a:solidFill>
              </a:endParaRPr>
            </a:p>
          </p:txBody>
        </p:sp>
      </p:grpSp>
      <p:pic>
        <p:nvPicPr>
          <p:cNvPr id="17" name="16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7312" y="0"/>
            <a:ext cx="1141202" cy="6858000"/>
          </a:xfrm>
          <a:prstGeom prst="rect">
            <a:avLst/>
          </a:prstGeom>
        </p:spPr>
      </p:pic>
    </p:spTree>
    <p:extLst>
      <p:ext uri="{BB962C8B-B14F-4D97-AF65-F5344CB8AC3E}">
        <p14:creationId xmlns:p14="http://schemas.microsoft.com/office/powerpoint/2010/main" val="17712093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F801AFC-7CD0-469D-B18B-E09BF897A4F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182900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391741E-A64E-49C1-AD29-4F8DDC1AA08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9128901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F9931C6-0570-4931-8926-B8F76C6E91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463006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31808F0-ECD5-4BF2-81C2-F7BF3672C16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1318902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D7315D6-B669-440B-99ED-4A4C553988A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91445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13D60A8-2991-413E-95D5-BA77BB45F32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419537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C68748D-C95E-4840-BEB4-C3537DA2151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90966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1857F2A-0B34-4438-8180-3605868D4051}" type="datetimeFigureOut">
              <a:rPr lang="en-US" smtClean="0"/>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11C1E6-1397-4DD1-A793-5463AC3B68D1}" type="slidenum">
              <a:rPr lang="en-US" smtClean="0"/>
              <a:t>‹#›</a:t>
            </a:fld>
            <a:endParaRPr lang="en-US"/>
          </a:p>
        </p:txBody>
      </p:sp>
    </p:spTree>
    <p:extLst>
      <p:ext uri="{BB962C8B-B14F-4D97-AF65-F5344CB8AC3E}">
        <p14:creationId xmlns:p14="http://schemas.microsoft.com/office/powerpoint/2010/main" val="261456470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E105087-A6F0-449A-9A2A-08CBB9638DE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682542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F5119C2-75C1-4857-B988-6E006FA7414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1899115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E019CBB-F1FA-4E21-BD41-570FB7E424F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1109351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BC0443B-7CC3-4175-8570-9C2F8ABBE1B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065568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1E8C4A7-FE99-4C4C-8B61-71AD08E3376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917843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a:p>
        </p:txBody>
      </p:sp>
      <p:sp>
        <p:nvSpPr>
          <p:cNvPr id="4" name="3 Marcador de fecha"/>
          <p:cNvSpPr>
            <a:spLocks noGrp="1"/>
          </p:cNvSpPr>
          <p:nvPr>
            <p:ph type="dt" sz="half" idx="10"/>
          </p:nvPr>
        </p:nvSpPr>
        <p:spPr/>
        <p:txBody>
          <a:body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n-U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5398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n-U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14897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n-U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694398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n-U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3368692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p:txBody>
          <a:body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n-US">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0544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857F2A-0B34-4438-8180-3605868D4051}" type="datetimeFigureOut">
              <a:rPr lang="en-US" smtClean="0"/>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11C1E6-1397-4DD1-A793-5463AC3B68D1}" type="slidenum">
              <a:rPr lang="en-US" smtClean="0"/>
              <a:t>‹#›</a:t>
            </a:fld>
            <a:endParaRPr lang="en-US"/>
          </a:p>
        </p:txBody>
      </p:sp>
    </p:spTree>
    <p:extLst>
      <p:ext uri="{BB962C8B-B14F-4D97-AF65-F5344CB8AC3E}">
        <p14:creationId xmlns:p14="http://schemas.microsoft.com/office/powerpoint/2010/main" val="246570989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fecha"/>
          <p:cNvSpPr>
            <a:spLocks noGrp="1"/>
          </p:cNvSpPr>
          <p:nvPr>
            <p:ph type="dt" sz="half" idx="10"/>
          </p:nvPr>
        </p:nvSpPr>
        <p:spPr/>
        <p:txBody>
          <a:body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n-US">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04481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n-US">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16569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n-U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3448887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n-U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02253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n-U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84699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n-U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18932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5930D7A-8555-4180-8962-CA1DBBEAD01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9611251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6E126DF5-F656-410A-BEF7-C43EEECA27E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561217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B80AED6-0C39-4D01-8CAF-1E4D4AEB037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8447431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C11911B-6033-40C8-BD07-1AEAD8F0387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51619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857F2A-0B34-4438-8180-3605868D4051}"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11C1E6-1397-4DD1-A793-5463AC3B68D1}" type="slidenum">
              <a:rPr lang="en-US" smtClean="0"/>
              <a:t>‹#›</a:t>
            </a:fld>
            <a:endParaRPr lang="en-US"/>
          </a:p>
        </p:txBody>
      </p:sp>
    </p:spTree>
    <p:extLst>
      <p:ext uri="{BB962C8B-B14F-4D97-AF65-F5344CB8AC3E}">
        <p14:creationId xmlns:p14="http://schemas.microsoft.com/office/powerpoint/2010/main" val="131825290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F5E922C4-87CB-4CB3-AE54-7AAD75C1107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0179588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A9537446-6600-44CA-9F82-68D912A9D88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418081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EA1FBD3C-5EA5-46A6-919F-A19B9ABEF62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7326880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4328BA9-1874-4912-A627-7AEB3890D22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9447761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68933512-4200-4AA4-B78B-4D66929085C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1383879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FFCA1A2-E5A0-44F8-99C2-76262FFFADD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523232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AC58D67-0279-4ABD-8F6F-0E5B11A318E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6256870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endParaRPr lang="en-US"/>
          </a:p>
        </p:txBody>
      </p:sp>
      <p:sp>
        <p:nvSpPr>
          <p:cNvPr id="4" name="Date Placeholder 3"/>
          <p:cNvSpPr>
            <a:spLocks noGrp="1"/>
          </p:cNvSpPr>
          <p:nvPr>
            <p:ph type="dt" sz="half" idx="10"/>
          </p:nvPr>
        </p:nvSpPr>
        <p:spPr>
          <a:xfrm>
            <a:off x="685800" y="6248400"/>
            <a:ext cx="1905000" cy="457200"/>
          </a:xfrm>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fld id="{9A048208-0D48-46FE-A9FB-9E974113CD8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1052022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981200"/>
            <a:ext cx="7772400" cy="4114800"/>
          </a:xfrm>
        </p:spPr>
        <p:txBody>
          <a:bodyPr/>
          <a:lstStyle/>
          <a:p>
            <a:endParaRPr lang="en-US"/>
          </a:p>
        </p:txBody>
      </p:sp>
      <p:sp>
        <p:nvSpPr>
          <p:cNvPr id="4" name="Date Placeholder 3"/>
          <p:cNvSpPr>
            <a:spLocks noGrp="1"/>
          </p:cNvSpPr>
          <p:nvPr>
            <p:ph type="dt" sz="half" idx="10"/>
          </p:nvPr>
        </p:nvSpPr>
        <p:spPr>
          <a:xfrm>
            <a:off x="685800" y="6248400"/>
            <a:ext cx="1905000" cy="457200"/>
          </a:xfrm>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fld id="{2C66A205-D53D-49DF-B830-4EFA24DD07E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92028640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5930D7A-8555-4180-8962-CA1DBBEAD01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469712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857F2A-0B34-4438-8180-3605868D4051}"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11C1E6-1397-4DD1-A793-5463AC3B68D1}" type="slidenum">
              <a:rPr lang="en-US" smtClean="0"/>
              <a:t>‹#›</a:t>
            </a:fld>
            <a:endParaRPr lang="en-US"/>
          </a:p>
        </p:txBody>
      </p:sp>
    </p:spTree>
    <p:extLst>
      <p:ext uri="{BB962C8B-B14F-4D97-AF65-F5344CB8AC3E}">
        <p14:creationId xmlns:p14="http://schemas.microsoft.com/office/powerpoint/2010/main" val="341331978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6E126DF5-F656-410A-BEF7-C43EEECA27E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4244037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B80AED6-0C39-4D01-8CAF-1E4D4AEB037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7043550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C11911B-6033-40C8-BD07-1AEAD8F0387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4699682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F5E922C4-87CB-4CB3-AE54-7AAD75C1107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3072627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A9537446-6600-44CA-9F82-68D912A9D88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979175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EA1FBD3C-5EA5-46A6-919F-A19B9ABEF62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5339776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4328BA9-1874-4912-A627-7AEB3890D22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7711081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68933512-4200-4AA4-B78B-4D66929085C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154148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FFCA1A2-E5A0-44F8-99C2-76262FFFADD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6701287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AC58D67-0279-4ABD-8F6F-0E5B11A318E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04109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6" Type="http://schemas.openxmlformats.org/officeDocument/2006/relationships/theme" Target="../theme/theme4.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theme" Target="../theme/theme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857F2A-0B34-4438-8180-3605868D4051}" type="datetimeFigureOut">
              <a:rPr lang="en-US" smtClean="0"/>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11C1E6-1397-4DD1-A793-5463AC3B68D1}" type="slidenum">
              <a:rPr lang="en-US" smtClean="0"/>
              <a:t>‹#›</a:t>
            </a:fld>
            <a:endParaRPr lang="en-US"/>
          </a:p>
        </p:txBody>
      </p:sp>
    </p:spTree>
    <p:extLst>
      <p:ext uri="{BB962C8B-B14F-4D97-AF65-F5344CB8AC3E}">
        <p14:creationId xmlns:p14="http://schemas.microsoft.com/office/powerpoint/2010/main" val="2122265285"/>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20018"/>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741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fontAlgn="base">
              <a:spcBef>
                <a:spcPct val="0"/>
              </a:spcBef>
              <a:spcAft>
                <a:spcPct val="0"/>
              </a:spcAft>
              <a:defRPr/>
            </a:pPr>
            <a:endParaRPr lang="en-US">
              <a:solidFill>
                <a:srgbClr val="000000"/>
              </a:solidFill>
            </a:endParaRPr>
          </a:p>
        </p:txBody>
      </p:sp>
      <p:sp>
        <p:nvSpPr>
          <p:cNvPr id="1229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fontAlgn="base">
              <a:spcBef>
                <a:spcPct val="0"/>
              </a:spcBef>
              <a:spcAft>
                <a:spcPct val="0"/>
              </a:spcAft>
              <a:defRPr/>
            </a:pPr>
            <a:endParaRPr lang="en-US">
              <a:solidFill>
                <a:srgbClr val="000000"/>
              </a:solidFill>
            </a:endParaRPr>
          </a:p>
        </p:txBody>
      </p:sp>
      <p:sp>
        <p:nvSpPr>
          <p:cNvPr id="1229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fontAlgn="base">
              <a:spcBef>
                <a:spcPct val="0"/>
              </a:spcBef>
              <a:spcAft>
                <a:spcPct val="0"/>
              </a:spcAft>
              <a:defRPr/>
            </a:pPr>
            <a:fld id="{3E8CF032-DD1B-47AB-A77D-9487E8BB72B4}"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34329769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20018"/>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29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fontAlgn="base">
              <a:spcBef>
                <a:spcPct val="0"/>
              </a:spcBef>
              <a:spcAft>
                <a:spcPct val="0"/>
              </a:spcAft>
            </a:pPr>
            <a:endParaRPr lang="en-US" smtClean="0">
              <a:solidFill>
                <a:srgbClr val="000000"/>
              </a:solidFill>
            </a:endParaRPr>
          </a:p>
        </p:txBody>
      </p:sp>
      <p:sp>
        <p:nvSpPr>
          <p:cNvPr id="1229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fontAlgn="base">
              <a:spcBef>
                <a:spcPct val="0"/>
              </a:spcBef>
              <a:spcAft>
                <a:spcPct val="0"/>
              </a:spcAft>
            </a:pPr>
            <a:endParaRPr lang="en-US" smtClean="0">
              <a:solidFill>
                <a:srgbClr val="000000"/>
              </a:solidFill>
            </a:endParaRPr>
          </a:p>
        </p:txBody>
      </p:sp>
      <p:sp>
        <p:nvSpPr>
          <p:cNvPr id="1229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fontAlgn="base">
              <a:spcBef>
                <a:spcPct val="0"/>
              </a:spcBef>
              <a:spcAft>
                <a:spcPct val="0"/>
              </a:spcAft>
            </a:pPr>
            <a:fld id="{753C6322-8AB8-47A8-8ABC-071E1D44104A}" type="slidenum">
              <a:rPr lang="en-US" smtClean="0">
                <a:solidFill>
                  <a:srgbClr val="000000"/>
                </a:solidFill>
              </a:rPr>
              <a:pPr fontAlgn="base">
                <a:spcBef>
                  <a:spcPct val="0"/>
                </a:spcBef>
                <a:spcAft>
                  <a:spcPct val="0"/>
                </a:spcAft>
              </a:pPr>
              <a:t>‹#›</a:t>
            </a:fld>
            <a:endParaRPr lang="en-US" smtClean="0">
              <a:solidFill>
                <a:srgbClr val="000000"/>
              </a:solidFill>
            </a:endParaRPr>
          </a:p>
        </p:txBody>
      </p:sp>
    </p:spTree>
    <p:extLst>
      <p:ext uri="{BB962C8B-B14F-4D97-AF65-F5344CB8AC3E}">
        <p14:creationId xmlns:p14="http://schemas.microsoft.com/office/powerpoint/2010/main" val="389127486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8FD35A-D674-4A8C-BBC1-28F0F85FC637}" type="datetime1">
              <a:rPr lang="es-MX" smtClean="0">
                <a:solidFill>
                  <a:srgbClr val="073E87"/>
                </a:solidFill>
              </a:rPr>
              <a:pPr/>
              <a:t>2014-08-26</a:t>
            </a:fld>
            <a:endParaRPr lang="es-MX">
              <a:solidFill>
                <a:srgbClr val="073E87"/>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solidFill>
                <a:srgbClr val="073E87"/>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BED8BB-F40A-47A0-8C8F-753FDAF81750}" type="slidenum">
              <a:rPr lang="es-MX" smtClean="0">
                <a:solidFill>
                  <a:srgbClr val="073E87"/>
                </a:solidFill>
              </a:rPr>
              <a:pPr/>
              <a:t>‹#›</a:t>
            </a:fld>
            <a:endParaRPr lang="es-MX">
              <a:solidFill>
                <a:srgbClr val="073E87"/>
              </a:solidFill>
            </a:endParaRPr>
          </a:p>
        </p:txBody>
      </p:sp>
    </p:spTree>
    <p:extLst>
      <p:ext uri="{BB962C8B-B14F-4D97-AF65-F5344CB8AC3E}">
        <p14:creationId xmlns:p14="http://schemas.microsoft.com/office/powerpoint/2010/main" val="1838288607"/>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81DE4207-CAD9-4860-8AF1-09E6B13027E0}"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56182865"/>
      </p:ext>
    </p:extLst>
  </p:cSld>
  <p:clrMap bg1="dk1" tx1="lt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C67419-CCEC-4B9D-83A2-A3B02A58A992}" type="datetimeFigureOut">
              <a:rPr lang="en-US" smtClean="0">
                <a:solidFill>
                  <a:prstClr val="black">
                    <a:tint val="75000"/>
                  </a:prstClr>
                </a:solidFill>
              </a:rPr>
              <a:pPr/>
              <a:t>8/26/2014</a:t>
            </a:fld>
            <a:endParaRPr lang="en-US">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19E84B-8AF5-42FB-B64E-24FA6399193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1113001"/>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020018"/>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29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fontAlgn="base">
              <a:spcBef>
                <a:spcPct val="0"/>
              </a:spcBef>
              <a:spcAft>
                <a:spcPct val="0"/>
              </a:spcAft>
            </a:pPr>
            <a:endParaRPr lang="en-US">
              <a:solidFill>
                <a:srgbClr val="000000"/>
              </a:solidFill>
            </a:endParaRPr>
          </a:p>
        </p:txBody>
      </p:sp>
      <p:sp>
        <p:nvSpPr>
          <p:cNvPr id="1229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fontAlgn="base">
              <a:spcBef>
                <a:spcPct val="0"/>
              </a:spcBef>
              <a:spcAft>
                <a:spcPct val="0"/>
              </a:spcAft>
            </a:pPr>
            <a:endParaRPr lang="en-US">
              <a:solidFill>
                <a:srgbClr val="000000"/>
              </a:solidFill>
            </a:endParaRPr>
          </a:p>
        </p:txBody>
      </p:sp>
      <p:sp>
        <p:nvSpPr>
          <p:cNvPr id="1229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fontAlgn="base">
              <a:spcBef>
                <a:spcPct val="0"/>
              </a:spcBef>
              <a:spcAft>
                <a:spcPct val="0"/>
              </a:spcAft>
            </a:pPr>
            <a:fld id="{8B8F9440-E5E4-47A2-9419-F212FCB5BE4F}"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13172669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020018"/>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29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fontAlgn="base">
              <a:spcBef>
                <a:spcPct val="0"/>
              </a:spcBef>
              <a:spcAft>
                <a:spcPct val="0"/>
              </a:spcAft>
            </a:pPr>
            <a:endParaRPr lang="en-US">
              <a:solidFill>
                <a:srgbClr val="000000"/>
              </a:solidFill>
            </a:endParaRPr>
          </a:p>
        </p:txBody>
      </p:sp>
      <p:sp>
        <p:nvSpPr>
          <p:cNvPr id="1229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fontAlgn="base">
              <a:spcBef>
                <a:spcPct val="0"/>
              </a:spcBef>
              <a:spcAft>
                <a:spcPct val="0"/>
              </a:spcAft>
            </a:pPr>
            <a:endParaRPr lang="en-US">
              <a:solidFill>
                <a:srgbClr val="000000"/>
              </a:solidFill>
            </a:endParaRPr>
          </a:p>
        </p:txBody>
      </p:sp>
      <p:sp>
        <p:nvSpPr>
          <p:cNvPr id="1229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fontAlgn="base">
              <a:spcBef>
                <a:spcPct val="0"/>
              </a:spcBef>
              <a:spcAft>
                <a:spcPct val="0"/>
              </a:spcAft>
            </a:pPr>
            <a:fld id="{8B8F9440-E5E4-47A2-9419-F212FCB5BE4F}"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2391550972"/>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6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3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4.xml"/><Relationship Id="rId1" Type="http://schemas.openxmlformats.org/officeDocument/2006/relationships/slideLayout" Target="../slideLayouts/slideLayout54.xml"/></Relationships>
</file>

<file path=ppt/slides/_rels/slide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5.xml"/><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54.xml"/></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7.xml"/><Relationship Id="rId1" Type="http://schemas.openxmlformats.org/officeDocument/2006/relationships/slideLayout" Target="../slideLayouts/slideLayout54.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404664"/>
            <a:ext cx="8280920" cy="2376264"/>
          </a:xfrm>
        </p:spPr>
        <p:txBody>
          <a:bodyPr>
            <a:normAutofit/>
          </a:bodyPr>
          <a:lstStyle/>
          <a:p>
            <a:r>
              <a:rPr lang="es-MX" sz="3200" dirty="0">
                <a:latin typeface="Cambria" panose="02040503050406030204" pitchFamily="18" charset="0"/>
              </a:rPr>
              <a:t>Principales resultados de las investigaciones financiadas por el Fondo </a:t>
            </a:r>
            <a:r>
              <a:rPr lang="es-MX" sz="3200" dirty="0" smtClean="0">
                <a:latin typeface="Cambria" panose="02040503050406030204" pitchFamily="18" charset="0"/>
              </a:rPr>
              <a:t>CONACYT-INEGI</a:t>
            </a:r>
            <a:br>
              <a:rPr lang="es-MX" sz="3200" dirty="0" smtClean="0">
                <a:latin typeface="Cambria" panose="02040503050406030204" pitchFamily="18" charset="0"/>
              </a:rPr>
            </a:br>
            <a:r>
              <a:rPr lang="es-MX" sz="2000" dirty="0" smtClean="0">
                <a:latin typeface="Cambria" panose="02040503050406030204" pitchFamily="18" charset="0"/>
              </a:rPr>
              <a:t/>
            </a:r>
            <a:br>
              <a:rPr lang="es-MX" sz="2000" dirty="0" smtClean="0">
                <a:latin typeface="Cambria" panose="02040503050406030204" pitchFamily="18" charset="0"/>
              </a:rPr>
            </a:br>
            <a:r>
              <a:rPr lang="es-MX" sz="2400" dirty="0" smtClean="0">
                <a:latin typeface="Cambria" panose="02040503050406030204" pitchFamily="18" charset="0"/>
              </a:rPr>
              <a:t>México, DF, 26 y 27 de marzo de 2014</a:t>
            </a:r>
            <a:endParaRPr lang="en-US" sz="2400" dirty="0">
              <a:latin typeface="Cambria" panose="02040503050406030204" pitchFamily="18" charset="0"/>
            </a:endParaRPr>
          </a:p>
        </p:txBody>
      </p:sp>
      <p:sp>
        <p:nvSpPr>
          <p:cNvPr id="3" name="Subtitle 2"/>
          <p:cNvSpPr>
            <a:spLocks noGrp="1"/>
          </p:cNvSpPr>
          <p:nvPr>
            <p:ph type="subTitle" idx="1"/>
          </p:nvPr>
        </p:nvSpPr>
        <p:spPr>
          <a:xfrm>
            <a:off x="755576" y="2852936"/>
            <a:ext cx="7632848" cy="3312368"/>
          </a:xfrm>
        </p:spPr>
        <p:txBody>
          <a:bodyPr>
            <a:normAutofit lnSpcReduction="10000"/>
          </a:bodyPr>
          <a:lstStyle/>
          <a:p>
            <a:r>
              <a:rPr lang="es-MX" dirty="0">
                <a:solidFill>
                  <a:srgbClr val="FFFF00"/>
                </a:solidFill>
                <a:latin typeface="Cambria" panose="02040503050406030204" pitchFamily="18" charset="0"/>
              </a:rPr>
              <a:t>Características y prospectivas del envejecimiento demográfico en México</a:t>
            </a:r>
            <a:endParaRPr lang="en-US" dirty="0">
              <a:solidFill>
                <a:srgbClr val="FFFF00"/>
              </a:solidFill>
              <a:latin typeface="Cambria" panose="02040503050406030204" pitchFamily="18" charset="0"/>
            </a:endParaRPr>
          </a:p>
          <a:p>
            <a:r>
              <a:rPr lang="en-US" sz="1800" dirty="0" smtClean="0">
                <a:latin typeface="Cambria" panose="02040503050406030204" pitchFamily="18" charset="0"/>
              </a:rPr>
              <a:t>Marcela </a:t>
            </a:r>
            <a:r>
              <a:rPr lang="en-US" sz="1800" cap="small" dirty="0" err="1" smtClean="0">
                <a:latin typeface="Cambria" panose="02040503050406030204" pitchFamily="18" charset="0"/>
              </a:rPr>
              <a:t>Agudelo</a:t>
            </a:r>
            <a:r>
              <a:rPr lang="en-US" sz="1800" cap="small" dirty="0" smtClean="0">
                <a:latin typeface="Cambria" panose="02040503050406030204" pitchFamily="18" charset="0"/>
              </a:rPr>
              <a:t> </a:t>
            </a:r>
            <a:r>
              <a:rPr lang="en-US" sz="1800" cap="small" dirty="0" err="1" smtClean="0">
                <a:latin typeface="Cambria" panose="02040503050406030204" pitchFamily="18" charset="0"/>
              </a:rPr>
              <a:t>Botero</a:t>
            </a:r>
            <a:endParaRPr lang="en-US" sz="1800" cap="small" dirty="0" smtClean="0">
              <a:latin typeface="Cambria" panose="02040503050406030204" pitchFamily="18" charset="0"/>
            </a:endParaRPr>
          </a:p>
          <a:p>
            <a:r>
              <a:rPr lang="en-US" sz="1800" dirty="0" smtClean="0">
                <a:latin typeface="Cambria" panose="02040503050406030204" pitchFamily="18" charset="0"/>
              </a:rPr>
              <a:t>César </a:t>
            </a:r>
            <a:r>
              <a:rPr lang="en-US" sz="1800" cap="small" dirty="0" smtClean="0">
                <a:latin typeface="Cambria" panose="02040503050406030204" pitchFamily="18" charset="0"/>
              </a:rPr>
              <a:t>González </a:t>
            </a:r>
            <a:r>
              <a:rPr lang="en-US" sz="1800" cap="small" dirty="0" err="1" smtClean="0">
                <a:latin typeface="Cambria" panose="02040503050406030204" pitchFamily="18" charset="0"/>
              </a:rPr>
              <a:t>González</a:t>
            </a:r>
            <a:endParaRPr lang="en-US" sz="1800" cap="small" dirty="0" smtClean="0">
              <a:latin typeface="Cambria" panose="02040503050406030204" pitchFamily="18" charset="0"/>
            </a:endParaRPr>
          </a:p>
          <a:p>
            <a:r>
              <a:rPr lang="en-US" sz="1800" dirty="0" err="1" smtClean="0">
                <a:latin typeface="Cambria" panose="02040503050406030204" pitchFamily="18" charset="0"/>
              </a:rPr>
              <a:t>María</a:t>
            </a:r>
            <a:r>
              <a:rPr lang="en-US" sz="1800" dirty="0" smtClean="0">
                <a:latin typeface="Cambria" panose="02040503050406030204" pitchFamily="18" charset="0"/>
              </a:rPr>
              <a:t> Rosa </a:t>
            </a:r>
            <a:r>
              <a:rPr lang="en-US" sz="1800" cap="small" dirty="0" err="1" smtClean="0">
                <a:latin typeface="Cambria" panose="02040503050406030204" pitchFamily="18" charset="0"/>
              </a:rPr>
              <a:t>Gudiño</a:t>
            </a:r>
            <a:endParaRPr lang="en-US" sz="1800" cap="small" dirty="0" smtClean="0">
              <a:latin typeface="Cambria" panose="02040503050406030204" pitchFamily="18" charset="0"/>
            </a:endParaRPr>
          </a:p>
          <a:p>
            <a:r>
              <a:rPr lang="en-US" sz="1800" dirty="0" smtClean="0">
                <a:latin typeface="Cambria" panose="02040503050406030204" pitchFamily="18" charset="0"/>
              </a:rPr>
              <a:t>Roberto </a:t>
            </a:r>
            <a:r>
              <a:rPr lang="en-US" sz="1800" cap="small" dirty="0" smtClean="0">
                <a:latin typeface="Cambria" panose="02040503050406030204" pitchFamily="18" charset="0"/>
              </a:rPr>
              <a:t>Ham </a:t>
            </a:r>
            <a:r>
              <a:rPr lang="en-US" sz="1800" cap="small" dirty="0" err="1" smtClean="0">
                <a:latin typeface="Cambria" panose="02040503050406030204" pitchFamily="18" charset="0"/>
              </a:rPr>
              <a:t>Chande</a:t>
            </a:r>
            <a:endParaRPr lang="en-US" sz="1800" cap="small" dirty="0" smtClean="0">
              <a:latin typeface="Cambria" panose="02040503050406030204" pitchFamily="18" charset="0"/>
            </a:endParaRPr>
          </a:p>
          <a:p>
            <a:r>
              <a:rPr lang="en-US" sz="1800" dirty="0" smtClean="0">
                <a:latin typeface="Cambria" panose="02040503050406030204" pitchFamily="18" charset="0"/>
              </a:rPr>
              <a:t>Mariana </a:t>
            </a:r>
            <a:r>
              <a:rPr lang="en-US" sz="1800" cap="small" dirty="0" err="1" smtClean="0">
                <a:latin typeface="Cambria" panose="02040503050406030204" pitchFamily="18" charset="0"/>
              </a:rPr>
              <a:t>López</a:t>
            </a:r>
            <a:r>
              <a:rPr lang="en-US" sz="1800" cap="small" dirty="0" smtClean="0">
                <a:latin typeface="Cambria" panose="02040503050406030204" pitchFamily="18" charset="0"/>
              </a:rPr>
              <a:t> Ortega</a:t>
            </a:r>
          </a:p>
          <a:p>
            <a:r>
              <a:rPr lang="en-US" sz="1800" dirty="0" err="1" smtClean="0">
                <a:latin typeface="Cambria" panose="02040503050406030204" pitchFamily="18" charset="0"/>
              </a:rPr>
              <a:t>Isalia</a:t>
            </a:r>
            <a:r>
              <a:rPr lang="en-US" sz="1800" dirty="0" smtClean="0">
                <a:latin typeface="Cambria" panose="02040503050406030204" pitchFamily="18" charset="0"/>
              </a:rPr>
              <a:t> </a:t>
            </a:r>
            <a:r>
              <a:rPr lang="en-US" sz="1800" cap="small" dirty="0" smtClean="0">
                <a:latin typeface="Cambria" panose="02040503050406030204" pitchFamily="18" charset="0"/>
              </a:rPr>
              <a:t>Nava </a:t>
            </a:r>
            <a:r>
              <a:rPr lang="en-US" sz="1800" cap="small" dirty="0" err="1" smtClean="0">
                <a:latin typeface="Cambria" panose="02040503050406030204" pitchFamily="18" charset="0"/>
              </a:rPr>
              <a:t>Bolaños</a:t>
            </a:r>
            <a:endParaRPr lang="en-US" sz="1800" cap="small" dirty="0" smtClean="0">
              <a:latin typeface="Cambria" panose="02040503050406030204" pitchFamily="18" charset="0"/>
            </a:endParaRPr>
          </a:p>
          <a:p>
            <a:r>
              <a:rPr lang="en-US" sz="1800" dirty="0" smtClean="0">
                <a:latin typeface="Cambria" panose="02040503050406030204" pitchFamily="18" charset="0"/>
              </a:rPr>
              <a:t>Abigail </a:t>
            </a:r>
            <a:r>
              <a:rPr lang="en-US" sz="1800" cap="small" dirty="0" smtClean="0">
                <a:latin typeface="Cambria" panose="02040503050406030204" pitchFamily="18" charset="0"/>
              </a:rPr>
              <a:t>Rojas Huerta</a:t>
            </a:r>
          </a:p>
          <a:p>
            <a:pPr algn="l"/>
            <a:endParaRPr lang="en-US" sz="2000" dirty="0">
              <a:latin typeface="Cambria" panose="02040503050406030204" pitchFamily="18" charset="0"/>
            </a:endParaRPr>
          </a:p>
        </p:txBody>
      </p:sp>
    </p:spTree>
    <p:extLst>
      <p:ext uri="{BB962C8B-B14F-4D97-AF65-F5344CB8AC3E}">
        <p14:creationId xmlns:p14="http://schemas.microsoft.com/office/powerpoint/2010/main" val="13620641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060033" y="241204"/>
            <a:ext cx="2989216" cy="369332"/>
          </a:xfrm>
          <a:prstGeom prst="rect">
            <a:avLst/>
          </a:prstGeom>
        </p:spPr>
        <p:txBody>
          <a:bodyPr wrap="none">
            <a:spAutoFit/>
          </a:bodyPr>
          <a:lstStyle/>
          <a:p>
            <a:r>
              <a:rPr lang="es-MX" b="1" dirty="0" smtClean="0">
                <a:solidFill>
                  <a:prstClr val="black"/>
                </a:solidFill>
                <a:latin typeface="Cambria"/>
                <a:ea typeface="Calibri"/>
                <a:cs typeface="Times New Roman"/>
              </a:rPr>
              <a:t>ENVEJECIMIENTO Y SALUD</a:t>
            </a:r>
            <a:endParaRPr lang="en-US" dirty="0">
              <a:solidFill>
                <a:prstClr val="black"/>
              </a:solidFill>
            </a:endParaRPr>
          </a:p>
        </p:txBody>
      </p:sp>
      <p:graphicFrame>
        <p:nvGraphicFramePr>
          <p:cNvPr id="5" name="4 Gráfico"/>
          <p:cNvGraphicFramePr/>
          <p:nvPr>
            <p:extLst>
              <p:ext uri="{D42A27DB-BD31-4B8C-83A1-F6EECF244321}">
                <p14:modId xmlns:p14="http://schemas.microsoft.com/office/powerpoint/2010/main" val="1159613703"/>
              </p:ext>
            </p:extLst>
          </p:nvPr>
        </p:nvGraphicFramePr>
        <p:xfrm>
          <a:off x="342173" y="802887"/>
          <a:ext cx="8424936" cy="58237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853327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104900" y="404813"/>
            <a:ext cx="6934200" cy="838200"/>
          </a:xfrm>
          <a:noFill/>
        </p:spPr>
        <p:txBody>
          <a:bodyPr/>
          <a:lstStyle/>
          <a:p>
            <a:pPr eaLnBrk="1" hangingPunct="1"/>
            <a:r>
              <a:rPr lang="en-US" sz="4000" dirty="0" smtClean="0">
                <a:solidFill>
                  <a:srgbClr val="FFFF00"/>
                </a:solidFill>
              </a:rPr>
              <a:t>La </a:t>
            </a:r>
            <a:r>
              <a:rPr lang="en-US" sz="4000" dirty="0" err="1" smtClean="0">
                <a:solidFill>
                  <a:srgbClr val="FFFF00"/>
                </a:solidFill>
              </a:rPr>
              <a:t>diversidad</a:t>
            </a:r>
            <a:r>
              <a:rPr lang="en-US" sz="4000" dirty="0" smtClean="0">
                <a:solidFill>
                  <a:srgbClr val="FFFF00"/>
                </a:solidFill>
              </a:rPr>
              <a:t> de la </a:t>
            </a:r>
            <a:r>
              <a:rPr lang="en-US" sz="4000" dirty="0" err="1" smtClean="0">
                <a:solidFill>
                  <a:srgbClr val="FFFF00"/>
                </a:solidFill>
              </a:rPr>
              <a:t>dependencia</a:t>
            </a:r>
            <a:endParaRPr lang="en-US" sz="4000" dirty="0" smtClean="0">
              <a:solidFill>
                <a:srgbClr val="FFFF00"/>
              </a:solidFill>
            </a:endParaRPr>
          </a:p>
        </p:txBody>
      </p:sp>
      <p:sp>
        <p:nvSpPr>
          <p:cNvPr id="30723" name="Rectangle 3"/>
          <p:cNvSpPr>
            <a:spLocks noGrp="1" noChangeArrowheads="1"/>
          </p:cNvSpPr>
          <p:nvPr>
            <p:ph type="body" idx="1"/>
          </p:nvPr>
        </p:nvSpPr>
        <p:spPr>
          <a:xfrm>
            <a:off x="685800" y="1484313"/>
            <a:ext cx="7772400" cy="4591050"/>
          </a:xfrm>
          <a:noFill/>
        </p:spPr>
        <p:txBody>
          <a:bodyPr/>
          <a:lstStyle/>
          <a:p>
            <a:pPr eaLnBrk="1" hangingPunct="1">
              <a:lnSpc>
                <a:spcPct val="90000"/>
              </a:lnSpc>
              <a:spcBef>
                <a:spcPct val="50000"/>
              </a:spcBef>
            </a:pPr>
            <a:r>
              <a:rPr lang="es-MX" dirty="0" smtClean="0">
                <a:solidFill>
                  <a:srgbClr val="FFFFFF"/>
                </a:solidFill>
              </a:rPr>
              <a:t>Atención a la salud</a:t>
            </a:r>
            <a:endParaRPr lang="en-US" dirty="0" smtClean="0">
              <a:solidFill>
                <a:srgbClr val="FFFFFF"/>
              </a:solidFill>
            </a:endParaRPr>
          </a:p>
          <a:p>
            <a:pPr eaLnBrk="1" hangingPunct="1">
              <a:lnSpc>
                <a:spcPct val="90000"/>
              </a:lnSpc>
              <a:spcBef>
                <a:spcPct val="50000"/>
              </a:spcBef>
            </a:pPr>
            <a:r>
              <a:rPr lang="en-US" dirty="0" smtClean="0">
                <a:solidFill>
                  <a:srgbClr val="FFFFFF"/>
                </a:solidFill>
              </a:rPr>
              <a:t>El </a:t>
            </a:r>
            <a:r>
              <a:rPr lang="en-US" dirty="0" err="1" smtClean="0">
                <a:solidFill>
                  <a:srgbClr val="66FF99"/>
                </a:solidFill>
              </a:rPr>
              <a:t>predicamento</a:t>
            </a:r>
            <a:r>
              <a:rPr lang="en-US" dirty="0" smtClean="0">
                <a:solidFill>
                  <a:srgbClr val="FFFFFF"/>
                </a:solidFill>
              </a:rPr>
              <a:t> de </a:t>
            </a:r>
            <a:r>
              <a:rPr lang="en-US" dirty="0" err="1" smtClean="0">
                <a:solidFill>
                  <a:srgbClr val="FFFFFF"/>
                </a:solidFill>
              </a:rPr>
              <a:t>las</a:t>
            </a:r>
            <a:r>
              <a:rPr lang="en-US" dirty="0" smtClean="0">
                <a:solidFill>
                  <a:srgbClr val="FFFFFF"/>
                </a:solidFill>
              </a:rPr>
              <a:t> </a:t>
            </a:r>
            <a:r>
              <a:rPr lang="en-US" dirty="0" err="1" smtClean="0">
                <a:solidFill>
                  <a:srgbClr val="FFFFFF"/>
                </a:solidFill>
              </a:rPr>
              <a:t>pensiones</a:t>
            </a:r>
            <a:r>
              <a:rPr lang="en-US" dirty="0" smtClean="0">
                <a:solidFill>
                  <a:srgbClr val="FFFFFF"/>
                </a:solidFill>
              </a:rPr>
              <a:t> de </a:t>
            </a:r>
            <a:r>
              <a:rPr lang="en-US" dirty="0" err="1" smtClean="0">
                <a:solidFill>
                  <a:srgbClr val="FFFFFF"/>
                </a:solidFill>
              </a:rPr>
              <a:t>retiro</a:t>
            </a:r>
            <a:endParaRPr lang="en-US" dirty="0" smtClean="0">
              <a:solidFill>
                <a:srgbClr val="FFFFFF"/>
              </a:solidFill>
            </a:endParaRPr>
          </a:p>
          <a:p>
            <a:pPr eaLnBrk="1" hangingPunct="1">
              <a:lnSpc>
                <a:spcPct val="90000"/>
              </a:lnSpc>
              <a:spcBef>
                <a:spcPct val="50000"/>
              </a:spcBef>
            </a:pPr>
            <a:r>
              <a:rPr lang="en-US" dirty="0" err="1" smtClean="0">
                <a:solidFill>
                  <a:srgbClr val="FFFFFF"/>
                </a:solidFill>
              </a:rPr>
              <a:t>Demanda</a:t>
            </a:r>
            <a:r>
              <a:rPr lang="en-US" dirty="0" smtClean="0">
                <a:solidFill>
                  <a:srgbClr val="FFFFFF"/>
                </a:solidFill>
              </a:rPr>
              <a:t> de </a:t>
            </a:r>
            <a:r>
              <a:rPr lang="en-US" dirty="0" err="1" smtClean="0">
                <a:solidFill>
                  <a:srgbClr val="FFFFFF"/>
                </a:solidFill>
              </a:rPr>
              <a:t>cuidados</a:t>
            </a:r>
            <a:r>
              <a:rPr lang="en-US" dirty="0" smtClean="0">
                <a:solidFill>
                  <a:srgbClr val="FFFFFF"/>
                </a:solidFill>
              </a:rPr>
              <a:t> a largo </a:t>
            </a:r>
            <a:r>
              <a:rPr lang="en-US" dirty="0" err="1" smtClean="0">
                <a:solidFill>
                  <a:srgbClr val="FFFFFF"/>
                </a:solidFill>
              </a:rPr>
              <a:t>plazo</a:t>
            </a:r>
            <a:endParaRPr lang="en-US" dirty="0" smtClean="0">
              <a:solidFill>
                <a:srgbClr val="FFFFFF"/>
              </a:solidFill>
            </a:endParaRPr>
          </a:p>
          <a:p>
            <a:pPr eaLnBrk="1" hangingPunct="1">
              <a:lnSpc>
                <a:spcPct val="90000"/>
              </a:lnSpc>
              <a:spcBef>
                <a:spcPct val="50000"/>
              </a:spcBef>
            </a:pPr>
            <a:r>
              <a:rPr lang="en-US" dirty="0" err="1" smtClean="0">
                <a:solidFill>
                  <a:srgbClr val="FFFFFF"/>
                </a:solidFill>
              </a:rPr>
              <a:t>Relaciones</a:t>
            </a:r>
            <a:r>
              <a:rPr lang="en-US" dirty="0" smtClean="0">
                <a:solidFill>
                  <a:srgbClr val="FFFFFF"/>
                </a:solidFill>
              </a:rPr>
              <a:t> </a:t>
            </a:r>
            <a:r>
              <a:rPr lang="en-US" dirty="0" err="1" smtClean="0">
                <a:solidFill>
                  <a:srgbClr val="FFFFFF"/>
                </a:solidFill>
              </a:rPr>
              <a:t>intergeneracionales</a:t>
            </a:r>
            <a:r>
              <a:rPr lang="en-US" dirty="0" smtClean="0">
                <a:solidFill>
                  <a:srgbClr val="FFFFFF"/>
                </a:solidFill>
              </a:rPr>
              <a:t> y entre </a:t>
            </a:r>
            <a:r>
              <a:rPr lang="en-US" dirty="0" err="1" smtClean="0">
                <a:solidFill>
                  <a:srgbClr val="FFFFFF"/>
                </a:solidFill>
              </a:rPr>
              <a:t>clases</a:t>
            </a:r>
            <a:r>
              <a:rPr lang="en-US" dirty="0" smtClean="0">
                <a:solidFill>
                  <a:srgbClr val="FFFFFF"/>
                </a:solidFill>
              </a:rPr>
              <a:t> </a:t>
            </a:r>
            <a:r>
              <a:rPr lang="en-US" dirty="0" err="1" smtClean="0">
                <a:solidFill>
                  <a:srgbClr val="FFFFFF"/>
                </a:solidFill>
              </a:rPr>
              <a:t>sociales</a:t>
            </a:r>
            <a:endParaRPr lang="en-US" dirty="0" smtClean="0">
              <a:solidFill>
                <a:srgbClr val="FFFFFF"/>
              </a:solidFill>
            </a:endParaRPr>
          </a:p>
          <a:p>
            <a:pPr eaLnBrk="1" hangingPunct="1">
              <a:lnSpc>
                <a:spcPct val="90000"/>
              </a:lnSpc>
              <a:spcBef>
                <a:spcPct val="50000"/>
              </a:spcBef>
            </a:pPr>
            <a:r>
              <a:rPr lang="es-MX" dirty="0" smtClean="0">
                <a:solidFill>
                  <a:srgbClr val="FFFFFF"/>
                </a:solidFill>
              </a:rPr>
              <a:t>Costos y financiamiento</a:t>
            </a:r>
            <a:endParaRPr lang="en-US" dirty="0" smtClean="0">
              <a:solidFill>
                <a:srgbClr val="FFFFFF"/>
              </a:solidFill>
            </a:endParaRPr>
          </a:p>
          <a:p>
            <a:pPr eaLnBrk="1" hangingPunct="1">
              <a:lnSpc>
                <a:spcPct val="90000"/>
              </a:lnSpc>
              <a:spcBef>
                <a:spcPct val="50000"/>
              </a:spcBef>
            </a:pPr>
            <a:r>
              <a:rPr lang="en-US" dirty="0" err="1" smtClean="0">
                <a:solidFill>
                  <a:srgbClr val="FFFFFF"/>
                </a:solidFill>
              </a:rPr>
              <a:t>Prospectivas</a:t>
            </a:r>
            <a:r>
              <a:rPr lang="en-US" dirty="0" smtClean="0">
                <a:solidFill>
                  <a:srgbClr val="FFFFFF"/>
                </a:solidFill>
              </a:rPr>
              <a:t> y </a:t>
            </a:r>
            <a:r>
              <a:rPr lang="en-US" dirty="0" err="1" smtClean="0">
                <a:solidFill>
                  <a:srgbClr val="FFFFFF"/>
                </a:solidFill>
              </a:rPr>
              <a:t>escenarios</a:t>
            </a:r>
            <a:endParaRPr lang="en-US" dirty="0" smtClean="0">
              <a:solidFill>
                <a:srgbClr val="FFFFFF"/>
              </a:solidFill>
            </a:endParaRPr>
          </a:p>
        </p:txBody>
      </p:sp>
    </p:spTree>
    <p:extLst>
      <p:ext uri="{BB962C8B-B14F-4D97-AF65-F5344CB8AC3E}">
        <p14:creationId xmlns:p14="http://schemas.microsoft.com/office/powerpoint/2010/main" val="2549647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additive="base">
                                        <p:cTn id="7" dur="500" fill="hold"/>
                                        <p:tgtEl>
                                          <p:spTgt spid="307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07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23">
                                            <p:txEl>
                                              <p:pRg st="1" end="1"/>
                                            </p:txEl>
                                          </p:spTgt>
                                        </p:tgtEl>
                                        <p:attrNameLst>
                                          <p:attrName>style.visibility</p:attrName>
                                        </p:attrNameLst>
                                      </p:cBhvr>
                                      <p:to>
                                        <p:strVal val="visible"/>
                                      </p:to>
                                    </p:set>
                                    <p:anim calcmode="lin" valueType="num">
                                      <p:cBhvr additive="base">
                                        <p:cTn id="13" dur="500" fill="hold"/>
                                        <p:tgtEl>
                                          <p:spTgt spid="3072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72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723">
                                            <p:txEl>
                                              <p:pRg st="2" end="2"/>
                                            </p:txEl>
                                          </p:spTgt>
                                        </p:tgtEl>
                                        <p:attrNameLst>
                                          <p:attrName>style.visibility</p:attrName>
                                        </p:attrNameLst>
                                      </p:cBhvr>
                                      <p:to>
                                        <p:strVal val="visible"/>
                                      </p:to>
                                    </p:set>
                                    <p:anim calcmode="lin" valueType="num">
                                      <p:cBhvr additive="base">
                                        <p:cTn id="19" dur="500" fill="hold"/>
                                        <p:tgtEl>
                                          <p:spTgt spid="3072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072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723">
                                            <p:txEl>
                                              <p:pRg st="3" end="3"/>
                                            </p:txEl>
                                          </p:spTgt>
                                        </p:tgtEl>
                                        <p:attrNameLst>
                                          <p:attrName>style.visibility</p:attrName>
                                        </p:attrNameLst>
                                      </p:cBhvr>
                                      <p:to>
                                        <p:strVal val="visible"/>
                                      </p:to>
                                    </p:set>
                                    <p:anim calcmode="lin" valueType="num">
                                      <p:cBhvr additive="base">
                                        <p:cTn id="25" dur="500" fill="hold"/>
                                        <p:tgtEl>
                                          <p:spTgt spid="3072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072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0723">
                                            <p:txEl>
                                              <p:pRg st="4" end="4"/>
                                            </p:txEl>
                                          </p:spTgt>
                                        </p:tgtEl>
                                        <p:attrNameLst>
                                          <p:attrName>style.visibility</p:attrName>
                                        </p:attrNameLst>
                                      </p:cBhvr>
                                      <p:to>
                                        <p:strVal val="visible"/>
                                      </p:to>
                                    </p:set>
                                    <p:anim calcmode="lin" valueType="num">
                                      <p:cBhvr additive="base">
                                        <p:cTn id="31" dur="500" fill="hold"/>
                                        <p:tgtEl>
                                          <p:spTgt spid="3072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072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0723">
                                            <p:txEl>
                                              <p:pRg st="5" end="5"/>
                                            </p:txEl>
                                          </p:spTgt>
                                        </p:tgtEl>
                                        <p:attrNameLst>
                                          <p:attrName>style.visibility</p:attrName>
                                        </p:attrNameLst>
                                      </p:cBhvr>
                                      <p:to>
                                        <p:strVal val="visible"/>
                                      </p:to>
                                    </p:set>
                                    <p:anim calcmode="lin" valueType="num">
                                      <p:cBhvr additive="base">
                                        <p:cTn id="37" dur="500" fill="hold"/>
                                        <p:tgtEl>
                                          <p:spTgt spid="3072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072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692696"/>
            <a:ext cx="7056784" cy="830997"/>
          </a:xfrm>
          <a:prstGeom prst="rect">
            <a:avLst/>
          </a:prstGeom>
          <a:noFill/>
        </p:spPr>
        <p:txBody>
          <a:bodyPr wrap="square" rtlCol="0">
            <a:spAutoFit/>
          </a:bodyPr>
          <a:lstStyle/>
          <a:p>
            <a:pPr algn="ctr"/>
            <a:r>
              <a:rPr lang="es-MX" sz="2400" dirty="0">
                <a:solidFill>
                  <a:srgbClr val="FFFFFF"/>
                </a:solidFill>
                <a:latin typeface="Cambria" pitchFamily="18" charset="0"/>
              </a:rPr>
              <a:t>EV y </a:t>
            </a:r>
            <a:r>
              <a:rPr lang="es-MX" sz="2400" dirty="0" smtClean="0">
                <a:solidFill>
                  <a:srgbClr val="FFFFFF"/>
                </a:solidFill>
                <a:latin typeface="Cambria" pitchFamily="18" charset="0"/>
              </a:rPr>
              <a:t>un doble propósito en </a:t>
            </a:r>
          </a:p>
          <a:p>
            <a:pPr algn="ctr"/>
            <a:r>
              <a:rPr lang="es-MX" sz="2400" dirty="0" smtClean="0">
                <a:solidFill>
                  <a:srgbClr val="FFFFFF"/>
                </a:solidFill>
                <a:latin typeface="Cambria" pitchFamily="18" charset="0"/>
              </a:rPr>
              <a:t>la transformación de </a:t>
            </a:r>
            <a:r>
              <a:rPr lang="es-MX" sz="2400" dirty="0">
                <a:solidFill>
                  <a:srgbClr val="FFFFFF"/>
                </a:solidFill>
                <a:latin typeface="Cambria" pitchFamily="18" charset="0"/>
              </a:rPr>
              <a:t>los ciclos de vida</a:t>
            </a:r>
          </a:p>
        </p:txBody>
      </p:sp>
      <p:sp>
        <p:nvSpPr>
          <p:cNvPr id="3" name="TextBox 2"/>
          <p:cNvSpPr txBox="1"/>
          <p:nvPr/>
        </p:nvSpPr>
        <p:spPr>
          <a:xfrm>
            <a:off x="2699792" y="2132856"/>
            <a:ext cx="2736304" cy="461665"/>
          </a:xfrm>
          <a:prstGeom prst="rect">
            <a:avLst/>
          </a:prstGeom>
          <a:noFill/>
        </p:spPr>
        <p:txBody>
          <a:bodyPr wrap="square" rtlCol="0">
            <a:spAutoFit/>
          </a:bodyPr>
          <a:lstStyle/>
          <a:p>
            <a:pPr algn="ctr"/>
            <a:r>
              <a:rPr lang="es-MX" dirty="0">
                <a:solidFill>
                  <a:srgbClr val="FFFF00"/>
                </a:solidFill>
              </a:rPr>
              <a:t> </a:t>
            </a:r>
            <a:r>
              <a:rPr lang="es-MX" sz="2400" dirty="0">
                <a:solidFill>
                  <a:srgbClr val="FFFF00"/>
                </a:solidFill>
                <a:latin typeface="Cambria" panose="02040503050406030204" pitchFamily="18" charset="0"/>
              </a:rPr>
              <a:t>Esperanza de vida</a:t>
            </a:r>
          </a:p>
        </p:txBody>
      </p:sp>
      <p:sp>
        <p:nvSpPr>
          <p:cNvPr id="4" name="Left Brace 3"/>
          <p:cNvSpPr/>
          <p:nvPr/>
        </p:nvSpPr>
        <p:spPr>
          <a:xfrm rot="5400000">
            <a:off x="3779912" y="116632"/>
            <a:ext cx="432048" cy="5472608"/>
          </a:xfrm>
          <a:prstGeom prst="leftBrace">
            <a:avLst>
              <a:gd name="adj1" fmla="val 19571"/>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solidFill>
                <a:srgbClr val="FFFFFF"/>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49594832"/>
              </p:ext>
            </p:extLst>
          </p:nvPr>
        </p:nvGraphicFramePr>
        <p:xfrm>
          <a:off x="1259632" y="3068960"/>
          <a:ext cx="5472608" cy="523875"/>
        </p:xfrm>
        <a:graphic>
          <a:graphicData uri="http://schemas.openxmlformats.org/drawingml/2006/table">
            <a:tbl>
              <a:tblPr/>
              <a:tblGrid>
                <a:gridCol w="1008112"/>
                <a:gridCol w="3096344"/>
                <a:gridCol w="1368152"/>
              </a:tblGrid>
              <a:tr h="523875">
                <a:tc>
                  <a:txBody>
                    <a:bodyPr/>
                    <a:lstStyle/>
                    <a:p>
                      <a:pPr algn="ctr" rtl="0" fontAlgn="b"/>
                      <a:r>
                        <a:rPr lang="es-MX" sz="1800" b="1" i="0" u="none" strike="noStrike" dirty="0">
                          <a:solidFill>
                            <a:srgbClr val="000000"/>
                          </a:solidFill>
                          <a:latin typeface="Lucida Bright"/>
                        </a:rPr>
                        <a:t>1</a:t>
                      </a:r>
                      <a:r>
                        <a:rPr lang="es-MX" sz="1800" b="1" i="0" u="none" strike="noStrike" baseline="30000" dirty="0">
                          <a:solidFill>
                            <a:srgbClr val="000000"/>
                          </a:solidFill>
                          <a:latin typeface="Lucida Bright"/>
                        </a:rPr>
                        <a:t>a  </a:t>
                      </a:r>
                      <a:r>
                        <a:rPr lang="es-MX" sz="1800" b="1" i="0" u="none" strike="noStrike" dirty="0">
                          <a:solidFill>
                            <a:srgbClr val="000000"/>
                          </a:solidFill>
                          <a:latin typeface="Lucida Bright"/>
                        </a:rPr>
                        <a:t>edad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ctr" rtl="0" fontAlgn="b"/>
                      <a:r>
                        <a:rPr lang="es-MX" sz="1800" b="1" i="0" u="none" strike="noStrike" dirty="0">
                          <a:solidFill>
                            <a:srgbClr val="000000"/>
                          </a:solidFill>
                          <a:latin typeface="Lucida Bright"/>
                        </a:rPr>
                        <a:t>2</a:t>
                      </a:r>
                      <a:r>
                        <a:rPr lang="es-MX" sz="1800" b="1" i="0" u="none" strike="noStrike" baseline="30000" dirty="0">
                          <a:solidFill>
                            <a:srgbClr val="000000"/>
                          </a:solidFill>
                          <a:latin typeface="Lucida Bright"/>
                        </a:rPr>
                        <a:t>a</a:t>
                      </a:r>
                      <a:r>
                        <a:rPr lang="es-MX" sz="1800" b="1" i="0" u="none" strike="noStrike" dirty="0">
                          <a:solidFill>
                            <a:srgbClr val="000000"/>
                          </a:solidFill>
                          <a:latin typeface="Lucida Bright"/>
                        </a:rPr>
                        <a:t>  edad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b"/>
                      <a:r>
                        <a:rPr lang="es-MX" sz="1800" b="1" i="0" u="none" strike="noStrike" dirty="0">
                          <a:solidFill>
                            <a:srgbClr val="FFFFFF"/>
                          </a:solidFill>
                          <a:latin typeface="Lucida Bright"/>
                        </a:rPr>
                        <a:t>3</a:t>
                      </a:r>
                      <a:r>
                        <a:rPr lang="es-MX" sz="1800" b="1" i="0" u="none" strike="noStrike" baseline="30000" dirty="0">
                          <a:solidFill>
                            <a:srgbClr val="FFFFFF"/>
                          </a:solidFill>
                          <a:latin typeface="Lucida Bright"/>
                        </a:rPr>
                        <a:t>a </a:t>
                      </a:r>
                      <a:r>
                        <a:rPr lang="es-MX" sz="1800" b="1" i="0" u="none" strike="noStrike" dirty="0">
                          <a:solidFill>
                            <a:srgbClr val="FFFFFF"/>
                          </a:solidFill>
                          <a:latin typeface="Lucida Bright"/>
                        </a:rPr>
                        <a:t> edad</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737148365"/>
              </p:ext>
            </p:extLst>
          </p:nvPr>
        </p:nvGraphicFramePr>
        <p:xfrm>
          <a:off x="1259632" y="4057253"/>
          <a:ext cx="6552728" cy="523875"/>
        </p:xfrm>
        <a:graphic>
          <a:graphicData uri="http://schemas.openxmlformats.org/drawingml/2006/table">
            <a:tbl>
              <a:tblPr/>
              <a:tblGrid>
                <a:gridCol w="1008112"/>
                <a:gridCol w="3096344"/>
                <a:gridCol w="2448272"/>
              </a:tblGrid>
              <a:tr h="523875">
                <a:tc>
                  <a:txBody>
                    <a:bodyPr/>
                    <a:lstStyle/>
                    <a:p>
                      <a:pPr algn="ctr" rtl="0" fontAlgn="b"/>
                      <a:r>
                        <a:rPr lang="es-MX" sz="1800" b="1" i="0" u="none" strike="noStrike" dirty="0">
                          <a:solidFill>
                            <a:srgbClr val="000000"/>
                          </a:solidFill>
                          <a:latin typeface="Lucida Bright"/>
                        </a:rPr>
                        <a:t>1</a:t>
                      </a:r>
                      <a:r>
                        <a:rPr lang="es-MX" sz="1800" b="1" i="0" u="none" strike="noStrike" baseline="30000" dirty="0">
                          <a:solidFill>
                            <a:srgbClr val="000000"/>
                          </a:solidFill>
                          <a:latin typeface="Lucida Bright"/>
                        </a:rPr>
                        <a:t>a</a:t>
                      </a:r>
                      <a:r>
                        <a:rPr lang="es-MX" sz="1800" b="1" i="0" u="none" strike="noStrike" dirty="0">
                          <a:solidFill>
                            <a:srgbClr val="000000"/>
                          </a:solidFill>
                          <a:latin typeface="Lucida Bright"/>
                        </a:rPr>
                        <a:t>  edad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66FF33"/>
                    </a:solidFill>
                  </a:tcPr>
                </a:tc>
                <a:tc>
                  <a:txBody>
                    <a:bodyPr/>
                    <a:lstStyle/>
                    <a:p>
                      <a:pPr algn="ctr" rtl="0" fontAlgn="b"/>
                      <a:r>
                        <a:rPr lang="es-MX" sz="1800" b="1" i="0" u="none" strike="noStrike" dirty="0">
                          <a:solidFill>
                            <a:srgbClr val="000000"/>
                          </a:solidFill>
                          <a:latin typeface="Lucida Bright"/>
                        </a:rPr>
                        <a:t>2</a:t>
                      </a:r>
                      <a:r>
                        <a:rPr lang="es-MX" sz="1800" b="1" i="0" u="none" strike="noStrike" baseline="30000" dirty="0">
                          <a:solidFill>
                            <a:srgbClr val="000000"/>
                          </a:solidFill>
                          <a:latin typeface="Lucida Bright"/>
                        </a:rPr>
                        <a:t>a</a:t>
                      </a:r>
                      <a:r>
                        <a:rPr lang="es-MX" sz="1800" b="1" i="0" u="none" strike="noStrike" dirty="0">
                          <a:solidFill>
                            <a:srgbClr val="000000"/>
                          </a:solidFill>
                          <a:latin typeface="Lucida Bright"/>
                        </a:rPr>
                        <a:t>  edad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b"/>
                      <a:r>
                        <a:rPr lang="es-MX" sz="1800" b="1" i="0" u="none" strike="noStrike" dirty="0">
                          <a:solidFill>
                            <a:srgbClr val="FFFFFF"/>
                          </a:solidFill>
                          <a:latin typeface="Lucida Bright"/>
                        </a:rPr>
                        <a:t>3</a:t>
                      </a:r>
                      <a:r>
                        <a:rPr lang="es-MX" sz="1800" b="1" i="0" u="none" strike="noStrike" baseline="30000" dirty="0">
                          <a:solidFill>
                            <a:srgbClr val="FFFFFF"/>
                          </a:solidFill>
                          <a:latin typeface="Lucida Bright"/>
                        </a:rPr>
                        <a:t>a</a:t>
                      </a:r>
                      <a:r>
                        <a:rPr lang="es-MX" sz="1800" b="1" i="0" u="none" strike="noStrike" dirty="0">
                          <a:solidFill>
                            <a:srgbClr val="FFFFFF"/>
                          </a:solidFill>
                          <a:latin typeface="Lucida Bright"/>
                        </a:rPr>
                        <a:t>  edad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0000"/>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873454372"/>
              </p:ext>
            </p:extLst>
          </p:nvPr>
        </p:nvGraphicFramePr>
        <p:xfrm>
          <a:off x="1258229" y="5085184"/>
          <a:ext cx="6624735" cy="504056"/>
        </p:xfrm>
        <a:graphic>
          <a:graphicData uri="http://schemas.openxmlformats.org/drawingml/2006/table">
            <a:tbl>
              <a:tblPr/>
              <a:tblGrid>
                <a:gridCol w="1721579"/>
                <a:gridCol w="3895045"/>
                <a:gridCol w="1008111"/>
              </a:tblGrid>
              <a:tr h="504056">
                <a:tc>
                  <a:txBody>
                    <a:bodyPr/>
                    <a:lstStyle/>
                    <a:p>
                      <a:pPr algn="ctr" rtl="0" fontAlgn="b"/>
                      <a:r>
                        <a:rPr lang="es-MX" sz="1800" b="1" i="0" u="none" strike="noStrike" dirty="0">
                          <a:solidFill>
                            <a:srgbClr val="000000"/>
                          </a:solidFill>
                          <a:latin typeface="Lucida Bright"/>
                        </a:rPr>
                        <a:t>1</a:t>
                      </a:r>
                      <a:r>
                        <a:rPr lang="es-MX" sz="1800" b="1" i="0" u="none" strike="noStrike" baseline="30000" dirty="0">
                          <a:solidFill>
                            <a:srgbClr val="000000"/>
                          </a:solidFill>
                          <a:latin typeface="Lucida Bright"/>
                        </a:rPr>
                        <a:t>a</a:t>
                      </a:r>
                      <a:r>
                        <a:rPr lang="es-MX" sz="1800" b="1" i="0" u="none" strike="noStrike" dirty="0">
                          <a:solidFill>
                            <a:srgbClr val="000000"/>
                          </a:solidFill>
                          <a:latin typeface="Lucida Bright"/>
                        </a:rPr>
                        <a:t>  edad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66FF33"/>
                    </a:solidFill>
                  </a:tcPr>
                </a:tc>
                <a:tc>
                  <a:txBody>
                    <a:bodyPr/>
                    <a:lstStyle/>
                    <a:p>
                      <a:pPr algn="ctr" rtl="0" fontAlgn="b"/>
                      <a:r>
                        <a:rPr lang="es-MX" sz="1800" b="1" i="0" u="none" strike="noStrike" dirty="0">
                          <a:solidFill>
                            <a:srgbClr val="000000"/>
                          </a:solidFill>
                          <a:latin typeface="Lucida Bright"/>
                        </a:rPr>
                        <a:t>2</a:t>
                      </a:r>
                      <a:r>
                        <a:rPr lang="es-MX" sz="1800" b="1" i="0" u="none" strike="noStrike" baseline="30000" dirty="0">
                          <a:solidFill>
                            <a:srgbClr val="000000"/>
                          </a:solidFill>
                          <a:latin typeface="Lucida Bright"/>
                        </a:rPr>
                        <a:t>a</a:t>
                      </a:r>
                      <a:r>
                        <a:rPr lang="es-MX" sz="1800" b="1" i="0" u="none" strike="noStrike" dirty="0">
                          <a:solidFill>
                            <a:srgbClr val="000000"/>
                          </a:solidFill>
                          <a:latin typeface="Lucida Bright"/>
                        </a:rPr>
                        <a:t>  edad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ctr" rtl="0" fontAlgn="b"/>
                      <a:r>
                        <a:rPr lang="es-MX" sz="1800" b="1" i="0" u="none" strike="noStrike" dirty="0">
                          <a:solidFill>
                            <a:srgbClr val="FFFFFF"/>
                          </a:solidFill>
                          <a:latin typeface="Lucida Bright"/>
                        </a:rPr>
                        <a:t>3</a:t>
                      </a:r>
                      <a:r>
                        <a:rPr lang="es-MX" sz="1800" b="1" i="0" u="none" strike="noStrike" baseline="30000" dirty="0">
                          <a:solidFill>
                            <a:srgbClr val="FFFFFF"/>
                          </a:solidFill>
                          <a:latin typeface="Lucida Bright"/>
                        </a:rPr>
                        <a:t>a</a:t>
                      </a:r>
                      <a:r>
                        <a:rPr lang="es-MX" sz="1800" b="1" i="0" u="none" strike="noStrike" dirty="0">
                          <a:solidFill>
                            <a:srgbClr val="FFFFFF"/>
                          </a:solidFill>
                          <a:latin typeface="Lucida Bright"/>
                        </a:rPr>
                        <a:t>  edad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0000"/>
                    </a:solidFill>
                  </a:tcPr>
                </a:tc>
              </a:tr>
            </a:tbl>
          </a:graphicData>
        </a:graphic>
      </p:graphicFrame>
    </p:spTree>
    <p:extLst>
      <p:ext uri="{BB962C8B-B14F-4D97-AF65-F5344CB8AC3E}">
        <p14:creationId xmlns:p14="http://schemas.microsoft.com/office/powerpoint/2010/main" val="3522195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3 Diagrama"/>
          <p:cNvGraphicFramePr/>
          <p:nvPr>
            <p:extLst>
              <p:ext uri="{D42A27DB-BD31-4B8C-83A1-F6EECF244321}">
                <p14:modId xmlns:p14="http://schemas.microsoft.com/office/powerpoint/2010/main" val="3020003277"/>
              </p:ext>
            </p:extLst>
          </p:nvPr>
        </p:nvGraphicFramePr>
        <p:xfrm>
          <a:off x="251520" y="1412776"/>
          <a:ext cx="8532948" cy="4680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5 CuadroTexto"/>
          <p:cNvSpPr txBox="1"/>
          <p:nvPr/>
        </p:nvSpPr>
        <p:spPr>
          <a:xfrm>
            <a:off x="251520" y="548680"/>
            <a:ext cx="8748464" cy="492443"/>
          </a:xfrm>
          <a:prstGeom prst="rect">
            <a:avLst/>
          </a:prstGeom>
          <a:noFill/>
        </p:spPr>
        <p:txBody>
          <a:bodyPr wrap="square" rtlCol="0">
            <a:spAutoFit/>
          </a:bodyPr>
          <a:lstStyle/>
          <a:p>
            <a:pPr algn="ctr"/>
            <a:r>
              <a:rPr lang="en-GB" sz="2600" dirty="0" smtClean="0">
                <a:solidFill>
                  <a:srgbClr val="FFFF00"/>
                </a:solidFill>
                <a:latin typeface="Times New Roman" pitchFamily="18" charset="0"/>
                <a:cs typeface="Times New Roman" pitchFamily="18" charset="0"/>
                <a:sym typeface="Wingdings" pitchFamily="2" charset="2"/>
              </a:rPr>
              <a:t>NSE, </a:t>
            </a:r>
            <a:r>
              <a:rPr lang="en-GB" sz="2600" dirty="0" err="1" smtClean="0">
                <a:solidFill>
                  <a:srgbClr val="FFFF00"/>
                </a:solidFill>
                <a:latin typeface="Times New Roman" pitchFamily="18" charset="0"/>
                <a:cs typeface="Times New Roman" pitchFamily="18" charset="0"/>
                <a:sym typeface="Wingdings" pitchFamily="2" charset="2"/>
              </a:rPr>
              <a:t>salud</a:t>
            </a:r>
            <a:r>
              <a:rPr lang="en-GB" sz="2600" dirty="0" smtClean="0">
                <a:solidFill>
                  <a:srgbClr val="FFFF00"/>
                </a:solidFill>
                <a:latin typeface="Times New Roman" pitchFamily="18" charset="0"/>
                <a:cs typeface="Times New Roman" pitchFamily="18" charset="0"/>
                <a:sym typeface="Wingdings" pitchFamily="2" charset="2"/>
              </a:rPr>
              <a:t>, </a:t>
            </a:r>
            <a:r>
              <a:rPr lang="en-GB" sz="2600" dirty="0" err="1" smtClean="0">
                <a:solidFill>
                  <a:srgbClr val="FFFF00"/>
                </a:solidFill>
                <a:latin typeface="Times New Roman" pitchFamily="18" charset="0"/>
                <a:cs typeface="Times New Roman" pitchFamily="18" charset="0"/>
                <a:sym typeface="Wingdings" pitchFamily="2" charset="2"/>
              </a:rPr>
              <a:t>curso</a:t>
            </a:r>
            <a:r>
              <a:rPr lang="en-GB" sz="2600" dirty="0" smtClean="0">
                <a:solidFill>
                  <a:srgbClr val="FFFF00"/>
                </a:solidFill>
                <a:latin typeface="Times New Roman" pitchFamily="18" charset="0"/>
                <a:cs typeface="Times New Roman" pitchFamily="18" charset="0"/>
                <a:sym typeface="Wingdings" pitchFamily="2" charset="2"/>
              </a:rPr>
              <a:t> de </a:t>
            </a:r>
            <a:r>
              <a:rPr lang="en-GB" sz="2600" dirty="0" err="1" smtClean="0">
                <a:solidFill>
                  <a:srgbClr val="FFFF00"/>
                </a:solidFill>
                <a:latin typeface="Times New Roman" pitchFamily="18" charset="0"/>
                <a:cs typeface="Times New Roman" pitchFamily="18" charset="0"/>
                <a:sym typeface="Wingdings" pitchFamily="2" charset="2"/>
              </a:rPr>
              <a:t>vida</a:t>
            </a:r>
            <a:r>
              <a:rPr lang="en-GB" sz="2600" dirty="0" smtClean="0">
                <a:solidFill>
                  <a:srgbClr val="FFFF00"/>
                </a:solidFill>
                <a:latin typeface="Times New Roman" pitchFamily="18" charset="0"/>
                <a:cs typeface="Times New Roman" pitchFamily="18" charset="0"/>
                <a:sym typeface="Wingdings" pitchFamily="2" charset="2"/>
              </a:rPr>
              <a:t> y </a:t>
            </a:r>
            <a:r>
              <a:rPr lang="en-GB" sz="2600" dirty="0" err="1" smtClean="0">
                <a:solidFill>
                  <a:srgbClr val="FFFF00"/>
                </a:solidFill>
                <a:latin typeface="Times New Roman" pitchFamily="18" charset="0"/>
                <a:cs typeface="Times New Roman" pitchFamily="18" charset="0"/>
                <a:sym typeface="Wingdings" pitchFamily="2" charset="2"/>
              </a:rPr>
              <a:t>envejecimiento</a:t>
            </a:r>
            <a:endParaRPr lang="en-GB" sz="2600" dirty="0">
              <a:solidFill>
                <a:srgbClr val="FFFF0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3FBED8BB-F40A-47A0-8C8F-753FDAF81750}" type="slidenum">
              <a:rPr lang="es-MX" smtClean="0">
                <a:solidFill>
                  <a:prstClr val="white"/>
                </a:solidFill>
              </a:rPr>
              <a:pPr/>
              <a:t>13</a:t>
            </a:fld>
            <a:endParaRPr lang="es-MX" dirty="0">
              <a:solidFill>
                <a:prstClr val="white"/>
              </a:solidFill>
            </a:endParaRPr>
          </a:p>
        </p:txBody>
      </p:sp>
    </p:spTree>
    <p:extLst>
      <p:ext uri="{BB962C8B-B14F-4D97-AF65-F5344CB8AC3E}">
        <p14:creationId xmlns:p14="http://schemas.microsoft.com/office/powerpoint/2010/main" val="30863179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lstStyle/>
          <a:p>
            <a:r>
              <a:rPr lang="es-MX" sz="2800" dirty="0" smtClean="0">
                <a:solidFill>
                  <a:schemeClr val="bg2"/>
                </a:solidFill>
                <a:latin typeface="Times New Roman" panose="02020603050405020304" pitchFamily="18" charset="0"/>
                <a:cs typeface="Times New Roman" panose="02020603050405020304" pitchFamily="18" charset="0"/>
              </a:rPr>
              <a:t>Las cohortes de nacimiento y la P60+</a:t>
            </a:r>
            <a:endParaRPr lang="es-MX" sz="2800" dirty="0">
              <a:solidFill>
                <a:schemeClr val="bg2"/>
              </a:solidFill>
              <a:latin typeface="Times New Roman" panose="02020603050405020304" pitchFamily="18" charset="0"/>
              <a:cs typeface="Times New Roman" panose="02020603050405020304" pitchFamily="18" charset="0"/>
            </a:endParaRPr>
          </a:p>
        </p:txBody>
      </p:sp>
      <p:pic>
        <p:nvPicPr>
          <p:cNvPr id="1028"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052736"/>
            <a:ext cx="8229600"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08675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lstStyle/>
          <a:p>
            <a:r>
              <a:rPr lang="es-MX" sz="2800" dirty="0" smtClean="0">
                <a:solidFill>
                  <a:schemeClr val="bg2"/>
                </a:solidFill>
                <a:latin typeface="Times New Roman" panose="02020603050405020304" pitchFamily="18" charset="0"/>
                <a:cs typeface="Times New Roman" panose="02020603050405020304" pitchFamily="18" charset="0"/>
              </a:rPr>
              <a:t>El pasado por cohortes de la P60+</a:t>
            </a:r>
            <a:endParaRPr lang="es-MX" sz="2800" dirty="0">
              <a:solidFill>
                <a:schemeClr val="bg2"/>
              </a:solidFill>
              <a:latin typeface="Times New Roman" panose="02020603050405020304" pitchFamily="18" charset="0"/>
              <a:cs typeface="Times New Roman" panose="02020603050405020304" pitchFamily="18" charset="0"/>
            </a:endParaRPr>
          </a:p>
        </p:txBody>
      </p:sp>
      <p:pic>
        <p:nvPicPr>
          <p:cNvPr id="4" name="Content Placeholder 3"/>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6" y="1052736"/>
            <a:ext cx="8352928" cy="5400600"/>
          </a:xfrm>
          <a:prstGeom prst="rect">
            <a:avLst/>
          </a:prstGeom>
          <a:noFill/>
          <a:ln>
            <a:noFill/>
          </a:ln>
        </p:spPr>
      </p:pic>
    </p:spTree>
    <p:extLst>
      <p:ext uri="{BB962C8B-B14F-4D97-AF65-F5344CB8AC3E}">
        <p14:creationId xmlns:p14="http://schemas.microsoft.com/office/powerpoint/2010/main" val="27050374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lstStyle/>
          <a:p>
            <a:r>
              <a:rPr lang="es-MX" sz="2800" dirty="0" smtClean="0">
                <a:solidFill>
                  <a:schemeClr val="bg2"/>
                </a:solidFill>
                <a:latin typeface="Times New Roman" panose="02020603050405020304" pitchFamily="18" charset="0"/>
                <a:cs typeface="Times New Roman" panose="02020603050405020304" pitchFamily="18" charset="0"/>
              </a:rPr>
              <a:t>Las prospectivas por cohortes de la P60+</a:t>
            </a:r>
            <a:endParaRPr lang="es-MX" sz="2800" dirty="0">
              <a:solidFill>
                <a:schemeClr val="bg2"/>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endParaRPr lang="es-MX"/>
          </a:p>
        </p:txBody>
      </p:sp>
      <p:pic>
        <p:nvPicPr>
          <p:cNvPr id="20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052736"/>
            <a:ext cx="8280920" cy="5525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18711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8058"/>
          </a:xfrm>
        </p:spPr>
        <p:txBody>
          <a:bodyPr/>
          <a:lstStyle/>
          <a:p>
            <a:r>
              <a:rPr lang="es-MX" sz="2400" dirty="0" smtClean="0">
                <a:solidFill>
                  <a:schemeClr val="bg1"/>
                </a:solidFill>
                <a:latin typeface="Cambria" panose="02040503050406030204" pitchFamily="18" charset="0"/>
              </a:rPr>
              <a:t>Supervivencia por décadas de 0-9 a 100+</a:t>
            </a:r>
            <a:endParaRPr lang="es-MX" sz="2400" dirty="0">
              <a:solidFill>
                <a:schemeClr val="bg1"/>
              </a:solidFill>
              <a:latin typeface="Cambria" panose="02040503050406030204" pitchFamily="18" charset="0"/>
            </a:endParaRPr>
          </a:p>
        </p:txBody>
      </p:sp>
      <p:pic>
        <p:nvPicPr>
          <p:cNvPr id="2052"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980728"/>
            <a:ext cx="8229600"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7443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76672"/>
            <a:ext cx="7772400" cy="515144"/>
          </a:xfrm>
        </p:spPr>
        <p:txBody>
          <a:bodyPr/>
          <a:lstStyle/>
          <a:p>
            <a:r>
              <a:rPr lang="es-MX" sz="2400" b="1" dirty="0" smtClean="0">
                <a:solidFill>
                  <a:schemeClr val="bg1"/>
                </a:solidFill>
              </a:rPr>
              <a:t>Distribución porcentual en grupos de edad. 1950-2100</a:t>
            </a:r>
            <a:endParaRPr lang="es-MX" sz="2400" b="1" dirty="0">
              <a:solidFill>
                <a:schemeClr val="bg1"/>
              </a:solidFill>
            </a:endParaRP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9552" y="1196752"/>
            <a:ext cx="8064896"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52125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685800" y="404813"/>
            <a:ext cx="7772400" cy="777875"/>
          </a:xfrm>
        </p:spPr>
        <p:txBody>
          <a:bodyPr/>
          <a:lstStyle/>
          <a:p>
            <a:r>
              <a:rPr lang="en-US" sz="3200">
                <a:solidFill>
                  <a:schemeClr val="bg1"/>
                </a:solidFill>
              </a:rPr>
              <a:t>Del bono a los dividendos demográficos</a:t>
            </a:r>
          </a:p>
        </p:txBody>
      </p:sp>
      <p:sp>
        <p:nvSpPr>
          <p:cNvPr id="49155" name="Rectangle 3"/>
          <p:cNvSpPr>
            <a:spLocks noGrp="1" noChangeArrowheads="1"/>
          </p:cNvSpPr>
          <p:nvPr>
            <p:ph type="body" idx="1"/>
          </p:nvPr>
        </p:nvSpPr>
        <p:spPr>
          <a:xfrm>
            <a:off x="395288" y="1341438"/>
            <a:ext cx="8229600" cy="4967287"/>
          </a:xfrm>
        </p:spPr>
        <p:txBody>
          <a:bodyPr/>
          <a:lstStyle/>
          <a:p>
            <a:pPr>
              <a:spcAft>
                <a:spcPct val="50000"/>
              </a:spcAft>
            </a:pPr>
            <a:r>
              <a:rPr lang="en-US">
                <a:solidFill>
                  <a:srgbClr val="FFFF00"/>
                </a:solidFill>
              </a:rPr>
              <a:t>La estructura demográfica sugiere, en princi-pio, una oportunidad de trabajo, productividad y desarrollo.</a:t>
            </a:r>
          </a:p>
          <a:p>
            <a:pPr>
              <a:spcAft>
                <a:spcPct val="50000"/>
              </a:spcAft>
            </a:pPr>
            <a:r>
              <a:rPr lang="en-US">
                <a:solidFill>
                  <a:srgbClr val="FFFF00"/>
                </a:solidFill>
              </a:rPr>
              <a:t>Esta ventana es temporal y es seguida por una población envejecida para la perenidad.</a:t>
            </a:r>
            <a:endParaRPr lang="en-US" i="1">
              <a:solidFill>
                <a:srgbClr val="FFFF00"/>
              </a:solidFill>
            </a:endParaRPr>
          </a:p>
          <a:p>
            <a:pPr>
              <a:spcAft>
                <a:spcPct val="50000"/>
              </a:spcAft>
            </a:pPr>
            <a:r>
              <a:rPr lang="en-US">
                <a:solidFill>
                  <a:srgbClr val="FFFF00"/>
                </a:solidFill>
              </a:rPr>
              <a:t>¿Qué nos espera?,</a:t>
            </a:r>
            <a:r>
              <a:rPr lang="en-US" i="1">
                <a:solidFill>
                  <a:srgbClr val="FFFF00"/>
                </a:solidFill>
              </a:rPr>
              <a:t> </a:t>
            </a:r>
            <a:r>
              <a:rPr lang="en-US">
                <a:solidFill>
                  <a:srgbClr val="FFFF00"/>
                </a:solidFill>
              </a:rPr>
              <a:t>¿es la gloria eterna, el infierno sin fin o algún purgatorio intermedio?</a:t>
            </a:r>
          </a:p>
          <a:p>
            <a:pPr>
              <a:buFontTx/>
              <a:buNone/>
            </a:pPr>
            <a:endParaRPr lang="en-US">
              <a:solidFill>
                <a:srgbClr val="FFFF00"/>
              </a:solidFill>
            </a:endParaRPr>
          </a:p>
        </p:txBody>
      </p:sp>
    </p:spTree>
    <p:extLst>
      <p:ext uri="{BB962C8B-B14F-4D97-AF65-F5344CB8AC3E}">
        <p14:creationId xmlns:p14="http://schemas.microsoft.com/office/powerpoint/2010/main" val="30214709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116632"/>
            <a:ext cx="7772400" cy="720080"/>
          </a:xfrm>
        </p:spPr>
        <p:txBody>
          <a:bodyPr/>
          <a:lstStyle/>
          <a:p>
            <a:r>
              <a:rPr lang="es-MX" sz="2800" dirty="0" smtClean="0">
                <a:solidFill>
                  <a:schemeClr val="bg1"/>
                </a:solidFill>
              </a:rPr>
              <a:t>Población total en grupos de edad</a:t>
            </a:r>
            <a:endParaRPr lang="es-MX" sz="2800" dirty="0">
              <a:solidFill>
                <a:schemeClr val="bg1"/>
              </a:solidFill>
            </a:endParaRPr>
          </a:p>
        </p:txBody>
      </p:sp>
      <p:pic>
        <p:nvPicPr>
          <p:cNvPr id="3074" name="Picture 2"/>
          <p:cNvPicPr>
            <a:picLocks noGrp="1" noChangeAspect="1" noChangeArrowheads="1"/>
          </p:cNvPicPr>
          <p:nvPr>
            <p:ph type="chart" idx="1"/>
          </p:nvPr>
        </p:nvPicPr>
        <p:blipFill>
          <a:blip r:embed="rId3">
            <a:extLst>
              <a:ext uri="{28A0092B-C50C-407E-A947-70E740481C1C}">
                <a14:useLocalDpi xmlns:a14="http://schemas.microsoft.com/office/drawing/2010/main" val="0"/>
              </a:ext>
            </a:extLst>
          </a:blip>
          <a:srcRect/>
          <a:stretch>
            <a:fillRect/>
          </a:stretch>
        </p:blipFill>
        <p:spPr bwMode="auto">
          <a:xfrm>
            <a:off x="395536" y="1052736"/>
            <a:ext cx="8352928"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92232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685800" y="609600"/>
            <a:ext cx="7772400" cy="561975"/>
          </a:xfrm>
        </p:spPr>
        <p:txBody>
          <a:bodyPr/>
          <a:lstStyle/>
          <a:p>
            <a:r>
              <a:rPr lang="en-US" sz="3600">
                <a:solidFill>
                  <a:schemeClr val="bg1"/>
                </a:solidFill>
              </a:rPr>
              <a:t>La relación entre los dos dividendos</a:t>
            </a:r>
          </a:p>
        </p:txBody>
      </p:sp>
      <p:sp>
        <p:nvSpPr>
          <p:cNvPr id="50179" name="Rectangle 3"/>
          <p:cNvSpPr>
            <a:spLocks noGrp="1" noChangeArrowheads="1"/>
          </p:cNvSpPr>
          <p:nvPr>
            <p:ph type="body" idx="1"/>
          </p:nvPr>
        </p:nvSpPr>
        <p:spPr>
          <a:xfrm>
            <a:off x="250825" y="1341438"/>
            <a:ext cx="8893175" cy="4679950"/>
          </a:xfrm>
        </p:spPr>
        <p:txBody>
          <a:bodyPr/>
          <a:lstStyle/>
          <a:p>
            <a:r>
              <a:rPr lang="en-US">
                <a:solidFill>
                  <a:srgbClr val="FFFF00"/>
                </a:solidFill>
              </a:rPr>
              <a:t>Primer dividendo: ocupación productiva del gran sector de la poblacion en edades activas, ahorro e inversión para la productividad futura, incluyendo educación y salud</a:t>
            </a:r>
          </a:p>
          <a:p>
            <a:endParaRPr lang="en-US" sz="1600">
              <a:solidFill>
                <a:srgbClr val="FFFF00"/>
              </a:solidFill>
            </a:endParaRPr>
          </a:p>
          <a:p>
            <a:r>
              <a:rPr lang="en-US">
                <a:solidFill>
                  <a:srgbClr val="FFFF00"/>
                </a:solidFill>
              </a:rPr>
              <a:t>Segundo dividendo: consolidar la estructura económica, social y política, para generar de modo sostenido los bienes y servicios requeridos por activos, familias y jubilados</a:t>
            </a:r>
          </a:p>
        </p:txBody>
      </p:sp>
    </p:spTree>
    <p:extLst>
      <p:ext uri="{BB962C8B-B14F-4D97-AF65-F5344CB8AC3E}">
        <p14:creationId xmlns:p14="http://schemas.microsoft.com/office/powerpoint/2010/main" val="16056273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381000" y="404813"/>
            <a:ext cx="8382000" cy="1143000"/>
          </a:xfrm>
        </p:spPr>
        <p:txBody>
          <a:bodyPr/>
          <a:lstStyle/>
          <a:p>
            <a:r>
              <a:rPr lang="en-US" sz="3600">
                <a:solidFill>
                  <a:srgbClr val="CCECFF"/>
                </a:solidFill>
              </a:rPr>
              <a:t>Seguridad económica: el acceso a bienes y servicios cuando se deja de ser productivo</a:t>
            </a:r>
          </a:p>
        </p:txBody>
      </p:sp>
      <p:sp>
        <p:nvSpPr>
          <p:cNvPr id="134147" name="Rectangle 3"/>
          <p:cNvSpPr>
            <a:spLocks noGrp="1" noChangeArrowheads="1"/>
          </p:cNvSpPr>
          <p:nvPr>
            <p:ph type="body" idx="1"/>
          </p:nvPr>
        </p:nvSpPr>
        <p:spPr>
          <a:xfrm>
            <a:off x="609600" y="1773238"/>
            <a:ext cx="8077200" cy="4572000"/>
          </a:xfrm>
        </p:spPr>
        <p:txBody>
          <a:bodyPr/>
          <a:lstStyle/>
          <a:p>
            <a:pPr>
              <a:lnSpc>
                <a:spcPct val="90000"/>
              </a:lnSpc>
              <a:spcAft>
                <a:spcPct val="20000"/>
              </a:spcAft>
              <a:buClr>
                <a:srgbClr val="FFFF99"/>
              </a:buClr>
              <a:buFont typeface="Wingdings" pitchFamily="2" charset="2"/>
              <a:buChar char="ü"/>
            </a:pPr>
            <a:r>
              <a:rPr lang="en-US" sz="3600">
                <a:solidFill>
                  <a:schemeClr val="bg1"/>
                </a:solidFill>
              </a:rPr>
              <a:t>Consumo cotidiano: alimentación, vivienda, vestido, , ,</a:t>
            </a:r>
          </a:p>
          <a:p>
            <a:pPr>
              <a:lnSpc>
                <a:spcPct val="90000"/>
              </a:lnSpc>
              <a:spcAft>
                <a:spcPct val="20000"/>
              </a:spcAft>
              <a:buClr>
                <a:srgbClr val="FFFF99"/>
              </a:buClr>
              <a:buFont typeface="Wingdings" pitchFamily="2" charset="2"/>
              <a:buChar char="ü"/>
            </a:pPr>
            <a:r>
              <a:rPr lang="en-US" sz="3600">
                <a:solidFill>
                  <a:schemeClr val="bg1"/>
                </a:solidFill>
              </a:rPr>
              <a:t>Atención a la salud: consultas médicas, medicinas, terapias, hospitalización, prevención, , ,</a:t>
            </a:r>
          </a:p>
          <a:p>
            <a:pPr>
              <a:lnSpc>
                <a:spcPct val="90000"/>
              </a:lnSpc>
              <a:spcAft>
                <a:spcPct val="20000"/>
              </a:spcAft>
              <a:buClr>
                <a:srgbClr val="FFFF99"/>
              </a:buClr>
              <a:buFont typeface="Wingdings" pitchFamily="2" charset="2"/>
              <a:buChar char="ü"/>
            </a:pPr>
            <a:r>
              <a:rPr lang="en-US" sz="3600">
                <a:solidFill>
                  <a:schemeClr val="bg1"/>
                </a:solidFill>
              </a:rPr>
              <a:t>Cuidados a largo plazo.</a:t>
            </a:r>
          </a:p>
          <a:p>
            <a:pPr>
              <a:lnSpc>
                <a:spcPct val="90000"/>
              </a:lnSpc>
              <a:spcAft>
                <a:spcPct val="50000"/>
              </a:spcAft>
              <a:buClr>
                <a:srgbClr val="FFFF99"/>
              </a:buClr>
              <a:buFont typeface="Wingdings" pitchFamily="2" charset="2"/>
              <a:buChar char="ü"/>
            </a:pPr>
            <a:r>
              <a:rPr lang="en-US" sz="3600">
                <a:solidFill>
                  <a:schemeClr val="bg1"/>
                </a:solidFill>
              </a:rPr>
              <a:t>Vida social y entretenimiento, , ,</a:t>
            </a:r>
            <a:endParaRPr lang="en-US" sz="3600">
              <a:solidFill>
                <a:srgbClr val="FFFF99"/>
              </a:solidFill>
            </a:endParaRPr>
          </a:p>
        </p:txBody>
      </p:sp>
    </p:spTree>
    <p:extLst>
      <p:ext uri="{BB962C8B-B14F-4D97-AF65-F5344CB8AC3E}">
        <p14:creationId xmlns:p14="http://schemas.microsoft.com/office/powerpoint/2010/main" val="13728194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ctrTitle"/>
          </p:nvPr>
        </p:nvSpPr>
        <p:spPr>
          <a:xfrm flipV="1">
            <a:off x="609600" y="533400"/>
            <a:ext cx="7772400" cy="76200"/>
          </a:xfrm>
        </p:spPr>
        <p:txBody>
          <a:bodyPr/>
          <a:lstStyle/>
          <a:p>
            <a:r>
              <a:rPr lang="en-US"/>
              <a:t> </a:t>
            </a:r>
          </a:p>
        </p:txBody>
      </p:sp>
      <p:sp>
        <p:nvSpPr>
          <p:cNvPr id="136195" name="Rectangle 3"/>
          <p:cNvSpPr>
            <a:spLocks noGrp="1" noChangeArrowheads="1"/>
          </p:cNvSpPr>
          <p:nvPr>
            <p:ph type="subTitle" idx="1"/>
          </p:nvPr>
        </p:nvSpPr>
        <p:spPr>
          <a:xfrm>
            <a:off x="755650" y="549275"/>
            <a:ext cx="7620000" cy="5903913"/>
          </a:xfrm>
        </p:spPr>
        <p:txBody>
          <a:bodyPr/>
          <a:lstStyle/>
          <a:p>
            <a:pPr algn="l">
              <a:lnSpc>
                <a:spcPct val="80000"/>
              </a:lnSpc>
              <a:spcBef>
                <a:spcPct val="40000"/>
              </a:spcBef>
              <a:buFont typeface="Map Symbols" pitchFamily="2" charset="2"/>
              <a:buChar char="D"/>
            </a:pPr>
            <a:r>
              <a:rPr lang="en-US" sz="3600" dirty="0">
                <a:solidFill>
                  <a:srgbClr val="99FF99"/>
                </a:solidFill>
              </a:rPr>
              <a:t>   </a:t>
            </a:r>
            <a:r>
              <a:rPr lang="en-US" sz="3400" dirty="0">
                <a:solidFill>
                  <a:srgbClr val="FFFF99"/>
                </a:solidFill>
              </a:rPr>
              <a:t>Son </a:t>
            </a:r>
            <a:r>
              <a:rPr lang="en-US" sz="3400" dirty="0" err="1">
                <a:solidFill>
                  <a:srgbClr val="FFFF99"/>
                </a:solidFill>
              </a:rPr>
              <a:t>muy</a:t>
            </a:r>
            <a:r>
              <a:rPr lang="en-US" sz="3400" dirty="0">
                <a:solidFill>
                  <a:srgbClr val="FFFF99"/>
                </a:solidFill>
              </a:rPr>
              <a:t> </a:t>
            </a:r>
            <a:r>
              <a:rPr lang="en-US" sz="3400" dirty="0" err="1">
                <a:solidFill>
                  <a:srgbClr val="FFFF99"/>
                </a:solidFill>
              </a:rPr>
              <a:t>pocas</a:t>
            </a:r>
            <a:r>
              <a:rPr lang="en-US" sz="3400" dirty="0">
                <a:solidFill>
                  <a:srgbClr val="FFFF99"/>
                </a:solidFill>
              </a:rPr>
              <a:t> </a:t>
            </a:r>
            <a:r>
              <a:rPr lang="en-US" sz="3400" dirty="0" err="1">
                <a:solidFill>
                  <a:srgbClr val="FFFF99"/>
                </a:solidFill>
              </a:rPr>
              <a:t>cosas</a:t>
            </a:r>
            <a:r>
              <a:rPr lang="en-US" sz="3400" dirty="0">
                <a:solidFill>
                  <a:srgbClr val="FFFF99"/>
                </a:solidFill>
              </a:rPr>
              <a:t> </a:t>
            </a:r>
            <a:r>
              <a:rPr lang="en-US" sz="3400" dirty="0" err="1">
                <a:solidFill>
                  <a:srgbClr val="FFFF99"/>
                </a:solidFill>
              </a:rPr>
              <a:t>las</a:t>
            </a:r>
            <a:r>
              <a:rPr lang="en-US" sz="3400" dirty="0">
                <a:solidFill>
                  <a:srgbClr val="FFFF99"/>
                </a:solidFill>
              </a:rPr>
              <a:t> </a:t>
            </a:r>
            <a:r>
              <a:rPr lang="en-US" sz="3400" dirty="0" err="1">
                <a:solidFill>
                  <a:srgbClr val="FFFF99"/>
                </a:solidFill>
              </a:rPr>
              <a:t>que</a:t>
            </a:r>
            <a:r>
              <a:rPr lang="en-US" sz="3400" dirty="0">
                <a:solidFill>
                  <a:srgbClr val="FFFF99"/>
                </a:solidFill>
              </a:rPr>
              <a:t> se </a:t>
            </a:r>
            <a:r>
              <a:rPr lang="en-US" sz="3400" dirty="0" err="1">
                <a:solidFill>
                  <a:srgbClr val="FFFF99"/>
                </a:solidFill>
              </a:rPr>
              <a:t>pueden</a:t>
            </a:r>
            <a:r>
              <a:rPr lang="en-US" sz="3400" dirty="0">
                <a:solidFill>
                  <a:srgbClr val="FFFF99"/>
                </a:solidFill>
              </a:rPr>
              <a:t> </a:t>
            </a:r>
            <a:r>
              <a:rPr lang="en-US" sz="3400" dirty="0" err="1">
                <a:solidFill>
                  <a:srgbClr val="FFFF99"/>
                </a:solidFill>
              </a:rPr>
              <a:t>guardar</a:t>
            </a:r>
            <a:r>
              <a:rPr lang="en-US" sz="3400" dirty="0">
                <a:solidFill>
                  <a:srgbClr val="FFFF99"/>
                </a:solidFill>
              </a:rPr>
              <a:t> </a:t>
            </a:r>
            <a:r>
              <a:rPr lang="en-US" sz="3400" dirty="0" err="1">
                <a:solidFill>
                  <a:srgbClr val="FFFF99"/>
                </a:solidFill>
              </a:rPr>
              <a:t>para</a:t>
            </a:r>
            <a:r>
              <a:rPr lang="en-US" sz="3400" dirty="0">
                <a:solidFill>
                  <a:srgbClr val="FFFF99"/>
                </a:solidFill>
              </a:rPr>
              <a:t> </a:t>
            </a:r>
            <a:r>
              <a:rPr lang="en-US" sz="3400" dirty="0" err="1">
                <a:solidFill>
                  <a:srgbClr val="FFFF99"/>
                </a:solidFill>
              </a:rPr>
              <a:t>consumo</a:t>
            </a:r>
            <a:r>
              <a:rPr lang="en-US" sz="3400" dirty="0">
                <a:solidFill>
                  <a:srgbClr val="FFFF99"/>
                </a:solidFill>
              </a:rPr>
              <a:t> posterior a largo </a:t>
            </a:r>
            <a:r>
              <a:rPr lang="en-US" sz="3400" dirty="0" err="1">
                <a:solidFill>
                  <a:srgbClr val="FFFF99"/>
                </a:solidFill>
              </a:rPr>
              <a:t>plazo</a:t>
            </a:r>
            <a:endParaRPr lang="en-US" sz="3400" dirty="0">
              <a:solidFill>
                <a:srgbClr val="FFFF99"/>
              </a:solidFill>
            </a:endParaRPr>
          </a:p>
          <a:p>
            <a:pPr algn="l">
              <a:lnSpc>
                <a:spcPct val="80000"/>
              </a:lnSpc>
              <a:spcBef>
                <a:spcPct val="40000"/>
              </a:spcBef>
              <a:buFont typeface="Map Symbols" pitchFamily="2" charset="2"/>
              <a:buChar char="D"/>
            </a:pPr>
            <a:endParaRPr lang="en-US" sz="800" dirty="0">
              <a:solidFill>
                <a:srgbClr val="FFFF99"/>
              </a:solidFill>
            </a:endParaRPr>
          </a:p>
          <a:p>
            <a:pPr algn="l">
              <a:lnSpc>
                <a:spcPct val="80000"/>
              </a:lnSpc>
              <a:spcBef>
                <a:spcPct val="40000"/>
              </a:spcBef>
              <a:buFont typeface="Map Symbols" pitchFamily="2" charset="2"/>
              <a:buChar char="D"/>
            </a:pPr>
            <a:r>
              <a:rPr lang="en-US" sz="3600" dirty="0">
                <a:solidFill>
                  <a:srgbClr val="99FF99"/>
                </a:solidFill>
              </a:rPr>
              <a:t>   </a:t>
            </a:r>
            <a:r>
              <a:rPr lang="en-US" sz="3400" dirty="0" err="1">
                <a:solidFill>
                  <a:srgbClr val="FFFF99"/>
                </a:solidFill>
              </a:rPr>
              <a:t>Cualquiera</a:t>
            </a:r>
            <a:r>
              <a:rPr lang="en-US" sz="3400" dirty="0">
                <a:solidFill>
                  <a:srgbClr val="FFFF99"/>
                </a:solidFill>
              </a:rPr>
              <a:t> </a:t>
            </a:r>
            <a:r>
              <a:rPr lang="en-US" sz="3400" dirty="0" err="1">
                <a:solidFill>
                  <a:srgbClr val="FFFF99"/>
                </a:solidFill>
              </a:rPr>
              <a:t>que</a:t>
            </a:r>
            <a:r>
              <a:rPr lang="en-US" sz="3400" dirty="0">
                <a:solidFill>
                  <a:srgbClr val="FFFF99"/>
                </a:solidFill>
              </a:rPr>
              <a:t> sea el </a:t>
            </a:r>
            <a:r>
              <a:rPr lang="en-US" sz="3400" dirty="0" err="1">
                <a:solidFill>
                  <a:srgbClr val="FFFF99"/>
                </a:solidFill>
              </a:rPr>
              <a:t>sistema</a:t>
            </a:r>
            <a:r>
              <a:rPr lang="en-US" sz="3400" dirty="0">
                <a:solidFill>
                  <a:srgbClr val="FFFF99"/>
                </a:solidFill>
              </a:rPr>
              <a:t> de </a:t>
            </a:r>
            <a:r>
              <a:rPr lang="en-US" sz="3400" dirty="0" err="1">
                <a:solidFill>
                  <a:srgbClr val="FFFF99"/>
                </a:solidFill>
              </a:rPr>
              <a:t>finan-ciamiento</a:t>
            </a:r>
            <a:r>
              <a:rPr lang="en-US" sz="3400" dirty="0">
                <a:solidFill>
                  <a:srgbClr val="FFFF99"/>
                </a:solidFill>
              </a:rPr>
              <a:t>, </a:t>
            </a:r>
            <a:r>
              <a:rPr lang="en-US" sz="3400" dirty="0" err="1">
                <a:solidFill>
                  <a:srgbClr val="FFFF99"/>
                </a:solidFill>
              </a:rPr>
              <a:t>finalmente</a:t>
            </a:r>
            <a:r>
              <a:rPr lang="en-US" sz="3400" dirty="0">
                <a:solidFill>
                  <a:srgbClr val="FFFF99"/>
                </a:solidFill>
              </a:rPr>
              <a:t> </a:t>
            </a:r>
            <a:r>
              <a:rPr lang="en-US" sz="3400" dirty="0" err="1">
                <a:solidFill>
                  <a:srgbClr val="FFFF99"/>
                </a:solidFill>
              </a:rPr>
              <a:t>es</a:t>
            </a:r>
            <a:r>
              <a:rPr lang="en-US" sz="3400" dirty="0">
                <a:solidFill>
                  <a:srgbClr val="FFFF99"/>
                </a:solidFill>
              </a:rPr>
              <a:t> parte del </a:t>
            </a:r>
            <a:r>
              <a:rPr lang="en-US" sz="3400" dirty="0" err="1">
                <a:solidFill>
                  <a:srgbClr val="FF3300"/>
                </a:solidFill>
              </a:rPr>
              <a:t>reparto</a:t>
            </a:r>
            <a:r>
              <a:rPr lang="en-US" sz="3400" dirty="0">
                <a:solidFill>
                  <a:srgbClr val="FFFF99"/>
                </a:solidFill>
              </a:rPr>
              <a:t> de la </a:t>
            </a:r>
            <a:r>
              <a:rPr lang="en-US" sz="3400" dirty="0" err="1">
                <a:solidFill>
                  <a:srgbClr val="FFFF99"/>
                </a:solidFill>
              </a:rPr>
              <a:t>producción</a:t>
            </a:r>
            <a:r>
              <a:rPr lang="en-US" sz="3400" dirty="0">
                <a:solidFill>
                  <a:srgbClr val="FFFF99"/>
                </a:solidFill>
              </a:rPr>
              <a:t> </a:t>
            </a:r>
            <a:r>
              <a:rPr lang="en-US" sz="3400" dirty="0" err="1">
                <a:solidFill>
                  <a:srgbClr val="FFFF99"/>
                </a:solidFill>
              </a:rPr>
              <a:t>futura</a:t>
            </a:r>
            <a:r>
              <a:rPr lang="en-US" sz="3400" dirty="0">
                <a:solidFill>
                  <a:srgbClr val="FFFF99"/>
                </a:solidFill>
              </a:rPr>
              <a:t> entre </a:t>
            </a:r>
            <a:r>
              <a:rPr lang="en-US" sz="3400" dirty="0" err="1">
                <a:solidFill>
                  <a:srgbClr val="FFFF99"/>
                </a:solidFill>
              </a:rPr>
              <a:t>productores</a:t>
            </a:r>
            <a:r>
              <a:rPr lang="en-US" sz="3400" dirty="0">
                <a:solidFill>
                  <a:srgbClr val="FFFF99"/>
                </a:solidFill>
              </a:rPr>
              <a:t> y </a:t>
            </a:r>
            <a:r>
              <a:rPr lang="en-US" sz="3400" dirty="0" err="1">
                <a:solidFill>
                  <a:srgbClr val="FFFF99"/>
                </a:solidFill>
              </a:rPr>
              <a:t>consumidores</a:t>
            </a:r>
            <a:endParaRPr lang="en-US" sz="3400" dirty="0">
              <a:solidFill>
                <a:srgbClr val="FFFF99"/>
              </a:solidFill>
            </a:endParaRPr>
          </a:p>
          <a:p>
            <a:pPr algn="l">
              <a:lnSpc>
                <a:spcPct val="80000"/>
              </a:lnSpc>
              <a:spcBef>
                <a:spcPct val="40000"/>
              </a:spcBef>
              <a:buFont typeface="Map Symbols" pitchFamily="2" charset="2"/>
              <a:buChar char="D"/>
            </a:pPr>
            <a:endParaRPr lang="en-US" sz="800" dirty="0">
              <a:solidFill>
                <a:srgbClr val="FFFF99"/>
              </a:solidFill>
            </a:endParaRPr>
          </a:p>
          <a:p>
            <a:pPr algn="l">
              <a:lnSpc>
                <a:spcPct val="80000"/>
              </a:lnSpc>
              <a:spcBef>
                <a:spcPct val="40000"/>
              </a:spcBef>
            </a:pPr>
            <a:r>
              <a:rPr lang="en-US" sz="3600" dirty="0">
                <a:solidFill>
                  <a:srgbClr val="99FF99"/>
                </a:solidFill>
                <a:sym typeface="Map Symbols" pitchFamily="2" charset="2"/>
              </a:rPr>
              <a:t></a:t>
            </a:r>
            <a:r>
              <a:rPr lang="en-US" sz="3600" dirty="0">
                <a:solidFill>
                  <a:srgbClr val="99FF99"/>
                </a:solidFill>
              </a:rPr>
              <a:t>   </a:t>
            </a:r>
            <a:r>
              <a:rPr lang="en-US" sz="3400" dirty="0">
                <a:solidFill>
                  <a:srgbClr val="FFFF99"/>
                </a:solidFill>
              </a:rPr>
              <a:t>Su </a:t>
            </a:r>
            <a:r>
              <a:rPr lang="en-US" sz="3400" dirty="0" err="1">
                <a:solidFill>
                  <a:srgbClr val="FFFF99"/>
                </a:solidFill>
              </a:rPr>
              <a:t>viabilidad</a:t>
            </a:r>
            <a:r>
              <a:rPr lang="en-US" sz="3400" dirty="0">
                <a:solidFill>
                  <a:srgbClr val="FFFF99"/>
                </a:solidFill>
              </a:rPr>
              <a:t> </a:t>
            </a:r>
            <a:r>
              <a:rPr lang="en-US" sz="3400" dirty="0" err="1">
                <a:solidFill>
                  <a:srgbClr val="FFFF99"/>
                </a:solidFill>
              </a:rPr>
              <a:t>depende</a:t>
            </a:r>
            <a:r>
              <a:rPr lang="en-US" sz="3400" dirty="0">
                <a:solidFill>
                  <a:srgbClr val="FFFF99"/>
                </a:solidFill>
              </a:rPr>
              <a:t> de la </a:t>
            </a:r>
            <a:r>
              <a:rPr lang="en-US" sz="3400" dirty="0" err="1">
                <a:solidFill>
                  <a:srgbClr val="FFFF99"/>
                </a:solidFill>
              </a:rPr>
              <a:t>capacidad</a:t>
            </a:r>
            <a:r>
              <a:rPr lang="en-US" sz="3400" dirty="0">
                <a:solidFill>
                  <a:srgbClr val="FFFF99"/>
                </a:solidFill>
              </a:rPr>
              <a:t> </a:t>
            </a:r>
            <a:r>
              <a:rPr lang="en-US" sz="3400" dirty="0" err="1">
                <a:solidFill>
                  <a:srgbClr val="FFFF99"/>
                </a:solidFill>
              </a:rPr>
              <a:t>productiva</a:t>
            </a:r>
            <a:r>
              <a:rPr lang="en-US" sz="3400" dirty="0">
                <a:solidFill>
                  <a:srgbClr val="FFFF99"/>
                </a:solidFill>
              </a:rPr>
              <a:t> del </a:t>
            </a:r>
            <a:r>
              <a:rPr lang="en-US" sz="3400" dirty="0" err="1">
                <a:solidFill>
                  <a:srgbClr val="FFFF99"/>
                </a:solidFill>
              </a:rPr>
              <a:t>futuro</a:t>
            </a:r>
            <a:endParaRPr lang="en-US" sz="3400" dirty="0">
              <a:solidFill>
                <a:srgbClr val="FFFF99"/>
              </a:solidFill>
            </a:endParaRPr>
          </a:p>
          <a:p>
            <a:pPr algn="l">
              <a:lnSpc>
                <a:spcPct val="70000"/>
              </a:lnSpc>
            </a:pPr>
            <a:endParaRPr lang="en-US" sz="1800" dirty="0">
              <a:solidFill>
                <a:srgbClr val="CCFFFF"/>
              </a:solidFill>
            </a:endParaRPr>
          </a:p>
          <a:p>
            <a:pPr algn="l">
              <a:lnSpc>
                <a:spcPct val="80000"/>
              </a:lnSpc>
              <a:spcBef>
                <a:spcPct val="40000"/>
              </a:spcBef>
            </a:pPr>
            <a:endParaRPr lang="en-US" sz="2800" dirty="0">
              <a:solidFill>
                <a:srgbClr val="FFFF99"/>
              </a:solidFill>
            </a:endParaRPr>
          </a:p>
        </p:txBody>
      </p:sp>
    </p:spTree>
    <p:extLst>
      <p:ext uri="{BB962C8B-B14F-4D97-AF65-F5344CB8AC3E}">
        <p14:creationId xmlns:p14="http://schemas.microsoft.com/office/powerpoint/2010/main" val="29806429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571480"/>
            <a:ext cx="7772400" cy="5665832"/>
          </a:xfrm>
        </p:spPr>
        <p:txBody>
          <a:bodyPr/>
          <a:lstStyle/>
          <a:p>
            <a:r>
              <a:rPr lang="en-US" sz="3000" dirty="0" smtClean="0">
                <a:solidFill>
                  <a:srgbClr val="FFFF00"/>
                </a:solidFill>
              </a:rPr>
              <a:t>M. Dawson, 1912</a:t>
            </a:r>
          </a:p>
          <a:p>
            <a:r>
              <a:rPr lang="en-US" sz="3000" dirty="0" smtClean="0">
                <a:solidFill>
                  <a:srgbClr val="FFFF00"/>
                </a:solidFill>
              </a:rPr>
              <a:t>P. Samuelson, 1958</a:t>
            </a:r>
          </a:p>
          <a:p>
            <a:r>
              <a:rPr lang="en-US" sz="3000" dirty="0" smtClean="0">
                <a:solidFill>
                  <a:srgbClr val="FFFF00"/>
                </a:solidFill>
              </a:rPr>
              <a:t>F. </a:t>
            </a:r>
            <a:r>
              <a:rPr lang="en-US" sz="3000" dirty="0" err="1" smtClean="0">
                <a:solidFill>
                  <a:srgbClr val="FFFF00"/>
                </a:solidFill>
              </a:rPr>
              <a:t>Bayo</a:t>
            </a:r>
            <a:r>
              <a:rPr lang="en-US" sz="3000" dirty="0" smtClean="0">
                <a:solidFill>
                  <a:srgbClr val="FFFF00"/>
                </a:solidFill>
              </a:rPr>
              <a:t>, 1988</a:t>
            </a:r>
          </a:p>
          <a:p>
            <a:r>
              <a:rPr lang="en-US" sz="3000" dirty="0" smtClean="0">
                <a:solidFill>
                  <a:srgbClr val="FFFF00"/>
                </a:solidFill>
              </a:rPr>
              <a:t>N. Barr, 1993</a:t>
            </a:r>
          </a:p>
          <a:p>
            <a:r>
              <a:rPr lang="en-US" sz="3000" dirty="0" smtClean="0">
                <a:solidFill>
                  <a:srgbClr val="FFFF00"/>
                </a:solidFill>
              </a:rPr>
              <a:t>P. </a:t>
            </a:r>
            <a:r>
              <a:rPr lang="en-US" sz="3000" dirty="0" err="1" smtClean="0">
                <a:solidFill>
                  <a:srgbClr val="FFFF00"/>
                </a:solidFill>
              </a:rPr>
              <a:t>Orzag</a:t>
            </a:r>
            <a:r>
              <a:rPr lang="en-US" sz="3000" dirty="0" smtClean="0">
                <a:solidFill>
                  <a:srgbClr val="FFFF00"/>
                </a:solidFill>
              </a:rPr>
              <a:t> &amp; J. </a:t>
            </a:r>
            <a:r>
              <a:rPr lang="en-US" sz="3000" dirty="0" err="1" smtClean="0">
                <a:solidFill>
                  <a:srgbClr val="FFFF00"/>
                </a:solidFill>
              </a:rPr>
              <a:t>Stiglitz</a:t>
            </a:r>
            <a:r>
              <a:rPr lang="en-US" sz="3000" dirty="0" smtClean="0">
                <a:solidFill>
                  <a:srgbClr val="FFFF00"/>
                </a:solidFill>
              </a:rPr>
              <a:t>, 1999</a:t>
            </a:r>
          </a:p>
          <a:p>
            <a:r>
              <a:rPr lang="en-US" sz="3000" dirty="0" smtClean="0">
                <a:solidFill>
                  <a:srgbClr val="FFFF00"/>
                </a:solidFill>
              </a:rPr>
              <a:t>World Economic Forum, </a:t>
            </a:r>
            <a:r>
              <a:rPr lang="en-US" sz="3000" dirty="0" err="1" smtClean="0">
                <a:solidFill>
                  <a:srgbClr val="FFFF00"/>
                </a:solidFill>
              </a:rPr>
              <a:t>Davos</a:t>
            </a:r>
            <a:r>
              <a:rPr lang="en-US" sz="3000" dirty="0" smtClean="0">
                <a:solidFill>
                  <a:srgbClr val="FFFF00"/>
                </a:solidFill>
              </a:rPr>
              <a:t> 2000</a:t>
            </a:r>
          </a:p>
          <a:p>
            <a:r>
              <a:rPr lang="en-US" sz="3000" dirty="0" smtClean="0">
                <a:solidFill>
                  <a:srgbClr val="FFFF00"/>
                </a:solidFill>
              </a:rPr>
              <a:t>R. Brown, 2000, 2005</a:t>
            </a:r>
          </a:p>
          <a:p>
            <a:r>
              <a:rPr lang="en-US" sz="3000" dirty="0" smtClean="0">
                <a:solidFill>
                  <a:srgbClr val="FFFF00"/>
                </a:solidFill>
              </a:rPr>
              <a:t>OIT, 2002</a:t>
            </a:r>
          </a:p>
          <a:p>
            <a:r>
              <a:rPr lang="en-US" sz="3000" dirty="0" smtClean="0">
                <a:solidFill>
                  <a:srgbClr val="FFFF00"/>
                </a:solidFill>
              </a:rPr>
              <a:t>R. Lee &amp;</a:t>
            </a:r>
            <a:r>
              <a:rPr lang="es-MX" sz="3000" dirty="0" smtClean="0">
                <a:solidFill>
                  <a:srgbClr val="FFFF00"/>
                </a:solidFill>
              </a:rPr>
              <a:t> G. </a:t>
            </a:r>
            <a:r>
              <a:rPr lang="es-MX" sz="3000" dirty="0" err="1" smtClean="0">
                <a:solidFill>
                  <a:srgbClr val="FFFF00"/>
                </a:solidFill>
              </a:rPr>
              <a:t>Donehower</a:t>
            </a:r>
            <a:r>
              <a:rPr lang="en-US" sz="3000" dirty="0" smtClean="0">
                <a:solidFill>
                  <a:srgbClr val="FFFF00"/>
                </a:solidFill>
              </a:rPr>
              <a:t>, 2009, </a:t>
            </a:r>
          </a:p>
          <a:p>
            <a:r>
              <a:rPr lang="en-US" sz="3000" dirty="0" smtClean="0">
                <a:solidFill>
                  <a:srgbClr val="FFFF00"/>
                </a:solidFill>
              </a:rPr>
              <a:t>I. Nava &amp; </a:t>
            </a:r>
            <a:r>
              <a:rPr lang="en-US" sz="3000" dirty="0" err="1" smtClean="0">
                <a:solidFill>
                  <a:srgbClr val="FFFF00"/>
                </a:solidFill>
              </a:rPr>
              <a:t>RHCh</a:t>
            </a:r>
            <a:r>
              <a:rPr lang="en-US" sz="3000" dirty="0" smtClean="0">
                <a:solidFill>
                  <a:srgbClr val="FFFF00"/>
                </a:solidFill>
              </a:rPr>
              <a:t>, 2008</a:t>
            </a:r>
          </a:p>
          <a:p>
            <a:endParaRPr lang="es-MX" dirty="0"/>
          </a:p>
        </p:txBody>
      </p:sp>
    </p:spTree>
    <p:extLst>
      <p:ext uri="{BB962C8B-B14F-4D97-AF65-F5344CB8AC3E}">
        <p14:creationId xmlns:p14="http://schemas.microsoft.com/office/powerpoint/2010/main" val="41530392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685800" y="404813"/>
            <a:ext cx="7772400" cy="803275"/>
          </a:xfrm>
        </p:spPr>
        <p:txBody>
          <a:bodyPr/>
          <a:lstStyle/>
          <a:p>
            <a:r>
              <a:rPr lang="en-US" sz="3600">
                <a:solidFill>
                  <a:schemeClr val="bg1"/>
                </a:solidFill>
              </a:rPr>
              <a:t>Pensiones de los empleados del IMSS </a:t>
            </a:r>
          </a:p>
        </p:txBody>
      </p:sp>
      <p:sp>
        <p:nvSpPr>
          <p:cNvPr id="74755" name="Rectangle 3"/>
          <p:cNvSpPr>
            <a:spLocks noGrp="1" noChangeArrowheads="1"/>
          </p:cNvSpPr>
          <p:nvPr>
            <p:ph type="body" idx="1"/>
          </p:nvPr>
        </p:nvSpPr>
        <p:spPr>
          <a:xfrm>
            <a:off x="457200" y="1341438"/>
            <a:ext cx="8229600" cy="5183187"/>
          </a:xfrm>
        </p:spPr>
        <p:txBody>
          <a:bodyPr/>
          <a:lstStyle/>
          <a:p>
            <a:pPr>
              <a:lnSpc>
                <a:spcPct val="90000"/>
              </a:lnSpc>
              <a:spcAft>
                <a:spcPct val="35000"/>
              </a:spcAft>
            </a:pPr>
            <a:r>
              <a:rPr lang="en-US" sz="3000">
                <a:solidFill>
                  <a:srgbClr val="FFFF00"/>
                </a:solidFill>
              </a:rPr>
              <a:t>Contribuciones de 3.0 %; edad de jubilación 53; 25 años de trabajo; la pension es 107 % del último salario.</a:t>
            </a:r>
            <a:endParaRPr lang="en-US" sz="3000">
              <a:solidFill>
                <a:schemeClr val="bg1"/>
              </a:solidFill>
            </a:endParaRPr>
          </a:p>
          <a:p>
            <a:pPr>
              <a:lnSpc>
                <a:spcPct val="90000"/>
              </a:lnSpc>
              <a:spcAft>
                <a:spcPct val="35000"/>
              </a:spcAft>
            </a:pPr>
            <a:r>
              <a:rPr lang="en-US" sz="3000">
                <a:solidFill>
                  <a:srgbClr val="FFFF00"/>
                </a:solidFill>
              </a:rPr>
              <a:t>0.03x12x25 = 9 la contribución total es 9</a:t>
            </a:r>
            <a:r>
              <a:rPr lang="en-US" sz="3000">
                <a:solidFill>
                  <a:schemeClr val="bg1"/>
                </a:solidFill>
              </a:rPr>
              <a:t> </a:t>
            </a:r>
            <a:r>
              <a:rPr lang="en-US" sz="3000">
                <a:solidFill>
                  <a:srgbClr val="FFFF00"/>
                </a:solidFill>
              </a:rPr>
              <a:t>meses nominales de salario</a:t>
            </a:r>
            <a:endParaRPr lang="en-US" sz="3000">
              <a:solidFill>
                <a:schemeClr val="bg1"/>
              </a:solidFill>
            </a:endParaRPr>
          </a:p>
          <a:p>
            <a:pPr>
              <a:lnSpc>
                <a:spcPct val="90000"/>
              </a:lnSpc>
              <a:spcAft>
                <a:spcPct val="35000"/>
              </a:spcAft>
            </a:pPr>
            <a:r>
              <a:rPr lang="en-US" sz="3000">
                <a:solidFill>
                  <a:srgbClr val="FFFF00"/>
                </a:solidFill>
              </a:rPr>
              <a:t>E</a:t>
            </a:r>
            <a:r>
              <a:rPr lang="en-US" sz="3000" baseline="-25000">
                <a:solidFill>
                  <a:srgbClr val="FFFF00"/>
                </a:solidFill>
              </a:rPr>
              <a:t>H </a:t>
            </a:r>
            <a:r>
              <a:rPr lang="en-US" sz="3000">
                <a:solidFill>
                  <a:srgbClr val="FFFF00"/>
                </a:solidFill>
              </a:rPr>
              <a:t>(53)=27 </a:t>
            </a:r>
            <a:r>
              <a:rPr lang="en-US" sz="3000" b="1">
                <a:solidFill>
                  <a:srgbClr val="FFFF00"/>
                </a:solidFill>
                <a:cs typeface="Times New Roman" pitchFamily="18" charset="0"/>
              </a:rPr>
              <a:t>=&gt;</a:t>
            </a:r>
            <a:r>
              <a:rPr lang="en-US" sz="3000">
                <a:solidFill>
                  <a:srgbClr val="FFFF00"/>
                </a:solidFill>
              </a:rPr>
              <a:t>27x12=324 meses de pensión </a:t>
            </a:r>
          </a:p>
          <a:p>
            <a:pPr>
              <a:lnSpc>
                <a:spcPct val="90000"/>
              </a:lnSpc>
              <a:spcAft>
                <a:spcPct val="35000"/>
              </a:spcAft>
            </a:pPr>
            <a:r>
              <a:rPr lang="en-US" sz="3000">
                <a:solidFill>
                  <a:srgbClr val="FFFF00"/>
                </a:solidFill>
              </a:rPr>
              <a:t>E</a:t>
            </a:r>
            <a:r>
              <a:rPr lang="en-US" sz="3000" baseline="-25000">
                <a:solidFill>
                  <a:srgbClr val="FFFF00"/>
                </a:solidFill>
              </a:rPr>
              <a:t> M</a:t>
            </a:r>
            <a:r>
              <a:rPr lang="en-US" sz="3000">
                <a:solidFill>
                  <a:srgbClr val="FFFF00"/>
                </a:solidFill>
              </a:rPr>
              <a:t>(77)=11 </a:t>
            </a:r>
            <a:r>
              <a:rPr lang="en-US" sz="3000" b="1">
                <a:solidFill>
                  <a:srgbClr val="FFFF00"/>
                </a:solidFill>
                <a:cs typeface="Times New Roman" pitchFamily="18" charset="0"/>
              </a:rPr>
              <a:t>=&gt;</a:t>
            </a:r>
            <a:r>
              <a:rPr lang="en-US" sz="3000">
                <a:solidFill>
                  <a:srgbClr val="FFFF00"/>
                </a:solidFill>
              </a:rPr>
              <a:t>11x12=132 meses de pensión</a:t>
            </a:r>
          </a:p>
          <a:p>
            <a:pPr>
              <a:lnSpc>
                <a:spcPct val="90000"/>
              </a:lnSpc>
              <a:spcBef>
                <a:spcPct val="0"/>
              </a:spcBef>
              <a:spcAft>
                <a:spcPct val="35000"/>
              </a:spcAft>
            </a:pPr>
            <a:r>
              <a:rPr lang="en-US" sz="3000">
                <a:solidFill>
                  <a:srgbClr val="66FF66"/>
                </a:solidFill>
              </a:rPr>
              <a:t>Con una contribución nominal de 9 meses se adquieren 456 meses de pensión al 107 % (eq.</a:t>
            </a:r>
            <a:r>
              <a:rPr lang="en-US" sz="3000">
                <a:solidFill>
                  <a:srgbClr val="66FF66"/>
                </a:solidFill>
                <a:sym typeface="Symbol" pitchFamily="18" charset="2"/>
              </a:rPr>
              <a:t> 488 meses)</a:t>
            </a:r>
          </a:p>
        </p:txBody>
      </p:sp>
      <p:sp>
        <p:nvSpPr>
          <p:cNvPr id="74756" name="Oval 4"/>
          <p:cNvSpPr>
            <a:spLocks noChangeArrowheads="1"/>
          </p:cNvSpPr>
          <p:nvPr/>
        </p:nvSpPr>
        <p:spPr bwMode="auto">
          <a:xfrm>
            <a:off x="6011863" y="5157788"/>
            <a:ext cx="288925" cy="431800"/>
          </a:xfrm>
          <a:prstGeom prst="ellipse">
            <a:avLst/>
          </a:prstGeom>
          <a:noFill/>
          <a:ln w="28575">
            <a:solidFill>
              <a:srgbClr val="FF3300"/>
            </a:solidFill>
            <a:round/>
            <a:headEnd/>
            <a:tailEnd/>
          </a:ln>
          <a:effec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74757" name="Oval 5"/>
          <p:cNvSpPr>
            <a:spLocks noChangeArrowheads="1"/>
          </p:cNvSpPr>
          <p:nvPr/>
        </p:nvSpPr>
        <p:spPr bwMode="auto">
          <a:xfrm>
            <a:off x="827088" y="6021388"/>
            <a:ext cx="720725" cy="431800"/>
          </a:xfrm>
          <a:prstGeom prst="ellipse">
            <a:avLst/>
          </a:prstGeom>
          <a:noFill/>
          <a:ln w="28575">
            <a:solidFill>
              <a:srgbClr val="FF3300"/>
            </a:solidFill>
            <a:round/>
            <a:headEnd/>
            <a:tailEnd/>
          </a:ln>
          <a:effectLst/>
        </p:spPr>
        <p:txBody>
          <a:bodyPr wrap="none" anchor="ctr"/>
          <a:lstStyle/>
          <a:p>
            <a:pPr fontAlgn="base">
              <a:spcBef>
                <a:spcPct val="0"/>
              </a:spcBef>
              <a:spcAft>
                <a:spcPct val="0"/>
              </a:spcAft>
            </a:pPr>
            <a:endParaRPr lang="en-US">
              <a:solidFill>
                <a:srgbClr val="000000"/>
              </a:solidFill>
              <a:latin typeface="Arial" charset="0"/>
            </a:endParaRPr>
          </a:p>
        </p:txBody>
      </p:sp>
    </p:spTree>
    <p:extLst>
      <p:ext uri="{BB962C8B-B14F-4D97-AF65-F5344CB8AC3E}">
        <p14:creationId xmlns:p14="http://schemas.microsoft.com/office/powerpoint/2010/main" val="247389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47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47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475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4755">
                                            <p:txEl>
                                              <p:pRg st="4" end="4"/>
                                            </p:txEl>
                                          </p:spTgt>
                                        </p:tgtEl>
                                        <p:attrNameLst>
                                          <p:attrName>style.visibility</p:attrName>
                                        </p:attrNameLst>
                                      </p:cBhvr>
                                      <p:to>
                                        <p:strVal val="visible"/>
                                      </p:to>
                                    </p:set>
                                    <p:anim calcmode="lin" valueType="num">
                                      <p:cBhvr additive="base">
                                        <p:cTn id="23" dur="500" fill="hold"/>
                                        <p:tgtEl>
                                          <p:spTgt spid="74755">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47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475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47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nimBg="1"/>
      <p:bldP spid="7475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1"/>
          </p:nvPr>
        </p:nvSpPr>
        <p:spPr>
          <a:xfrm>
            <a:off x="685800" y="765175"/>
            <a:ext cx="7772400" cy="5400675"/>
          </a:xfrm>
          <a:noFill/>
        </p:spPr>
        <p:txBody>
          <a:bodyPr/>
          <a:lstStyle/>
          <a:p>
            <a:pPr>
              <a:spcBef>
                <a:spcPct val="40000"/>
              </a:spcBef>
            </a:pPr>
            <a:r>
              <a:rPr lang="es-MX" sz="3600">
                <a:solidFill>
                  <a:schemeClr val="bg1"/>
                </a:solidFill>
                <a:cs typeface="Times New Roman" pitchFamily="18" charset="0"/>
              </a:rPr>
              <a:t>Las contribuciones jamás han pagado las pensiones</a:t>
            </a:r>
          </a:p>
          <a:p>
            <a:pPr>
              <a:spcBef>
                <a:spcPct val="40000"/>
              </a:spcBef>
            </a:pPr>
            <a:r>
              <a:rPr lang="es-MX" sz="3600">
                <a:solidFill>
                  <a:schemeClr val="bg1"/>
                </a:solidFill>
                <a:cs typeface="Times New Roman" pitchFamily="18" charset="0"/>
              </a:rPr>
              <a:t>El uso político y sindical de bajas con-tribuciones y pensiones injustificadas </a:t>
            </a:r>
          </a:p>
          <a:p>
            <a:pPr>
              <a:spcBef>
                <a:spcPct val="40000"/>
              </a:spcBef>
            </a:pPr>
            <a:r>
              <a:rPr lang="es-MX" sz="3600">
                <a:solidFill>
                  <a:schemeClr val="bg1"/>
                </a:solidFill>
                <a:cs typeface="Times New Roman" pitchFamily="18" charset="0"/>
              </a:rPr>
              <a:t>Obligaciones pactadas que compro-meten el desarrollo y la estabilidad</a:t>
            </a:r>
            <a:endParaRPr lang="en-US" sz="3600">
              <a:solidFill>
                <a:schemeClr val="bg1"/>
              </a:solidFill>
            </a:endParaRPr>
          </a:p>
          <a:p>
            <a:pPr>
              <a:spcBef>
                <a:spcPct val="40000"/>
              </a:spcBef>
            </a:pPr>
            <a:r>
              <a:rPr lang="en-US" sz="3600">
                <a:solidFill>
                  <a:srgbClr val="FFFF66"/>
                </a:solidFill>
              </a:rPr>
              <a:t>Impreparado para la atención a la salud</a:t>
            </a:r>
          </a:p>
          <a:p>
            <a:pPr>
              <a:buFontTx/>
              <a:buNone/>
            </a:pPr>
            <a:endParaRPr lang="en-US" sz="3600">
              <a:solidFill>
                <a:schemeClr val="bg1"/>
              </a:solidFill>
            </a:endParaRPr>
          </a:p>
        </p:txBody>
      </p:sp>
    </p:spTree>
    <p:extLst>
      <p:ext uri="{BB962C8B-B14F-4D97-AF65-F5344CB8AC3E}">
        <p14:creationId xmlns:p14="http://schemas.microsoft.com/office/powerpoint/2010/main" val="18651862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457200" y="804440"/>
            <a:ext cx="8229600" cy="5576888"/>
          </a:xfrm>
        </p:spPr>
        <p:txBody>
          <a:bodyPr/>
          <a:lstStyle/>
          <a:p>
            <a:r>
              <a:rPr lang="en-US" dirty="0">
                <a:solidFill>
                  <a:schemeClr val="bg1"/>
                </a:solidFill>
              </a:rPr>
              <a:t>¿</a:t>
            </a:r>
            <a:r>
              <a:rPr lang="en-US" dirty="0" err="1">
                <a:solidFill>
                  <a:schemeClr val="bg1"/>
                </a:solidFill>
              </a:rPr>
              <a:t>Qué</a:t>
            </a:r>
            <a:r>
              <a:rPr lang="en-US" dirty="0">
                <a:solidFill>
                  <a:schemeClr val="bg1"/>
                </a:solidFill>
              </a:rPr>
              <a:t> </a:t>
            </a:r>
            <a:r>
              <a:rPr lang="en-US" dirty="0" err="1">
                <a:solidFill>
                  <a:schemeClr val="bg1"/>
                </a:solidFill>
              </a:rPr>
              <a:t>tanto</a:t>
            </a:r>
            <a:r>
              <a:rPr lang="en-US" dirty="0">
                <a:solidFill>
                  <a:schemeClr val="bg1"/>
                </a:solidFill>
              </a:rPr>
              <a:t> la </a:t>
            </a:r>
            <a:r>
              <a:rPr lang="en-US" dirty="0" err="1">
                <a:solidFill>
                  <a:schemeClr val="bg1"/>
                </a:solidFill>
              </a:rPr>
              <a:t>injusticia</a:t>
            </a:r>
            <a:r>
              <a:rPr lang="en-US" dirty="0">
                <a:solidFill>
                  <a:schemeClr val="bg1"/>
                </a:solidFill>
              </a:rPr>
              <a:t> social y </a:t>
            </a:r>
            <a:r>
              <a:rPr lang="en-US" dirty="0" err="1">
                <a:solidFill>
                  <a:schemeClr val="bg1"/>
                </a:solidFill>
              </a:rPr>
              <a:t>económica</a:t>
            </a:r>
            <a:r>
              <a:rPr lang="en-US" dirty="0">
                <a:solidFill>
                  <a:schemeClr val="bg1"/>
                </a:solidFill>
              </a:rPr>
              <a:t> </a:t>
            </a:r>
            <a:r>
              <a:rPr lang="en-US" dirty="0" err="1">
                <a:solidFill>
                  <a:schemeClr val="bg1"/>
                </a:solidFill>
              </a:rPr>
              <a:t>compromete</a:t>
            </a:r>
            <a:r>
              <a:rPr lang="en-US" dirty="0">
                <a:solidFill>
                  <a:schemeClr val="bg1"/>
                </a:solidFill>
              </a:rPr>
              <a:t> al primer </a:t>
            </a:r>
            <a:r>
              <a:rPr lang="en-US" dirty="0" err="1">
                <a:solidFill>
                  <a:schemeClr val="bg1"/>
                </a:solidFill>
              </a:rPr>
              <a:t>dividendo</a:t>
            </a:r>
            <a:r>
              <a:rPr lang="en-US" dirty="0">
                <a:solidFill>
                  <a:schemeClr val="bg1"/>
                </a:solidFill>
              </a:rPr>
              <a:t>? (el </a:t>
            </a:r>
            <a:r>
              <a:rPr lang="en-US" dirty="0" err="1">
                <a:solidFill>
                  <a:schemeClr val="bg1"/>
                </a:solidFill>
              </a:rPr>
              <a:t>caso</a:t>
            </a:r>
            <a:r>
              <a:rPr lang="en-US" dirty="0">
                <a:solidFill>
                  <a:schemeClr val="bg1"/>
                </a:solidFill>
              </a:rPr>
              <a:t> de la </a:t>
            </a:r>
            <a:r>
              <a:rPr lang="en-US" dirty="0" err="1">
                <a:solidFill>
                  <a:schemeClr val="bg1"/>
                </a:solidFill>
              </a:rPr>
              <a:t>seguridad</a:t>
            </a:r>
            <a:r>
              <a:rPr lang="en-US" dirty="0">
                <a:solidFill>
                  <a:schemeClr val="bg1"/>
                </a:solidFill>
              </a:rPr>
              <a:t> social)</a:t>
            </a:r>
          </a:p>
          <a:p>
            <a:r>
              <a:rPr lang="en-US" dirty="0">
                <a:solidFill>
                  <a:schemeClr val="bg1"/>
                </a:solidFill>
              </a:rPr>
              <a:t>¿</a:t>
            </a:r>
            <a:r>
              <a:rPr lang="en-US" dirty="0" err="1">
                <a:solidFill>
                  <a:schemeClr val="bg1"/>
                </a:solidFill>
              </a:rPr>
              <a:t>Qué</a:t>
            </a:r>
            <a:r>
              <a:rPr lang="en-US" dirty="0">
                <a:solidFill>
                  <a:schemeClr val="bg1"/>
                </a:solidFill>
              </a:rPr>
              <a:t> </a:t>
            </a:r>
            <a:r>
              <a:rPr lang="en-US" dirty="0" err="1">
                <a:solidFill>
                  <a:schemeClr val="bg1"/>
                </a:solidFill>
              </a:rPr>
              <a:t>factibilidad</a:t>
            </a:r>
            <a:r>
              <a:rPr lang="en-US" dirty="0">
                <a:solidFill>
                  <a:schemeClr val="bg1"/>
                </a:solidFill>
              </a:rPr>
              <a:t> </a:t>
            </a:r>
            <a:r>
              <a:rPr lang="en-US" dirty="0" err="1">
                <a:solidFill>
                  <a:schemeClr val="bg1"/>
                </a:solidFill>
              </a:rPr>
              <a:t>tiene</a:t>
            </a:r>
            <a:r>
              <a:rPr lang="en-US" dirty="0">
                <a:solidFill>
                  <a:schemeClr val="bg1"/>
                </a:solidFill>
              </a:rPr>
              <a:t> el </a:t>
            </a:r>
            <a:r>
              <a:rPr lang="en-US" dirty="0" err="1">
                <a:solidFill>
                  <a:schemeClr val="bg1"/>
                </a:solidFill>
              </a:rPr>
              <a:t>segundo</a:t>
            </a:r>
            <a:r>
              <a:rPr lang="en-US" dirty="0">
                <a:solidFill>
                  <a:schemeClr val="bg1"/>
                </a:solidFill>
              </a:rPr>
              <a:t> </a:t>
            </a:r>
            <a:r>
              <a:rPr lang="en-US" dirty="0" err="1">
                <a:solidFill>
                  <a:schemeClr val="bg1"/>
                </a:solidFill>
              </a:rPr>
              <a:t>dividendo</a:t>
            </a:r>
            <a:r>
              <a:rPr lang="en-US" dirty="0">
                <a:solidFill>
                  <a:schemeClr val="bg1"/>
                </a:solidFill>
              </a:rPr>
              <a:t>?</a:t>
            </a:r>
          </a:p>
          <a:p>
            <a:r>
              <a:rPr lang="en-US" dirty="0">
                <a:solidFill>
                  <a:schemeClr val="bg1"/>
                </a:solidFill>
              </a:rPr>
              <a:t>¿</a:t>
            </a:r>
            <a:r>
              <a:rPr lang="en-US" dirty="0" err="1">
                <a:solidFill>
                  <a:schemeClr val="bg1"/>
                </a:solidFill>
              </a:rPr>
              <a:t>Es</a:t>
            </a:r>
            <a:r>
              <a:rPr lang="en-US" dirty="0">
                <a:solidFill>
                  <a:schemeClr val="bg1"/>
                </a:solidFill>
              </a:rPr>
              <a:t> </a:t>
            </a:r>
            <a:r>
              <a:rPr lang="en-US" dirty="0" err="1">
                <a:solidFill>
                  <a:schemeClr val="bg1"/>
                </a:solidFill>
              </a:rPr>
              <a:t>rescatable</a:t>
            </a:r>
            <a:r>
              <a:rPr lang="en-US" dirty="0">
                <a:solidFill>
                  <a:schemeClr val="bg1"/>
                </a:solidFill>
              </a:rPr>
              <a:t> la </a:t>
            </a:r>
            <a:r>
              <a:rPr lang="en-US" dirty="0" err="1">
                <a:solidFill>
                  <a:schemeClr val="bg1"/>
                </a:solidFill>
              </a:rPr>
              <a:t>inversión</a:t>
            </a:r>
            <a:r>
              <a:rPr lang="en-US" dirty="0">
                <a:solidFill>
                  <a:schemeClr val="bg1"/>
                </a:solidFill>
              </a:rPr>
              <a:t> en </a:t>
            </a:r>
            <a:r>
              <a:rPr lang="en-US" dirty="0" err="1">
                <a:solidFill>
                  <a:schemeClr val="bg1"/>
                </a:solidFill>
              </a:rPr>
              <a:t>salud</a:t>
            </a:r>
            <a:r>
              <a:rPr lang="en-US" dirty="0">
                <a:solidFill>
                  <a:schemeClr val="bg1"/>
                </a:solidFill>
              </a:rPr>
              <a:t> y </a:t>
            </a:r>
            <a:r>
              <a:rPr lang="en-US" dirty="0" err="1">
                <a:solidFill>
                  <a:schemeClr val="bg1"/>
                </a:solidFill>
              </a:rPr>
              <a:t>educa-ción</a:t>
            </a:r>
            <a:r>
              <a:rPr lang="en-US" dirty="0">
                <a:solidFill>
                  <a:schemeClr val="bg1"/>
                </a:solidFill>
              </a:rPr>
              <a:t>? </a:t>
            </a:r>
          </a:p>
          <a:p>
            <a:r>
              <a:rPr lang="en-US" dirty="0" err="1">
                <a:solidFill>
                  <a:schemeClr val="bg1"/>
                </a:solidFill>
              </a:rPr>
              <a:t>Salud</a:t>
            </a:r>
            <a:r>
              <a:rPr lang="en-US" dirty="0">
                <a:solidFill>
                  <a:schemeClr val="bg1"/>
                </a:solidFill>
              </a:rPr>
              <a:t> </a:t>
            </a:r>
            <a:r>
              <a:rPr lang="en-US" dirty="0" err="1">
                <a:solidFill>
                  <a:schemeClr val="bg1"/>
                </a:solidFill>
              </a:rPr>
              <a:t>durante</a:t>
            </a:r>
            <a:r>
              <a:rPr lang="en-US" dirty="0">
                <a:solidFill>
                  <a:schemeClr val="bg1"/>
                </a:solidFill>
              </a:rPr>
              <a:t> </a:t>
            </a:r>
            <a:r>
              <a:rPr lang="en-US" dirty="0" err="1">
                <a:solidFill>
                  <a:schemeClr val="bg1"/>
                </a:solidFill>
              </a:rPr>
              <a:t>todo</a:t>
            </a:r>
            <a:r>
              <a:rPr lang="en-US" dirty="0">
                <a:solidFill>
                  <a:schemeClr val="bg1"/>
                </a:solidFill>
              </a:rPr>
              <a:t> el </a:t>
            </a:r>
            <a:r>
              <a:rPr lang="en-US" dirty="0" err="1">
                <a:solidFill>
                  <a:schemeClr val="bg1"/>
                </a:solidFill>
              </a:rPr>
              <a:t>ciclo</a:t>
            </a:r>
            <a:r>
              <a:rPr lang="en-US" dirty="0">
                <a:solidFill>
                  <a:schemeClr val="bg1"/>
                </a:solidFill>
              </a:rPr>
              <a:t> de </a:t>
            </a:r>
            <a:r>
              <a:rPr lang="en-US" dirty="0" err="1">
                <a:solidFill>
                  <a:schemeClr val="bg1"/>
                </a:solidFill>
              </a:rPr>
              <a:t>vida</a:t>
            </a:r>
            <a:endParaRPr lang="en-US" dirty="0">
              <a:solidFill>
                <a:schemeClr val="bg1"/>
              </a:solidFill>
            </a:endParaRPr>
          </a:p>
          <a:p>
            <a:r>
              <a:rPr lang="en-US" dirty="0" err="1">
                <a:solidFill>
                  <a:schemeClr val="bg1"/>
                </a:solidFill>
              </a:rPr>
              <a:t>Educación</a:t>
            </a:r>
            <a:r>
              <a:rPr lang="en-US" dirty="0">
                <a:solidFill>
                  <a:schemeClr val="bg1"/>
                </a:solidFill>
              </a:rPr>
              <a:t> y </a:t>
            </a:r>
            <a:r>
              <a:rPr lang="en-US" dirty="0" err="1">
                <a:solidFill>
                  <a:schemeClr val="bg1"/>
                </a:solidFill>
              </a:rPr>
              <a:t>preparación</a:t>
            </a:r>
            <a:r>
              <a:rPr lang="en-US" dirty="0">
                <a:solidFill>
                  <a:schemeClr val="bg1"/>
                </a:solidFill>
              </a:rPr>
              <a:t> para el </a:t>
            </a:r>
            <a:r>
              <a:rPr lang="en-US" dirty="0" err="1">
                <a:solidFill>
                  <a:schemeClr val="bg1"/>
                </a:solidFill>
              </a:rPr>
              <a:t>trabajo</a:t>
            </a:r>
            <a:endParaRPr lang="en-US" dirty="0">
              <a:solidFill>
                <a:schemeClr val="bg1"/>
              </a:solidFill>
            </a:endParaRPr>
          </a:p>
          <a:p>
            <a:r>
              <a:rPr lang="en-US" dirty="0" err="1">
                <a:solidFill>
                  <a:schemeClr val="bg1"/>
                </a:solidFill>
              </a:rPr>
              <a:t>Equidad</a:t>
            </a:r>
            <a:r>
              <a:rPr lang="en-US" dirty="0">
                <a:solidFill>
                  <a:schemeClr val="bg1"/>
                </a:solidFill>
              </a:rPr>
              <a:t> social y </a:t>
            </a:r>
            <a:r>
              <a:rPr lang="en-US" dirty="0" err="1" smtClean="0">
                <a:solidFill>
                  <a:schemeClr val="bg1"/>
                </a:solidFill>
              </a:rPr>
              <a:t>económica</a:t>
            </a:r>
            <a:endParaRPr lang="en-US" dirty="0">
              <a:solidFill>
                <a:schemeClr val="bg1"/>
              </a:solidFill>
            </a:endParaRPr>
          </a:p>
        </p:txBody>
      </p:sp>
    </p:spTree>
    <p:extLst>
      <p:ext uri="{BB962C8B-B14F-4D97-AF65-F5344CB8AC3E}">
        <p14:creationId xmlns:p14="http://schemas.microsoft.com/office/powerpoint/2010/main" val="5441025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88103671"/>
              </p:ext>
            </p:extLst>
          </p:nvPr>
        </p:nvGraphicFramePr>
        <p:xfrm>
          <a:off x="683568" y="1052736"/>
          <a:ext cx="7848872" cy="5256584"/>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2195736" y="332656"/>
            <a:ext cx="4896544" cy="523220"/>
          </a:xfrm>
          <a:prstGeom prst="rect">
            <a:avLst/>
          </a:prstGeom>
          <a:noFill/>
        </p:spPr>
        <p:txBody>
          <a:bodyPr wrap="square" rtlCol="0">
            <a:spAutoFit/>
          </a:bodyPr>
          <a:lstStyle/>
          <a:p>
            <a:r>
              <a:rPr lang="es-MX" sz="2800" dirty="0" smtClean="0">
                <a:latin typeface="Cambria" pitchFamily="18" charset="0"/>
              </a:rPr>
              <a:t>El envejecimiento de la vejez</a:t>
            </a:r>
            <a:endParaRPr lang="es-MX" sz="2800" dirty="0">
              <a:latin typeface="Cambria" pitchFamily="18" charset="0"/>
            </a:endParaRPr>
          </a:p>
        </p:txBody>
      </p:sp>
    </p:spTree>
    <p:extLst>
      <p:ext uri="{BB962C8B-B14F-4D97-AF65-F5344CB8AC3E}">
        <p14:creationId xmlns:p14="http://schemas.microsoft.com/office/powerpoint/2010/main" val="32578358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Placeholder 3"/>
          <p:cNvGraphicFramePr>
            <a:graphicFrameLocks noGrp="1"/>
          </p:cNvGraphicFramePr>
          <p:nvPr>
            <p:ph type="tbl" idx="1"/>
          </p:nvPr>
        </p:nvGraphicFramePr>
        <p:xfrm>
          <a:off x="539552" y="1196752"/>
          <a:ext cx="8243918" cy="5304082"/>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Connector 5"/>
          <p:cNvCxnSpPr/>
          <p:nvPr/>
        </p:nvCxnSpPr>
        <p:spPr>
          <a:xfrm flipH="1">
            <a:off x="6516216" y="1988840"/>
            <a:ext cx="15960" cy="3440424"/>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012160" y="4941168"/>
            <a:ext cx="785818" cy="285752"/>
          </a:xfrm>
          <a:prstGeom prst="rect">
            <a:avLst/>
          </a:prstGeom>
          <a:noFill/>
        </p:spPr>
        <p:txBody>
          <a:bodyPr wrap="square" rtlCol="0">
            <a:spAutoFit/>
          </a:bodyPr>
          <a:lstStyle/>
          <a:p>
            <a:r>
              <a:rPr lang="en-US" sz="1200" dirty="0" err="1" smtClean="0">
                <a:solidFill>
                  <a:srgbClr val="000000"/>
                </a:solidFill>
              </a:rPr>
              <a:t>Moda</a:t>
            </a:r>
            <a:endParaRPr lang="es-MX" sz="1200" dirty="0">
              <a:solidFill>
                <a:srgbClr val="000000"/>
              </a:solidFill>
            </a:endParaRPr>
          </a:p>
        </p:txBody>
      </p:sp>
      <p:cxnSp>
        <p:nvCxnSpPr>
          <p:cNvPr id="9" name="Straight Arrow Connector 8"/>
          <p:cNvCxnSpPr/>
          <p:nvPr/>
        </p:nvCxnSpPr>
        <p:spPr>
          <a:xfrm>
            <a:off x="-3214742" y="714356"/>
            <a:ext cx="914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357686" y="3286124"/>
            <a:ext cx="1285884" cy="461665"/>
          </a:xfrm>
          <a:prstGeom prst="rect">
            <a:avLst/>
          </a:prstGeom>
          <a:noFill/>
        </p:spPr>
        <p:txBody>
          <a:bodyPr wrap="square" rtlCol="0">
            <a:spAutoFit/>
          </a:bodyPr>
          <a:lstStyle/>
          <a:p>
            <a:r>
              <a:rPr lang="es-MX" sz="1200" dirty="0" smtClean="0">
                <a:solidFill>
                  <a:srgbClr val="000000"/>
                </a:solidFill>
              </a:rPr>
              <a:t>Vida </a:t>
            </a:r>
            <a:r>
              <a:rPr lang="es-MX" sz="1200" dirty="0" err="1" smtClean="0">
                <a:solidFill>
                  <a:srgbClr val="000000"/>
                </a:solidFill>
              </a:rPr>
              <a:t>minima</a:t>
            </a:r>
            <a:endParaRPr lang="es-MX" sz="1200" dirty="0" smtClean="0">
              <a:solidFill>
                <a:srgbClr val="000000"/>
              </a:solidFill>
            </a:endParaRPr>
          </a:p>
          <a:p>
            <a:r>
              <a:rPr lang="es-MX" sz="1200" dirty="0" smtClean="0">
                <a:solidFill>
                  <a:srgbClr val="000000"/>
                </a:solidFill>
              </a:rPr>
              <a:t>“normal”</a:t>
            </a:r>
            <a:endParaRPr lang="es-MX" sz="1200" dirty="0">
              <a:solidFill>
                <a:srgbClr val="000000"/>
              </a:solidFill>
            </a:endParaRPr>
          </a:p>
        </p:txBody>
      </p:sp>
      <p:sp>
        <p:nvSpPr>
          <p:cNvPr id="11" name="TextBox 10"/>
          <p:cNvSpPr txBox="1"/>
          <p:nvPr/>
        </p:nvSpPr>
        <p:spPr>
          <a:xfrm>
            <a:off x="1835696" y="332656"/>
            <a:ext cx="5400600" cy="584775"/>
          </a:xfrm>
          <a:prstGeom prst="rect">
            <a:avLst/>
          </a:prstGeom>
          <a:noFill/>
        </p:spPr>
        <p:txBody>
          <a:bodyPr wrap="square" rtlCol="0">
            <a:spAutoFit/>
          </a:bodyPr>
          <a:lstStyle/>
          <a:p>
            <a:pPr algn="ctr"/>
            <a:r>
              <a:rPr lang="es-MX" sz="3200" dirty="0" smtClean="0">
                <a:solidFill>
                  <a:srgbClr val="FFFF00"/>
                </a:solidFill>
              </a:rPr>
              <a:t>Hacia la </a:t>
            </a:r>
            <a:r>
              <a:rPr lang="es-MX" sz="3200" i="1" dirty="0" smtClean="0">
                <a:solidFill>
                  <a:srgbClr val="FFFF00"/>
                </a:solidFill>
              </a:rPr>
              <a:t>normalización</a:t>
            </a:r>
            <a:r>
              <a:rPr lang="es-MX" sz="3200" dirty="0" smtClean="0">
                <a:solidFill>
                  <a:srgbClr val="FFFF00"/>
                </a:solidFill>
              </a:rPr>
              <a:t> de </a:t>
            </a:r>
            <a:r>
              <a:rPr lang="es-MX" sz="3200" dirty="0" err="1" smtClean="0">
                <a:solidFill>
                  <a:srgbClr val="FFFF00"/>
                </a:solidFill>
              </a:rPr>
              <a:t>dx</a:t>
            </a:r>
            <a:endParaRPr lang="es-MX" sz="3200" dirty="0">
              <a:solidFill>
                <a:srgbClr val="FFFF00"/>
              </a:solidFill>
            </a:endParaRPr>
          </a:p>
        </p:txBody>
      </p:sp>
    </p:spTree>
    <p:extLst>
      <p:ext uri="{BB962C8B-B14F-4D97-AF65-F5344CB8AC3E}">
        <p14:creationId xmlns:p14="http://schemas.microsoft.com/office/powerpoint/2010/main" val="4704518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body" idx="1"/>
          </p:nvPr>
        </p:nvSpPr>
        <p:spPr>
          <a:xfrm>
            <a:off x="395536" y="990600"/>
            <a:ext cx="8352928" cy="5105400"/>
          </a:xfrm>
        </p:spPr>
        <p:txBody>
          <a:bodyPr/>
          <a:lstStyle/>
          <a:p>
            <a:pPr eaLnBrk="1" hangingPunct="1"/>
            <a:r>
              <a:rPr lang="en-US" sz="3600" dirty="0" err="1" smtClean="0">
                <a:solidFill>
                  <a:schemeClr val="bg1"/>
                </a:solidFill>
              </a:rPr>
              <a:t>Desplazamiento</a:t>
            </a:r>
            <a:r>
              <a:rPr lang="en-US" sz="3600" dirty="0" smtClean="0">
                <a:solidFill>
                  <a:schemeClr val="bg1"/>
                </a:solidFill>
              </a:rPr>
              <a:t> de la </a:t>
            </a:r>
            <a:r>
              <a:rPr lang="en-US" sz="3600" dirty="0" err="1" smtClean="0">
                <a:solidFill>
                  <a:schemeClr val="bg1"/>
                </a:solidFill>
              </a:rPr>
              <a:t>mortalidad</a:t>
            </a:r>
            <a:r>
              <a:rPr lang="en-US" sz="3600" dirty="0" smtClean="0">
                <a:solidFill>
                  <a:schemeClr val="bg1"/>
                </a:solidFill>
              </a:rPr>
              <a:t> </a:t>
            </a:r>
            <a:r>
              <a:rPr lang="en-US" sz="3600" dirty="0" err="1" smtClean="0">
                <a:solidFill>
                  <a:schemeClr val="bg1"/>
                </a:solidFill>
              </a:rPr>
              <a:t>hacia</a:t>
            </a:r>
            <a:r>
              <a:rPr lang="en-US" sz="3600" dirty="0" smtClean="0">
                <a:solidFill>
                  <a:schemeClr val="bg1"/>
                </a:solidFill>
              </a:rPr>
              <a:t> </a:t>
            </a:r>
            <a:r>
              <a:rPr lang="en-US" sz="3600" dirty="0" err="1" smtClean="0">
                <a:solidFill>
                  <a:schemeClr val="bg1"/>
                </a:solidFill>
              </a:rPr>
              <a:t>las</a:t>
            </a:r>
            <a:r>
              <a:rPr lang="en-US" sz="3600" dirty="0" smtClean="0">
                <a:solidFill>
                  <a:schemeClr val="bg1"/>
                </a:solidFill>
              </a:rPr>
              <a:t> </a:t>
            </a:r>
            <a:r>
              <a:rPr lang="en-US" sz="3600" dirty="0" err="1" smtClean="0">
                <a:solidFill>
                  <a:schemeClr val="bg1"/>
                </a:solidFill>
              </a:rPr>
              <a:t>edades</a:t>
            </a:r>
            <a:r>
              <a:rPr lang="en-US" sz="3600" dirty="0" smtClean="0">
                <a:solidFill>
                  <a:schemeClr val="bg1"/>
                </a:solidFill>
              </a:rPr>
              <a:t> </a:t>
            </a:r>
            <a:r>
              <a:rPr lang="en-US" sz="3600" dirty="0" err="1" smtClean="0">
                <a:solidFill>
                  <a:schemeClr val="bg1"/>
                </a:solidFill>
              </a:rPr>
              <a:t>avanzadas</a:t>
            </a:r>
            <a:endParaRPr lang="en-US" sz="1800" dirty="0" smtClean="0">
              <a:solidFill>
                <a:schemeClr val="bg1"/>
              </a:solidFill>
            </a:endParaRPr>
          </a:p>
          <a:p>
            <a:pPr eaLnBrk="1" hangingPunct="1"/>
            <a:r>
              <a:rPr lang="en-US" sz="3600" dirty="0" err="1" smtClean="0">
                <a:solidFill>
                  <a:schemeClr val="bg1"/>
                </a:solidFill>
              </a:rPr>
              <a:t>Concentración</a:t>
            </a:r>
            <a:r>
              <a:rPr lang="en-US" sz="3600" dirty="0" smtClean="0">
                <a:solidFill>
                  <a:schemeClr val="bg1"/>
                </a:solidFill>
              </a:rPr>
              <a:t> de la </a:t>
            </a:r>
            <a:r>
              <a:rPr lang="en-US" sz="3600" dirty="0" err="1" smtClean="0">
                <a:solidFill>
                  <a:schemeClr val="bg1"/>
                </a:solidFill>
              </a:rPr>
              <a:t>mortalidad</a:t>
            </a:r>
            <a:r>
              <a:rPr lang="en-US" sz="3600" dirty="0" smtClean="0">
                <a:solidFill>
                  <a:schemeClr val="bg1"/>
                </a:solidFill>
              </a:rPr>
              <a:t> en </a:t>
            </a:r>
            <a:r>
              <a:rPr lang="en-US" sz="3600" dirty="0" err="1" smtClean="0">
                <a:solidFill>
                  <a:schemeClr val="bg1"/>
                </a:solidFill>
              </a:rPr>
              <a:t>esas</a:t>
            </a:r>
            <a:r>
              <a:rPr lang="en-US" sz="3600" dirty="0" smtClean="0">
                <a:solidFill>
                  <a:schemeClr val="bg1"/>
                </a:solidFill>
              </a:rPr>
              <a:t> </a:t>
            </a:r>
            <a:r>
              <a:rPr lang="en-US" sz="3600" dirty="0" err="1" smtClean="0">
                <a:solidFill>
                  <a:schemeClr val="bg1"/>
                </a:solidFill>
              </a:rPr>
              <a:t>edades</a:t>
            </a:r>
            <a:endParaRPr lang="en-US" sz="3600" dirty="0" smtClean="0">
              <a:solidFill>
                <a:schemeClr val="bg1"/>
              </a:solidFill>
            </a:endParaRPr>
          </a:p>
          <a:p>
            <a:pPr eaLnBrk="1" hangingPunct="1"/>
            <a:r>
              <a:rPr lang="es-MX" sz="3600" dirty="0" smtClean="0">
                <a:solidFill>
                  <a:schemeClr val="bg1"/>
                </a:solidFill>
              </a:rPr>
              <a:t>Mortalidad por causas</a:t>
            </a:r>
            <a:endParaRPr lang="en-US" sz="1800" dirty="0" smtClean="0">
              <a:solidFill>
                <a:schemeClr val="bg1"/>
              </a:solidFill>
            </a:endParaRPr>
          </a:p>
          <a:p>
            <a:pPr eaLnBrk="1" hangingPunct="1"/>
            <a:r>
              <a:rPr lang="es-MX" sz="3600" dirty="0" smtClean="0">
                <a:solidFill>
                  <a:schemeClr val="bg1"/>
                </a:solidFill>
              </a:rPr>
              <a:t>Centenarios y </a:t>
            </a:r>
            <a:r>
              <a:rPr lang="es-MX" sz="3600" dirty="0" err="1" smtClean="0">
                <a:solidFill>
                  <a:schemeClr val="bg1"/>
                </a:solidFill>
              </a:rPr>
              <a:t>supercentenarios</a:t>
            </a:r>
            <a:endParaRPr lang="es-MX" sz="3600" dirty="0" smtClean="0">
              <a:solidFill>
                <a:schemeClr val="bg1"/>
              </a:solidFill>
            </a:endParaRPr>
          </a:p>
          <a:p>
            <a:pPr eaLnBrk="1" hangingPunct="1"/>
            <a:r>
              <a:rPr lang="es-MX" sz="3600" dirty="0" smtClean="0">
                <a:solidFill>
                  <a:schemeClr val="bg1"/>
                </a:solidFill>
              </a:rPr>
              <a:t>Morbilidad</a:t>
            </a:r>
            <a:r>
              <a:rPr lang="es-MX" sz="3600" dirty="0">
                <a:solidFill>
                  <a:schemeClr val="bg1"/>
                </a:solidFill>
              </a:rPr>
              <a:t>, funcionalidad, incapacidad</a:t>
            </a:r>
          </a:p>
          <a:p>
            <a:pPr eaLnBrk="1" hangingPunct="1"/>
            <a:endParaRPr lang="en-US" sz="3600" dirty="0" smtClean="0">
              <a:solidFill>
                <a:schemeClr val="bg1"/>
              </a:solidFill>
            </a:endParaRPr>
          </a:p>
        </p:txBody>
      </p:sp>
    </p:spTree>
    <p:extLst>
      <p:ext uri="{BB962C8B-B14F-4D97-AF65-F5344CB8AC3E}">
        <p14:creationId xmlns:p14="http://schemas.microsoft.com/office/powerpoint/2010/main" val="11186283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04664"/>
            <a:ext cx="7772400" cy="443136"/>
          </a:xfrm>
        </p:spPr>
        <p:txBody>
          <a:bodyPr/>
          <a:lstStyle/>
          <a:p>
            <a:r>
              <a:rPr lang="es-MX" sz="3200" dirty="0" err="1" smtClean="0">
                <a:solidFill>
                  <a:schemeClr val="bg1"/>
                </a:solidFill>
              </a:rPr>
              <a:t>Indices</a:t>
            </a:r>
            <a:r>
              <a:rPr lang="es-MX" sz="3200" dirty="0" smtClean="0">
                <a:solidFill>
                  <a:schemeClr val="bg1"/>
                </a:solidFill>
              </a:rPr>
              <a:t> de dependencia por niñez y por vejez </a:t>
            </a:r>
            <a:endParaRPr lang="es-MX" sz="3200" dirty="0">
              <a:solidFill>
                <a:schemeClr val="bg1"/>
              </a:solidFill>
            </a:endParaRPr>
          </a:p>
        </p:txBody>
      </p:sp>
      <p:pic>
        <p:nvPicPr>
          <p:cNvPr id="4098" name="Picture 2"/>
          <p:cNvPicPr>
            <a:picLocks noGrp="1" noChangeAspect="1" noChangeArrowheads="1"/>
          </p:cNvPicPr>
          <p:nvPr>
            <p:ph type="chart" idx="1"/>
          </p:nvPr>
        </p:nvPicPr>
        <p:blipFill>
          <a:blip r:embed="rId3">
            <a:extLst>
              <a:ext uri="{28A0092B-C50C-407E-A947-70E740481C1C}">
                <a14:useLocalDpi xmlns:a14="http://schemas.microsoft.com/office/drawing/2010/main" val="0"/>
              </a:ext>
            </a:extLst>
          </a:blip>
          <a:srcRect/>
          <a:stretch>
            <a:fillRect/>
          </a:stretch>
        </p:blipFill>
        <p:spPr bwMode="auto">
          <a:xfrm>
            <a:off x="539552" y="1196752"/>
            <a:ext cx="7992887"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11518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3568" y="116632"/>
            <a:ext cx="7772400" cy="762000"/>
          </a:xfrm>
          <a:noFill/>
          <a:ln/>
        </p:spPr>
        <p:txBody>
          <a:bodyPr/>
          <a:lstStyle/>
          <a:p>
            <a:r>
              <a:rPr lang="en-US" sz="3200" dirty="0" err="1">
                <a:solidFill>
                  <a:srgbClr val="FFFFCC"/>
                </a:solidFill>
              </a:rPr>
              <a:t>Conceptos</a:t>
            </a:r>
            <a:r>
              <a:rPr lang="en-US" sz="3200" dirty="0">
                <a:solidFill>
                  <a:srgbClr val="FFFFCC"/>
                </a:solidFill>
              </a:rPr>
              <a:t> de </a:t>
            </a:r>
            <a:r>
              <a:rPr lang="en-US" sz="3200" dirty="0" err="1">
                <a:solidFill>
                  <a:srgbClr val="FFFFCC"/>
                </a:solidFill>
              </a:rPr>
              <a:t>envejecimiento</a:t>
            </a:r>
            <a:endParaRPr lang="en-US" sz="3200" dirty="0">
              <a:solidFill>
                <a:srgbClr val="FFFFCC"/>
              </a:solidFill>
            </a:endParaRPr>
          </a:p>
        </p:txBody>
      </p:sp>
      <p:sp>
        <p:nvSpPr>
          <p:cNvPr id="28675" name="Rectangle 3"/>
          <p:cNvSpPr>
            <a:spLocks noGrp="1" noChangeArrowheads="1"/>
          </p:cNvSpPr>
          <p:nvPr>
            <p:ph type="body" idx="1"/>
          </p:nvPr>
        </p:nvSpPr>
        <p:spPr>
          <a:xfrm>
            <a:off x="395536" y="1052736"/>
            <a:ext cx="8353425" cy="5169024"/>
          </a:xfrm>
          <a:noFill/>
          <a:ln/>
        </p:spPr>
        <p:txBody>
          <a:bodyPr/>
          <a:lstStyle/>
          <a:p>
            <a:pPr>
              <a:lnSpc>
                <a:spcPct val="90000"/>
              </a:lnSpc>
              <a:buSzPct val="80000"/>
              <a:buFont typeface="Wingdings" pitchFamily="2" charset="2"/>
              <a:buChar char="Ø"/>
            </a:pPr>
            <a:r>
              <a:rPr lang="en-US" dirty="0">
                <a:solidFill>
                  <a:srgbClr val="FFFFCC"/>
                </a:solidFill>
              </a:rPr>
              <a:t>Las </a:t>
            </a:r>
            <a:r>
              <a:rPr lang="en-US" dirty="0" err="1">
                <a:solidFill>
                  <a:srgbClr val="FFFFCC"/>
                </a:solidFill>
              </a:rPr>
              <a:t>edades</a:t>
            </a:r>
            <a:r>
              <a:rPr lang="en-US" dirty="0">
                <a:solidFill>
                  <a:srgbClr val="FFFFCC"/>
                </a:solidFill>
              </a:rPr>
              <a:t> </a:t>
            </a:r>
            <a:r>
              <a:rPr lang="en-US" dirty="0" err="1">
                <a:solidFill>
                  <a:srgbClr val="FFFFCC"/>
                </a:solidFill>
              </a:rPr>
              <a:t>avanzadas</a:t>
            </a:r>
            <a:r>
              <a:rPr lang="en-US" dirty="0">
                <a:solidFill>
                  <a:srgbClr val="FFFFCC"/>
                </a:solidFill>
              </a:rPr>
              <a:t>  </a:t>
            </a:r>
            <a:r>
              <a:rPr lang="en-US" dirty="0" smtClean="0">
                <a:solidFill>
                  <a:srgbClr val="FFFFCC"/>
                </a:solidFill>
              </a:rPr>
              <a:t>(¿</a:t>
            </a:r>
            <a:r>
              <a:rPr lang="en-US" dirty="0" err="1">
                <a:solidFill>
                  <a:srgbClr val="FFFFCC"/>
                </a:solidFill>
              </a:rPr>
              <a:t>a</a:t>
            </a:r>
            <a:r>
              <a:rPr lang="en-US" dirty="0" err="1" smtClean="0">
                <a:solidFill>
                  <a:srgbClr val="FFFFCC"/>
                </a:solidFill>
              </a:rPr>
              <a:t>dultos</a:t>
            </a:r>
            <a:r>
              <a:rPr lang="en-US" dirty="0" smtClean="0">
                <a:solidFill>
                  <a:srgbClr val="FFFFCC"/>
                </a:solidFill>
              </a:rPr>
              <a:t> </a:t>
            </a:r>
            <a:r>
              <a:rPr lang="en-US" dirty="0" err="1" smtClean="0">
                <a:solidFill>
                  <a:srgbClr val="FFFFCC"/>
                </a:solidFill>
              </a:rPr>
              <a:t>mayores</a:t>
            </a:r>
            <a:r>
              <a:rPr lang="en-US" dirty="0" smtClean="0">
                <a:solidFill>
                  <a:srgbClr val="FFFFCC"/>
                </a:solidFill>
              </a:rPr>
              <a:t>?) </a:t>
            </a:r>
          </a:p>
          <a:p>
            <a:pPr>
              <a:lnSpc>
                <a:spcPct val="90000"/>
              </a:lnSpc>
              <a:buFontTx/>
              <a:buNone/>
            </a:pPr>
            <a:r>
              <a:rPr lang="en-US" dirty="0" smtClean="0">
                <a:solidFill>
                  <a:srgbClr val="FFFFCC"/>
                </a:solidFill>
              </a:rPr>
              <a:t>	</a:t>
            </a:r>
            <a:r>
              <a:rPr lang="en-US" dirty="0" smtClean="0">
                <a:solidFill>
                  <a:schemeClr val="bg1"/>
                </a:solidFill>
              </a:rPr>
              <a:t>Haber </a:t>
            </a:r>
            <a:r>
              <a:rPr lang="en-US" dirty="0" err="1" smtClean="0">
                <a:solidFill>
                  <a:schemeClr val="bg1"/>
                </a:solidFill>
              </a:rPr>
              <a:t>cumplido</a:t>
            </a:r>
            <a:r>
              <a:rPr lang="en-US" dirty="0" smtClean="0">
                <a:solidFill>
                  <a:schemeClr val="bg1"/>
                </a:solidFill>
              </a:rPr>
              <a:t> al </a:t>
            </a:r>
            <a:r>
              <a:rPr lang="en-US" dirty="0" err="1" smtClean="0">
                <a:solidFill>
                  <a:schemeClr val="bg1"/>
                </a:solidFill>
              </a:rPr>
              <a:t>menos</a:t>
            </a:r>
            <a:r>
              <a:rPr lang="en-US" dirty="0" smtClean="0">
                <a:solidFill>
                  <a:schemeClr val="bg1"/>
                </a:solidFill>
              </a:rPr>
              <a:t> 60, 65, 75  ó , , , </a:t>
            </a:r>
            <a:r>
              <a:rPr lang="en-US" dirty="0" err="1" smtClean="0">
                <a:solidFill>
                  <a:schemeClr val="bg1"/>
                </a:solidFill>
              </a:rPr>
              <a:t>años</a:t>
            </a:r>
            <a:r>
              <a:rPr lang="en-US" dirty="0" smtClean="0">
                <a:solidFill>
                  <a:schemeClr val="bg1"/>
                </a:solidFill>
              </a:rPr>
              <a:t> de </a:t>
            </a:r>
            <a:r>
              <a:rPr lang="en-US" dirty="0" err="1" smtClean="0">
                <a:solidFill>
                  <a:schemeClr val="bg1"/>
                </a:solidFill>
              </a:rPr>
              <a:t>edad</a:t>
            </a:r>
            <a:endParaRPr lang="en-US" dirty="0" smtClean="0">
              <a:solidFill>
                <a:schemeClr val="bg1"/>
              </a:solidFill>
            </a:endParaRPr>
          </a:p>
          <a:p>
            <a:pPr>
              <a:lnSpc>
                <a:spcPct val="90000"/>
              </a:lnSpc>
              <a:buFontTx/>
              <a:buNone/>
            </a:pPr>
            <a:endParaRPr lang="en-US" sz="1400" dirty="0" smtClean="0">
              <a:solidFill>
                <a:schemeClr val="bg1"/>
              </a:solidFill>
            </a:endParaRPr>
          </a:p>
          <a:p>
            <a:pPr>
              <a:lnSpc>
                <a:spcPct val="90000"/>
              </a:lnSpc>
              <a:buSzPct val="80000"/>
              <a:buFont typeface="Wingdings" pitchFamily="2" charset="2"/>
              <a:buChar char="Ø"/>
            </a:pPr>
            <a:r>
              <a:rPr lang="en-US" dirty="0" err="1" smtClean="0">
                <a:solidFill>
                  <a:srgbClr val="FFFFCC"/>
                </a:solidFill>
              </a:rPr>
              <a:t>Vulnerabilidad</a:t>
            </a:r>
            <a:r>
              <a:rPr lang="en-US" dirty="0" smtClean="0">
                <a:solidFill>
                  <a:srgbClr val="FFFFCC"/>
                </a:solidFill>
              </a:rPr>
              <a:t> </a:t>
            </a:r>
            <a:r>
              <a:rPr lang="en-US" dirty="0">
                <a:solidFill>
                  <a:srgbClr val="FFFFCC"/>
                </a:solidFill>
              </a:rPr>
              <a:t>en </a:t>
            </a:r>
            <a:r>
              <a:rPr lang="en-US" dirty="0" err="1">
                <a:solidFill>
                  <a:srgbClr val="FFFFCC"/>
                </a:solidFill>
              </a:rPr>
              <a:t>las</a:t>
            </a:r>
            <a:r>
              <a:rPr lang="en-US" dirty="0">
                <a:solidFill>
                  <a:srgbClr val="FFFFCC"/>
                </a:solidFill>
              </a:rPr>
              <a:t> EA</a:t>
            </a:r>
          </a:p>
          <a:p>
            <a:pPr>
              <a:lnSpc>
                <a:spcPct val="90000"/>
              </a:lnSpc>
              <a:buFontTx/>
              <a:buNone/>
            </a:pPr>
            <a:r>
              <a:rPr lang="en-US" dirty="0">
                <a:solidFill>
                  <a:srgbClr val="FFFFCC"/>
                </a:solidFill>
              </a:rPr>
              <a:t>	</a:t>
            </a:r>
            <a:r>
              <a:rPr lang="en-US" dirty="0" err="1">
                <a:solidFill>
                  <a:schemeClr val="bg1"/>
                </a:solidFill>
              </a:rPr>
              <a:t>Pérdidas</a:t>
            </a:r>
            <a:r>
              <a:rPr lang="en-US" dirty="0">
                <a:solidFill>
                  <a:schemeClr val="bg1"/>
                </a:solidFill>
              </a:rPr>
              <a:t> de </a:t>
            </a:r>
            <a:r>
              <a:rPr lang="en-US" dirty="0" err="1">
                <a:solidFill>
                  <a:schemeClr val="bg1"/>
                </a:solidFill>
              </a:rPr>
              <a:t>salud</a:t>
            </a:r>
            <a:r>
              <a:rPr lang="en-US" dirty="0">
                <a:solidFill>
                  <a:schemeClr val="bg1"/>
                </a:solidFill>
              </a:rPr>
              <a:t>, </a:t>
            </a:r>
            <a:r>
              <a:rPr lang="en-US" dirty="0" err="1">
                <a:solidFill>
                  <a:schemeClr val="bg1"/>
                </a:solidFill>
              </a:rPr>
              <a:t>disminución</a:t>
            </a:r>
            <a:r>
              <a:rPr lang="en-US" dirty="0">
                <a:solidFill>
                  <a:schemeClr val="bg1"/>
                </a:solidFill>
              </a:rPr>
              <a:t> de </a:t>
            </a:r>
            <a:r>
              <a:rPr lang="en-US" dirty="0" err="1">
                <a:solidFill>
                  <a:schemeClr val="bg1"/>
                </a:solidFill>
              </a:rPr>
              <a:t>capacidades</a:t>
            </a:r>
            <a:r>
              <a:rPr lang="en-US" dirty="0">
                <a:solidFill>
                  <a:schemeClr val="bg1"/>
                </a:solidFill>
              </a:rPr>
              <a:t> </a:t>
            </a:r>
            <a:r>
              <a:rPr lang="en-US" dirty="0" err="1">
                <a:solidFill>
                  <a:schemeClr val="bg1"/>
                </a:solidFill>
              </a:rPr>
              <a:t>físicas</a:t>
            </a:r>
            <a:r>
              <a:rPr lang="en-US" dirty="0">
                <a:solidFill>
                  <a:schemeClr val="bg1"/>
                </a:solidFill>
              </a:rPr>
              <a:t> y </a:t>
            </a:r>
            <a:r>
              <a:rPr lang="en-US" dirty="0" err="1" smtClean="0">
                <a:solidFill>
                  <a:schemeClr val="bg1"/>
                </a:solidFill>
              </a:rPr>
              <a:t>mentales</a:t>
            </a:r>
            <a:endParaRPr lang="en-US" dirty="0" smtClean="0">
              <a:solidFill>
                <a:schemeClr val="bg1"/>
              </a:solidFill>
            </a:endParaRPr>
          </a:p>
          <a:p>
            <a:pPr>
              <a:lnSpc>
                <a:spcPct val="90000"/>
              </a:lnSpc>
              <a:buFontTx/>
              <a:buNone/>
            </a:pPr>
            <a:endParaRPr lang="en-US" sz="1400" dirty="0" smtClean="0">
              <a:solidFill>
                <a:schemeClr val="bg1"/>
              </a:solidFill>
            </a:endParaRPr>
          </a:p>
          <a:p>
            <a:pPr>
              <a:lnSpc>
                <a:spcPct val="90000"/>
              </a:lnSpc>
              <a:buFont typeface="Wingdings" pitchFamily="2" charset="2"/>
              <a:buChar char="Ø"/>
            </a:pPr>
            <a:r>
              <a:rPr lang="en-US" dirty="0" err="1" smtClean="0">
                <a:solidFill>
                  <a:srgbClr val="FFFFCC"/>
                </a:solidFill>
              </a:rPr>
              <a:t>Envejecimiento</a:t>
            </a:r>
            <a:r>
              <a:rPr lang="en-US" dirty="0" smtClean="0">
                <a:solidFill>
                  <a:srgbClr val="FFFFCC"/>
                </a:solidFill>
              </a:rPr>
              <a:t> </a:t>
            </a:r>
            <a:r>
              <a:rPr lang="en-US" dirty="0">
                <a:solidFill>
                  <a:srgbClr val="FFFFCC"/>
                </a:solidFill>
              </a:rPr>
              <a:t>individual y </a:t>
            </a:r>
            <a:r>
              <a:rPr lang="en-US" dirty="0" err="1">
                <a:solidFill>
                  <a:srgbClr val="FFFFCC"/>
                </a:solidFill>
              </a:rPr>
              <a:t>colectivo</a:t>
            </a:r>
            <a:endParaRPr lang="en-US" dirty="0">
              <a:solidFill>
                <a:srgbClr val="FFFFCC"/>
              </a:solidFill>
            </a:endParaRPr>
          </a:p>
          <a:p>
            <a:pPr>
              <a:lnSpc>
                <a:spcPct val="90000"/>
              </a:lnSpc>
              <a:buNone/>
            </a:pPr>
            <a:r>
              <a:rPr lang="en-US" i="1" dirty="0">
                <a:solidFill>
                  <a:schemeClr val="bg1"/>
                </a:solidFill>
              </a:rPr>
              <a:t>	</a:t>
            </a:r>
            <a:r>
              <a:rPr lang="en-US" dirty="0">
                <a:solidFill>
                  <a:schemeClr val="bg1"/>
                </a:solidFill>
              </a:rPr>
              <a:t>De la persona a la </a:t>
            </a:r>
            <a:r>
              <a:rPr lang="en-US" dirty="0" err="1" smtClean="0">
                <a:solidFill>
                  <a:schemeClr val="bg1"/>
                </a:solidFill>
              </a:rPr>
              <a:t>sociedad</a:t>
            </a:r>
            <a:r>
              <a:rPr lang="en-US" dirty="0" smtClean="0">
                <a:solidFill>
                  <a:schemeClr val="bg1"/>
                </a:solidFill>
              </a:rPr>
              <a:t>. </a:t>
            </a:r>
            <a:r>
              <a:rPr lang="en-US" u="sng" dirty="0" err="1" smtClean="0">
                <a:solidFill>
                  <a:schemeClr val="bg1"/>
                </a:solidFill>
              </a:rPr>
              <a:t>Dependencia</a:t>
            </a:r>
            <a:r>
              <a:rPr lang="en-US" u="sng" dirty="0" smtClean="0">
                <a:solidFill>
                  <a:schemeClr val="bg1"/>
                </a:solidFill>
              </a:rPr>
              <a:t> familiar, social y </a:t>
            </a:r>
            <a:r>
              <a:rPr lang="en-US" u="sng" dirty="0" err="1" smtClean="0">
                <a:solidFill>
                  <a:schemeClr val="bg1"/>
                </a:solidFill>
              </a:rPr>
              <a:t>económica</a:t>
            </a:r>
            <a:endParaRPr lang="en-US" u="sng" dirty="0" smtClean="0">
              <a:solidFill>
                <a:schemeClr val="bg1"/>
              </a:solidFill>
            </a:endParaRPr>
          </a:p>
          <a:p>
            <a:pPr>
              <a:lnSpc>
                <a:spcPct val="90000"/>
              </a:lnSpc>
              <a:buFontTx/>
              <a:buNone/>
            </a:pPr>
            <a:endParaRPr lang="en-US" dirty="0">
              <a:solidFill>
                <a:srgbClr val="FFCCFF"/>
              </a:solidFill>
            </a:endParaRPr>
          </a:p>
        </p:txBody>
      </p:sp>
    </p:spTree>
    <p:extLst>
      <p:ext uri="{BB962C8B-B14F-4D97-AF65-F5344CB8AC3E}">
        <p14:creationId xmlns:p14="http://schemas.microsoft.com/office/powerpoint/2010/main" val="2580483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1 Gráfico"/>
          <p:cNvGraphicFramePr>
            <a:graphicFrameLocks noGrp="1"/>
          </p:cNvGraphicFramePr>
          <p:nvPr>
            <p:extLst>
              <p:ext uri="{D42A27DB-BD31-4B8C-83A1-F6EECF244321}">
                <p14:modId xmlns:p14="http://schemas.microsoft.com/office/powerpoint/2010/main" val="3955336462"/>
              </p:ext>
            </p:extLst>
          </p:nvPr>
        </p:nvGraphicFramePr>
        <p:xfrm>
          <a:off x="252913" y="421896"/>
          <a:ext cx="8671560" cy="6294120"/>
        </p:xfrm>
        <a:graphic>
          <a:graphicData uri="http://schemas.openxmlformats.org/drawingml/2006/chart">
            <c:chart xmlns:c="http://schemas.openxmlformats.org/drawingml/2006/chart" xmlns:r="http://schemas.openxmlformats.org/officeDocument/2006/relationships" r:id="rId3"/>
          </a:graphicData>
        </a:graphic>
      </p:graphicFrame>
      <p:sp>
        <p:nvSpPr>
          <p:cNvPr id="4" name="3 Rectángulo"/>
          <p:cNvSpPr/>
          <p:nvPr/>
        </p:nvSpPr>
        <p:spPr>
          <a:xfrm>
            <a:off x="3094085" y="18180"/>
            <a:ext cx="2989216" cy="369332"/>
          </a:xfrm>
          <a:prstGeom prst="rect">
            <a:avLst/>
          </a:prstGeom>
        </p:spPr>
        <p:txBody>
          <a:bodyPr wrap="none">
            <a:spAutoFit/>
          </a:bodyPr>
          <a:lstStyle/>
          <a:p>
            <a:r>
              <a:rPr lang="es-MX" b="1" dirty="0" smtClean="0">
                <a:solidFill>
                  <a:prstClr val="black"/>
                </a:solidFill>
                <a:latin typeface="Cambria"/>
                <a:ea typeface="Calibri"/>
                <a:cs typeface="Times New Roman"/>
              </a:rPr>
              <a:t>ENVEJECIMIENTO Y SALUD</a:t>
            </a:r>
            <a:endParaRPr lang="en-US" dirty="0">
              <a:solidFill>
                <a:prstClr val="black"/>
              </a:solidFill>
            </a:endParaRPr>
          </a:p>
        </p:txBody>
      </p:sp>
    </p:spTree>
    <p:extLst>
      <p:ext uri="{BB962C8B-B14F-4D97-AF65-F5344CB8AC3E}">
        <p14:creationId xmlns:p14="http://schemas.microsoft.com/office/powerpoint/2010/main" val="42558343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1 Gráfico"/>
          <p:cNvGraphicFramePr>
            <a:graphicFrameLocks noGrp="1"/>
          </p:cNvGraphicFramePr>
          <p:nvPr/>
        </p:nvGraphicFramePr>
        <p:xfrm>
          <a:off x="236220" y="281940"/>
          <a:ext cx="8671560" cy="62941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834959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4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1049</TotalTime>
  <Words>1635</Words>
  <Application>Microsoft Office PowerPoint</Application>
  <PresentationFormat>On-screen Show (4:3)</PresentationFormat>
  <Paragraphs>166</Paragraphs>
  <Slides>26</Slides>
  <Notes>26</Notes>
  <HiddenSlides>0</HiddenSlides>
  <MMClips>0</MMClips>
  <ScaleCrop>false</ScaleCrop>
  <HeadingPairs>
    <vt:vector size="4" baseType="variant">
      <vt:variant>
        <vt:lpstr>Theme</vt:lpstr>
      </vt:variant>
      <vt:variant>
        <vt:i4>8</vt:i4>
      </vt:variant>
      <vt:variant>
        <vt:lpstr>Slide Titles</vt:lpstr>
      </vt:variant>
      <vt:variant>
        <vt:i4>26</vt:i4>
      </vt:variant>
    </vt:vector>
  </HeadingPairs>
  <TitlesOfParts>
    <vt:vector size="34" baseType="lpstr">
      <vt:lpstr>Office Theme</vt:lpstr>
      <vt:lpstr>2_Default Design</vt:lpstr>
      <vt:lpstr>1_Default Design</vt:lpstr>
      <vt:lpstr>Tema de Office</vt:lpstr>
      <vt:lpstr>Default Design</vt:lpstr>
      <vt:lpstr>1_Tema de Office</vt:lpstr>
      <vt:lpstr>3_Default Design</vt:lpstr>
      <vt:lpstr>4_Default Design</vt:lpstr>
      <vt:lpstr>Principales resultados de las investigaciones financiadas por el Fondo CONACYT-INEGI  México, DF, 26 y 27 de marzo de 2014</vt:lpstr>
      <vt:lpstr>Población total en grupos de edad</vt:lpstr>
      <vt:lpstr>PowerPoint Presentation</vt:lpstr>
      <vt:lpstr>PowerPoint Presentation</vt:lpstr>
      <vt:lpstr>PowerPoint Presentation</vt:lpstr>
      <vt:lpstr>Indices de dependencia por niñez y por vejez </vt:lpstr>
      <vt:lpstr>Conceptos de envejecimiento</vt:lpstr>
      <vt:lpstr>PowerPoint Presentation</vt:lpstr>
      <vt:lpstr>PowerPoint Presentation</vt:lpstr>
      <vt:lpstr>PowerPoint Presentation</vt:lpstr>
      <vt:lpstr>La diversidad de la dependencia</vt:lpstr>
      <vt:lpstr>PowerPoint Presentation</vt:lpstr>
      <vt:lpstr>PowerPoint Presentation</vt:lpstr>
      <vt:lpstr>Las cohortes de nacimiento y la P60+</vt:lpstr>
      <vt:lpstr>El pasado por cohortes de la P60+</vt:lpstr>
      <vt:lpstr>Las prospectivas por cohortes de la P60+</vt:lpstr>
      <vt:lpstr>Supervivencia por décadas de 0-9 a 100+</vt:lpstr>
      <vt:lpstr>Distribución porcentual en grupos de edad. 1950-2100</vt:lpstr>
      <vt:lpstr>Del bono a los dividendos demográficos</vt:lpstr>
      <vt:lpstr>La relación entre los dos dividendos</vt:lpstr>
      <vt:lpstr>Seguridad económica: el acceso a bienes y servicios cuando se deja de ser productivo</vt:lpstr>
      <vt:lpstr> </vt:lpstr>
      <vt:lpstr>PowerPoint Presentation</vt:lpstr>
      <vt:lpstr>Pensiones de los empleados del IMSS </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Características y prospectivas del envejecimiento demográfico en México</dc:title>
  <dc:creator>RHCh</dc:creator>
  <cp:lastModifiedBy>RHCh</cp:lastModifiedBy>
  <cp:revision>51</cp:revision>
  <dcterms:created xsi:type="dcterms:W3CDTF">2014-03-09T22:23:39Z</dcterms:created>
  <dcterms:modified xsi:type="dcterms:W3CDTF">2014-08-26T23:24:35Z</dcterms:modified>
</cp:coreProperties>
</file>