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  <p:sldMasterId id="2147483704" r:id="rId3"/>
    <p:sldMasterId id="2147483770" r:id="rId4"/>
    <p:sldMasterId id="2147483794" r:id="rId5"/>
  </p:sldMasterIdLst>
  <p:notesMasterIdLst>
    <p:notesMasterId r:id="rId21"/>
  </p:notesMasterIdLst>
  <p:sldIdLst>
    <p:sldId id="256" r:id="rId6"/>
    <p:sldId id="266" r:id="rId7"/>
    <p:sldId id="278" r:id="rId8"/>
    <p:sldId id="277" r:id="rId9"/>
    <p:sldId id="279" r:id="rId10"/>
    <p:sldId id="280" r:id="rId11"/>
    <p:sldId id="313" r:id="rId12"/>
    <p:sldId id="315" r:id="rId13"/>
    <p:sldId id="316" r:id="rId14"/>
    <p:sldId id="306" r:id="rId15"/>
    <p:sldId id="314" r:id="rId16"/>
    <p:sldId id="317" r:id="rId17"/>
    <p:sldId id="318" r:id="rId18"/>
    <p:sldId id="298" r:id="rId19"/>
    <p:sldId id="31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CC"/>
    <a:srgbClr val="FFFF99"/>
    <a:srgbClr val="0000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7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7A475-06CA-492B-BD82-57C0474A95D4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F252F-B651-44AC-86B6-E5C8E524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54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5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725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356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298433-27A8-4CE1-A921-E4CE3904A58D}" type="slidenum">
              <a:rPr lang="es-MX" smtClean="0"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91281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298433-27A8-4CE1-A921-E4CE3904A58D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92196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6619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317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98A162-82D8-4D2A-938A-572DDF463E8D}" type="slidenum">
              <a:rPr lang="en-US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40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973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928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275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1F252F-B651-44AC-86B6-E5C8E524E51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167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298433-27A8-4CE1-A921-E4CE3904A58D}" type="slidenum">
              <a:rPr lang="es-MX" smtClean="0"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56285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298433-27A8-4CE1-A921-E4CE3904A58D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3068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08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029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84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0B42B-7F5B-409F-89E2-5B94EB33B2F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591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66714-8998-4683-81DF-44CCF7B6E1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33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DEBBC-D1EA-4220-8186-817B7210E6B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981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531186-014C-476A-B355-0786995BD33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760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D4199-D18A-4765-90BA-478C96C1BCD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4677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C8D8F-A2D9-4B4B-9582-7EC8247C147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867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CBF99-F469-4799-AE0E-122A89A4573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486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662BA-CAC6-42A1-860B-6F6EE07AA2B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50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94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A00D2-A127-463E-B75A-B8CEDBF21E8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663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DDC47-F36C-4419-A230-30B7AE09B34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134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2B7F0-445C-40E7-91DF-14251C4A0AE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2442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DCEDF23-61D3-4E1B-ADD8-A0425173569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5491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FC5174D-4B55-4A99-A6A9-D402C7EAF92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897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01AFC-7CD0-469D-B18B-E09BF897A4F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2900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1741E-A64E-49C1-AD29-4F8DDC1AA08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2890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931C6-0570-4931-8926-B8F76C6E918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3006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808F0-ECD5-4BF2-81C2-F7BF3672C1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1890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315D6-B669-440B-99ED-4A4C553988A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44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7795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D60A8-2991-413E-95D5-BA77BB45F3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9537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8748D-C95E-4840-BEB4-C3537DA215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966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05087-A6F0-449A-9A2A-08CBB9638D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54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119C2-75C1-4857-B988-6E006FA7414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9911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19CBB-F1FA-4E21-BD41-570FB7E424F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0935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0443B-7CC3-4175-8570-9C2F8ABBE1B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5568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8C4A7-FE99-4C4C-8B61-71AD08E3376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7843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643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872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178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791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2541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408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474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7996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9825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5002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5612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8893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4571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372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4075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6695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7033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3507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782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0099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0931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1477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3993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61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564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709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252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319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57F2A-0B34-4438-8180-3605868D4051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1C1E6-1397-4DD1-A793-5463AC3B68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2652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0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3C6322-8AB8-47A8-8ABC-071E1D44104A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274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DE4207-CAD9-4860-8AF1-09E6B13027E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828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2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A47A4-D77E-456A-B9F7-34B5C56471E2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11/01/2016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A7669-78CF-4C70-B68C-1B0AA407F12E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061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A9406A4-594E-4873-8F16-EDD612262B13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1/11/2016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A36586C-B192-4EAE-B59D-7A6467C67D03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7888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280920" cy="2232248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REVES 26</a:t>
            </a:r>
            <a:br>
              <a:rPr lang="en-US" sz="2800" dirty="0" smtClean="0">
                <a:latin typeface="Cambria" panose="02040503050406030204" pitchFamily="18" charset="0"/>
              </a:rPr>
            </a:br>
            <a:r>
              <a:rPr lang="en-US" sz="2800" dirty="0" smtClean="0">
                <a:latin typeface="Cambria" panose="02040503050406030204" pitchFamily="18" charset="0"/>
              </a:rPr>
              <a:t>University of New Castle</a:t>
            </a:r>
            <a:br>
              <a:rPr lang="en-US" sz="2800" dirty="0" smtClean="0">
                <a:latin typeface="Cambria" panose="02040503050406030204" pitchFamily="18" charset="0"/>
              </a:rPr>
            </a:br>
            <a:r>
              <a:rPr lang="en-US" sz="2800" dirty="0" smtClean="0">
                <a:latin typeface="Cambria" panose="02040503050406030204" pitchFamily="18" charset="0"/>
              </a:rPr>
              <a:t>Edinburgh,  May 28-30, 2014</a:t>
            </a:r>
            <a:endParaRPr lang="en-US" sz="2800" dirty="0">
              <a:latin typeface="Cambria" panose="020405030504060302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2996952"/>
            <a:ext cx="7128792" cy="280831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Projections 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operational</a:t>
            </a:r>
          </a:p>
          <a:p>
            <a:pPr>
              <a:spcBef>
                <a:spcPts val="0"/>
              </a:spcBef>
            </a:pP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scenarios 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ageing and health </a:t>
            </a:r>
            <a:endParaRPr lang="en-US" sz="3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2000" dirty="0">
              <a:latin typeface="Cambria" panose="02040503050406030204" pitchFamily="18" charset="0"/>
            </a:endParaRPr>
          </a:p>
          <a:p>
            <a:r>
              <a:rPr lang="en-US" sz="2000" dirty="0" smtClean="0">
                <a:latin typeface="Cambria" panose="02040503050406030204" pitchFamily="18" charset="0"/>
              </a:rPr>
              <a:t>Roberto Ham-</a:t>
            </a:r>
            <a:r>
              <a:rPr lang="en-US" sz="2000" dirty="0" err="1" smtClean="0">
                <a:latin typeface="Cambria" panose="02040503050406030204" pitchFamily="18" charset="0"/>
              </a:rPr>
              <a:t>Chande</a:t>
            </a:r>
            <a:endParaRPr lang="en-US" sz="2000" dirty="0" smtClean="0">
              <a:latin typeface="Cambria" panose="02040503050406030204" pitchFamily="18" charset="0"/>
            </a:endParaRPr>
          </a:p>
          <a:p>
            <a:r>
              <a:rPr lang="en-US" sz="2000" dirty="0" smtClean="0">
                <a:latin typeface="Cambria" panose="02040503050406030204" pitchFamily="18" charset="0"/>
              </a:rPr>
              <a:t>El </a:t>
            </a:r>
            <a:r>
              <a:rPr lang="en-US" sz="2000" dirty="0" err="1" smtClean="0">
                <a:latin typeface="Cambria" panose="02040503050406030204" pitchFamily="18" charset="0"/>
              </a:rPr>
              <a:t>Colegio</a:t>
            </a:r>
            <a:r>
              <a:rPr lang="en-US" sz="2000" dirty="0" smtClean="0">
                <a:latin typeface="Cambria" panose="02040503050406030204" pitchFamily="18" charset="0"/>
              </a:rPr>
              <a:t> de la </a:t>
            </a:r>
            <a:r>
              <a:rPr lang="en-US" sz="2000" dirty="0" err="1" smtClean="0">
                <a:latin typeface="Cambria" panose="02040503050406030204" pitchFamily="18" charset="0"/>
              </a:rPr>
              <a:t>Frontera</a:t>
            </a:r>
            <a:r>
              <a:rPr lang="en-US" sz="2000" dirty="0" smtClean="0">
                <a:latin typeface="Cambria" panose="02040503050406030204" pitchFamily="18" charset="0"/>
              </a:rPr>
              <a:t> Norte</a:t>
            </a:r>
            <a:endParaRPr lang="en-US" sz="20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06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6464"/>
          </a:xfrm>
        </p:spPr>
        <p:txBody>
          <a:bodyPr>
            <a:normAutofit/>
          </a:bodyPr>
          <a:lstStyle/>
          <a:p>
            <a:pPr algn="ctr"/>
            <a:r>
              <a:rPr lang="es-MX" sz="2400" dirty="0" smtClean="0">
                <a:latin typeface="Cambria" pitchFamily="18" charset="0"/>
              </a:rPr>
              <a:t>Consulta: pirámides de población, selección de año 2050</a:t>
            </a:r>
            <a:endParaRPr lang="es-MX" sz="2400" dirty="0">
              <a:latin typeface="Cambria" pitchFamily="18" charset="0"/>
            </a:endParaRPr>
          </a:p>
        </p:txBody>
      </p:sp>
      <p:pic>
        <p:nvPicPr>
          <p:cNvPr id="4" name="Content Placeholder 3" descr="paso07.b piramides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447800"/>
            <a:ext cx="9144000" cy="5410199"/>
          </a:xfrm>
        </p:spPr>
      </p:pic>
    </p:spTree>
    <p:extLst>
      <p:ext uri="{BB962C8B-B14F-4D97-AF65-F5344CB8AC3E}">
        <p14:creationId xmlns:p14="http://schemas.microsoft.com/office/powerpoint/2010/main" val="150369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200" dirty="0" err="1" smtClean="0">
                <a:latin typeface="Cambria" panose="02040503050406030204" pitchFamily="18" charset="0"/>
              </a:rPr>
              <a:t>Scenarios</a:t>
            </a:r>
            <a:r>
              <a:rPr lang="es-MX" sz="3200" dirty="0" smtClean="0">
                <a:latin typeface="Cambria" panose="02040503050406030204" pitchFamily="18" charset="0"/>
              </a:rPr>
              <a:t> of </a:t>
            </a:r>
            <a:r>
              <a:rPr lang="es-MX" sz="3200" dirty="0" err="1" smtClean="0">
                <a:latin typeface="Cambria" panose="02040503050406030204" pitchFamily="18" charset="0"/>
              </a:rPr>
              <a:t>health</a:t>
            </a:r>
            <a:r>
              <a:rPr lang="es-MX" sz="3200" dirty="0" smtClean="0">
                <a:latin typeface="Cambria" panose="02040503050406030204" pitchFamily="18" charset="0"/>
              </a:rPr>
              <a:t> </a:t>
            </a:r>
            <a:r>
              <a:rPr lang="es-MX" sz="3200" dirty="0" err="1" smtClean="0">
                <a:latin typeface="Cambria" panose="02040503050406030204" pitchFamily="18" charset="0"/>
              </a:rPr>
              <a:t>conditions</a:t>
            </a:r>
            <a:r>
              <a:rPr lang="es-MX" sz="3200" dirty="0" smtClean="0">
                <a:latin typeface="Cambria" panose="02040503050406030204" pitchFamily="18" charset="0"/>
              </a:rPr>
              <a:t> and </a:t>
            </a:r>
            <a:r>
              <a:rPr lang="es-MX" sz="3200" dirty="0" err="1" smtClean="0">
                <a:latin typeface="Cambria" panose="02040503050406030204" pitchFamily="18" charset="0"/>
              </a:rPr>
              <a:t>costs</a:t>
            </a:r>
            <a:endParaRPr lang="en-US" sz="3200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err="1" smtClean="0">
                <a:latin typeface="Cambria" panose="02040503050406030204" pitchFamily="18" charset="0"/>
              </a:rPr>
              <a:t>Demographic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 err="1" smtClean="0">
                <a:latin typeface="Cambria" panose="02040503050406030204" pitchFamily="18" charset="0"/>
              </a:rPr>
              <a:t>projections</a:t>
            </a:r>
            <a:r>
              <a:rPr lang="es-MX" dirty="0" smtClean="0">
                <a:latin typeface="Cambria" panose="02040503050406030204" pitchFamily="18" charset="0"/>
              </a:rPr>
              <a:t> as </a:t>
            </a:r>
            <a:r>
              <a:rPr lang="es-MX" dirty="0" err="1" smtClean="0">
                <a:latin typeface="Cambria" panose="02040503050406030204" pitchFamily="18" charset="0"/>
              </a:rPr>
              <a:t>the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 err="1" smtClean="0">
                <a:latin typeface="Cambria" panose="02040503050406030204" pitchFamily="18" charset="0"/>
              </a:rPr>
              <a:t>launching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 err="1" smtClean="0">
                <a:latin typeface="Cambria" panose="02040503050406030204" pitchFamily="18" charset="0"/>
              </a:rPr>
              <a:t>pad</a:t>
            </a:r>
            <a:endParaRPr lang="es-MX" sz="1600" dirty="0" smtClean="0">
              <a:latin typeface="Cambria" panose="02040503050406030204" pitchFamily="18" charset="0"/>
            </a:endParaRPr>
          </a:p>
          <a:p>
            <a:r>
              <a:rPr lang="es-MX" dirty="0" err="1" smtClean="0">
                <a:latin typeface="Cambria" panose="02040503050406030204" pitchFamily="18" charset="0"/>
              </a:rPr>
              <a:t>Projecting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 err="1" smtClean="0">
                <a:latin typeface="Cambria" panose="02040503050406030204" pitchFamily="18" charset="0"/>
              </a:rPr>
              <a:t>incidences</a:t>
            </a:r>
            <a:r>
              <a:rPr lang="es-MX" dirty="0" smtClean="0">
                <a:latin typeface="Cambria" panose="02040503050406030204" pitchFamily="18" charset="0"/>
              </a:rPr>
              <a:t> and </a:t>
            </a:r>
            <a:r>
              <a:rPr lang="es-MX" dirty="0" err="1" smtClean="0">
                <a:latin typeface="Cambria" panose="02040503050406030204" pitchFamily="18" charset="0"/>
              </a:rPr>
              <a:t>prevalences</a:t>
            </a:r>
            <a:endParaRPr lang="es-MX" dirty="0" smtClean="0">
              <a:latin typeface="Cambria" panose="02040503050406030204" pitchFamily="18" charset="0"/>
            </a:endParaRPr>
          </a:p>
          <a:p>
            <a:r>
              <a:rPr lang="es-MX" dirty="0" err="1" smtClean="0">
                <a:latin typeface="Cambria" panose="02040503050406030204" pitchFamily="18" charset="0"/>
              </a:rPr>
              <a:t>Cost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 err="1" smtClean="0">
                <a:latin typeface="Cambria" panose="02040503050406030204" pitchFamily="18" charset="0"/>
              </a:rPr>
              <a:t>estimates</a:t>
            </a:r>
            <a:endParaRPr lang="es-MX" sz="1600" dirty="0" smtClean="0">
              <a:latin typeface="Cambria" panose="02040503050406030204" pitchFamily="18" charset="0"/>
            </a:endParaRPr>
          </a:p>
          <a:p>
            <a:r>
              <a:rPr lang="es-MX" dirty="0" err="1" smtClean="0">
                <a:latin typeface="Cambria" panose="02040503050406030204" pitchFamily="18" charset="0"/>
              </a:rPr>
              <a:t>Allocating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 err="1" smtClean="0">
                <a:latin typeface="Cambria" panose="02040503050406030204" pitchFamily="18" charset="0"/>
              </a:rPr>
              <a:t>resources</a:t>
            </a:r>
            <a:endParaRPr lang="es-MX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753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09600"/>
            <a:ext cx="8305799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274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838201"/>
            <a:ext cx="8229600" cy="524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039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18058"/>
          </a:xfrm>
        </p:spPr>
        <p:txBody>
          <a:bodyPr>
            <a:normAutofit/>
          </a:bodyPr>
          <a:lstStyle/>
          <a:p>
            <a:r>
              <a:rPr lang="es-MX" sz="1800" b="1" dirty="0" smtClean="0">
                <a:latin typeface="Arial" pitchFamily="34" charset="0"/>
                <a:cs typeface="Arial" pitchFamily="34" charset="0"/>
              </a:rPr>
              <a:t>Proyección de población 60+ con diabetes  2</a:t>
            </a:r>
            <a:endParaRPr lang="es-MX" sz="1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403648" y="548680"/>
          <a:ext cx="6552728" cy="2617470"/>
        </p:xfrm>
        <a:graphic>
          <a:graphicData uri="http://schemas.openxmlformats.org/drawingml/2006/table">
            <a:tbl>
              <a:tblPr/>
              <a:tblGrid>
                <a:gridCol w="936104"/>
                <a:gridCol w="936104"/>
                <a:gridCol w="936104"/>
                <a:gridCol w="936104"/>
                <a:gridCol w="936104"/>
                <a:gridCol w="936104"/>
                <a:gridCol w="936104"/>
              </a:tblGrid>
              <a:tr h="323850">
                <a:tc gridSpan="7">
                  <a:txBody>
                    <a:bodyPr/>
                    <a:lstStyle/>
                    <a:p>
                      <a:pPr algn="just" fontAlgn="b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Hombres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2005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2025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2030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60-64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158,925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190,342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233,959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293,289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352,683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403,194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65-69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139,898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166,364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200,166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247,339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311,816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377,026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70-74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95,288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113,589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135,549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164,010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204,179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259,192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75-79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59,796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71,372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85,216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102,245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124,869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156,886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80-84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33,572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39,880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47,652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57,257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69,516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85,909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85-89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13,464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16,775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19,962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24,060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29,383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36,247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90+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9,347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10,176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12,273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14,899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18,423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23,103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510,289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608,499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734,777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903,100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1,110,870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1,341,558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1331638" y="3356992"/>
          <a:ext cx="6696746" cy="2293620"/>
        </p:xfrm>
        <a:graphic>
          <a:graphicData uri="http://schemas.openxmlformats.org/drawingml/2006/table">
            <a:tbl>
              <a:tblPr/>
              <a:tblGrid>
                <a:gridCol w="956678"/>
                <a:gridCol w="956678"/>
                <a:gridCol w="956678"/>
                <a:gridCol w="956678"/>
                <a:gridCol w="956678"/>
                <a:gridCol w="956678"/>
                <a:gridCol w="956678"/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Mujeres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2005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2030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60-64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285,380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342,491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420,894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526,144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632,027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726,240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65-69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206,246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246,030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296,358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365,885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459,667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554,780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70-74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167,986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200,431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239,775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290,385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361,082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456,639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75-79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87,842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104,147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124,361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149,644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183,010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229,742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80-84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49,383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57,661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68,349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82,202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100,226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124,163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85-89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28,742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34,789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40,611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48,583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59,449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73,708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90+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18,352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19,139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22,221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26,347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32,187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40,277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Mujeres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843,931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1,004,688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1,212,568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1,489,190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1,827,647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2,205,549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1331641" y="5877272"/>
          <a:ext cx="6696746" cy="360040"/>
        </p:xfrm>
        <a:graphic>
          <a:graphicData uri="http://schemas.openxmlformats.org/drawingml/2006/table">
            <a:tbl>
              <a:tblPr/>
              <a:tblGrid>
                <a:gridCol w="956678"/>
                <a:gridCol w="956678"/>
                <a:gridCol w="956678"/>
                <a:gridCol w="956678"/>
                <a:gridCol w="956678"/>
                <a:gridCol w="956678"/>
                <a:gridCol w="956678"/>
              </a:tblGrid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1,354,220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1,613,187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1,947,345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2,392,290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2,938,517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3,547,107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130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043608" y="908716"/>
          <a:ext cx="7056784" cy="4752532"/>
        </p:xfrm>
        <a:graphic>
          <a:graphicData uri="http://schemas.openxmlformats.org/drawingml/2006/table">
            <a:tbl>
              <a:tblPr/>
              <a:tblGrid>
                <a:gridCol w="1008112"/>
                <a:gridCol w="1008112"/>
                <a:gridCol w="1008112"/>
                <a:gridCol w="1008112"/>
                <a:gridCol w="1008112"/>
                <a:gridCol w="1008112"/>
                <a:gridCol w="1008112"/>
              </a:tblGrid>
              <a:tr h="836222">
                <a:tc gridSpan="7">
                  <a:txBody>
                    <a:bodyPr/>
                    <a:lstStyle/>
                    <a:p>
                      <a:pPr algn="l" fontAlgn="b"/>
                      <a:r>
                        <a:rPr lang="es-ES_tradnl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Costos anuales directos de </a:t>
                      </a:r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la atención </a:t>
                      </a:r>
                      <a:r>
                        <a:rPr lang="es-ES_tradnl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hospitalaria </a:t>
                      </a:r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 </a:t>
                      </a:r>
                      <a:r>
                        <a:rPr lang="es-ES_tradnl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ambulatoria </a:t>
                      </a:r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en la población de 60+ con DM por grupo de edad, </a:t>
                      </a:r>
                      <a:r>
                        <a:rPr lang="es-ES_tradnl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según la experiencia del IMSS</a:t>
                      </a:r>
                      <a:r>
                        <a:rPr lang="es-ES_tradnl" sz="1600" b="0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ES_tradnl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</a:t>
                      </a:r>
                      <a:r>
                        <a:rPr lang="es-ES_tradnl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$8,709 </a:t>
                      </a:r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  $607) (Millones de pesos)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92678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571419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grupo de edad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2025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2030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60-64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4,139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4,964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6,101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7,634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9,174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10,522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65-69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3,225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3,842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4,626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5,713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7,188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8,681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70-74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2,453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2,926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3,497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4,233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5,266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6,669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75-79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1,375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1,635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1,953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2,347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2,868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3,602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80-84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1,081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1,299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1,581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1,957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85-89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393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480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677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828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1,024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90+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258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273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8"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$12,617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15,029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18,142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22,288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27,377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_tradnl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33,047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789">
                <a:tc gridSpan="7">
                  <a:txBody>
                    <a:bodyPr/>
                    <a:lstStyle/>
                    <a:p>
                      <a:pPr algn="l" fontAlgn="b"/>
                      <a:r>
                        <a:rPr lang="es-ES_tradnl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Elaboración </a:t>
                      </a:r>
                      <a:r>
                        <a:rPr lang="es-ES_tradnl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propia de acuerdo a proyecciones de CONAPO 2005-2030, prevalencias de ENASEM 2003 y costos por servicio de atención en salud presentados de acuerdo al IMSS, presentados por Arredondo en 2001.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197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04813"/>
            <a:ext cx="7992888" cy="838200"/>
          </a:xfrm>
          <a:noFill/>
        </p:spPr>
        <p:txBody>
          <a:bodyPr/>
          <a:lstStyle/>
          <a:p>
            <a:pPr eaLnBrk="1" hangingPunct="1"/>
            <a:r>
              <a:rPr lang="en-US" sz="4000" dirty="0" smtClean="0">
                <a:solidFill>
                  <a:srgbClr val="FFFF00"/>
                </a:solidFill>
              </a:rPr>
              <a:t>The diversity of old-age dependency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84313"/>
            <a:ext cx="7772400" cy="459105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MX" dirty="0" err="1" smtClean="0">
                <a:solidFill>
                  <a:srgbClr val="FFFFFF"/>
                </a:solidFill>
              </a:rPr>
              <a:t>Health</a:t>
            </a:r>
            <a:r>
              <a:rPr lang="es-MX" dirty="0" smtClean="0">
                <a:solidFill>
                  <a:srgbClr val="FFFFFF"/>
                </a:solidFill>
              </a:rPr>
              <a:t> </a:t>
            </a:r>
            <a:r>
              <a:rPr lang="es-MX" dirty="0" err="1" smtClean="0">
                <a:solidFill>
                  <a:srgbClr val="FFFFFF"/>
                </a:solidFill>
              </a:rPr>
              <a:t>care</a:t>
            </a:r>
            <a:endParaRPr lang="en-US" dirty="0" smtClean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MX" dirty="0" err="1" smtClean="0">
                <a:solidFill>
                  <a:srgbClr val="FFFFFF"/>
                </a:solidFill>
              </a:rPr>
              <a:t>The</a:t>
            </a:r>
            <a:r>
              <a:rPr lang="es-MX" dirty="0" smtClean="0">
                <a:solidFill>
                  <a:srgbClr val="FFFFFF"/>
                </a:solidFill>
              </a:rPr>
              <a:t> impasse of </a:t>
            </a:r>
            <a:r>
              <a:rPr lang="es-MX" dirty="0" err="1" smtClean="0">
                <a:solidFill>
                  <a:srgbClr val="FFFFFF"/>
                </a:solidFill>
              </a:rPr>
              <a:t>retirement</a:t>
            </a:r>
            <a:r>
              <a:rPr lang="es-MX" dirty="0" smtClean="0">
                <a:solidFill>
                  <a:srgbClr val="FFFFFF"/>
                </a:solidFill>
              </a:rPr>
              <a:t> </a:t>
            </a:r>
            <a:r>
              <a:rPr lang="es-MX" dirty="0" err="1" smtClean="0">
                <a:solidFill>
                  <a:srgbClr val="FFFFFF"/>
                </a:solidFill>
              </a:rPr>
              <a:t>pensions</a:t>
            </a:r>
            <a:endParaRPr lang="en-US" dirty="0" smtClean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MX" dirty="0" smtClean="0">
                <a:solidFill>
                  <a:srgbClr val="FFFFFF"/>
                </a:solidFill>
              </a:rPr>
              <a:t>Long-</a:t>
            </a:r>
            <a:r>
              <a:rPr lang="es-MX" dirty="0" err="1" smtClean="0">
                <a:solidFill>
                  <a:srgbClr val="FFFFFF"/>
                </a:solidFill>
              </a:rPr>
              <a:t>term</a:t>
            </a:r>
            <a:r>
              <a:rPr lang="es-MX" dirty="0" smtClean="0">
                <a:solidFill>
                  <a:srgbClr val="FFFFFF"/>
                </a:solidFill>
              </a:rPr>
              <a:t> </a:t>
            </a:r>
            <a:r>
              <a:rPr lang="es-MX" dirty="0" err="1" smtClean="0">
                <a:solidFill>
                  <a:srgbClr val="FFFFFF"/>
                </a:solidFill>
              </a:rPr>
              <a:t>care</a:t>
            </a:r>
            <a:endParaRPr lang="en-US" dirty="0" smtClean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dirty="0" smtClean="0">
                <a:solidFill>
                  <a:srgbClr val="FFFFFF"/>
                </a:solidFill>
              </a:rPr>
              <a:t>Intergenerational and SES relations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MX" dirty="0" err="1" smtClean="0">
                <a:solidFill>
                  <a:srgbClr val="FFFFFF"/>
                </a:solidFill>
              </a:rPr>
              <a:t>Costs</a:t>
            </a:r>
            <a:r>
              <a:rPr lang="es-MX" dirty="0" smtClean="0">
                <a:solidFill>
                  <a:srgbClr val="FFFFFF"/>
                </a:solidFill>
              </a:rPr>
              <a:t> and </a:t>
            </a:r>
            <a:r>
              <a:rPr lang="es-MX" dirty="0" err="1" smtClean="0">
                <a:solidFill>
                  <a:srgbClr val="FFFFFF"/>
                </a:solidFill>
              </a:rPr>
              <a:t>financing</a:t>
            </a:r>
            <a:endParaRPr lang="en-US" dirty="0" smtClean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dirty="0" smtClean="0">
                <a:solidFill>
                  <a:srgbClr val="FFFFFF"/>
                </a:solidFill>
              </a:rPr>
              <a:t>Projections and scenarios</a:t>
            </a:r>
          </a:p>
        </p:txBody>
      </p:sp>
    </p:spTree>
    <p:extLst>
      <p:ext uri="{BB962C8B-B14F-4D97-AF65-F5344CB8AC3E}">
        <p14:creationId xmlns:p14="http://schemas.microsoft.com/office/powerpoint/2010/main" val="254964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s-MX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10-year </a:t>
            </a:r>
            <a:r>
              <a:rPr lang="es-MX" sz="28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</a:t>
            </a:r>
            <a:r>
              <a:rPr lang="es-MX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cohorts</a:t>
            </a:r>
            <a:r>
              <a:rPr lang="es-MX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s-MX" sz="28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survival</a:t>
            </a:r>
            <a:r>
              <a:rPr lang="es-MX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60+</a:t>
            </a:r>
            <a:endParaRPr lang="es-MX" sz="28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52736"/>
            <a:ext cx="822960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86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s-MX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MX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r>
              <a:rPr lang="es-MX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s-MX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cohorts</a:t>
            </a:r>
            <a:r>
              <a:rPr lang="es-MX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P60+</a:t>
            </a:r>
            <a:endParaRPr lang="es-MX" sz="28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352928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503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s-MX" sz="28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Prospectives</a:t>
            </a:r>
            <a:r>
              <a:rPr lang="es-MX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s-MX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cohorts</a:t>
            </a:r>
            <a:r>
              <a:rPr lang="es-MX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P60+</a:t>
            </a:r>
            <a:endParaRPr lang="es-MX" sz="28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80920" cy="552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18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es-MX" sz="2400" dirty="0" err="1" smtClean="0">
                <a:solidFill>
                  <a:schemeClr val="bg1"/>
                </a:solidFill>
                <a:latin typeface="Cambria" panose="02040503050406030204" pitchFamily="18" charset="0"/>
              </a:rPr>
              <a:t>Cohort</a:t>
            </a:r>
            <a:r>
              <a:rPr lang="es-MX" sz="2400" dirty="0" smtClean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es-MX" sz="2400" dirty="0" err="1" smtClean="0">
                <a:solidFill>
                  <a:schemeClr val="bg1"/>
                </a:solidFill>
                <a:latin typeface="Cambria" panose="02040503050406030204" pitchFamily="18" charset="0"/>
              </a:rPr>
              <a:t>extinction</a:t>
            </a:r>
            <a:r>
              <a:rPr lang="es-MX" sz="2400" dirty="0" smtClean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es-MX" sz="2400" dirty="0" err="1" smtClean="0">
                <a:solidFill>
                  <a:schemeClr val="bg1"/>
                </a:solidFill>
                <a:latin typeface="Cambria" panose="02040503050406030204" pitchFamily="18" charset="0"/>
              </a:rPr>
              <a:t>from</a:t>
            </a:r>
            <a:r>
              <a:rPr lang="es-MX" sz="2400" dirty="0" smtClean="0">
                <a:solidFill>
                  <a:schemeClr val="bg1"/>
                </a:solidFill>
                <a:latin typeface="Cambria" panose="02040503050406030204" pitchFamily="18" charset="0"/>
              </a:rPr>
              <a:t> 0-9 to 100+</a:t>
            </a:r>
            <a:endParaRPr lang="es-MX" sz="24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80728"/>
            <a:ext cx="822960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4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400" dirty="0" err="1" smtClean="0">
                <a:solidFill>
                  <a:srgbClr val="FFFF00"/>
                </a:solidFill>
                <a:latin typeface="Cambria" panose="02040503050406030204" pitchFamily="18" charset="0"/>
              </a:rPr>
              <a:t>Models</a:t>
            </a:r>
            <a:r>
              <a:rPr lang="es-MX" sz="3400" dirty="0" smtClean="0">
                <a:solidFill>
                  <a:srgbClr val="FFFF00"/>
                </a:solidFill>
                <a:latin typeface="Cambria" panose="02040503050406030204" pitchFamily="18" charset="0"/>
              </a:rPr>
              <a:t> </a:t>
            </a:r>
            <a:r>
              <a:rPr lang="es-MX" sz="3400" dirty="0">
                <a:solidFill>
                  <a:srgbClr val="FFFF00"/>
                </a:solidFill>
                <a:latin typeface="Cambria" panose="02040503050406030204" pitchFamily="18" charset="0"/>
              </a:rPr>
              <a:t>and </a:t>
            </a:r>
            <a:r>
              <a:rPr lang="es-MX" sz="3400" dirty="0" err="1">
                <a:solidFill>
                  <a:srgbClr val="FFFF00"/>
                </a:solidFill>
                <a:latin typeface="Cambria" panose="02040503050406030204" pitchFamily="18" charset="0"/>
              </a:rPr>
              <a:t>hypothesis</a:t>
            </a:r>
            <a:r>
              <a:rPr lang="es-MX" sz="3400" dirty="0">
                <a:solidFill>
                  <a:srgbClr val="FFFF00"/>
                </a:solidFill>
                <a:latin typeface="Cambria" panose="02040503050406030204" pitchFamily="18" charset="0"/>
              </a:rPr>
              <a:t> </a:t>
            </a:r>
            <a:r>
              <a:rPr lang="es-MX" sz="3400" dirty="0" err="1">
                <a:solidFill>
                  <a:srgbClr val="FFFF00"/>
                </a:solidFill>
                <a:latin typeface="Cambria" panose="02040503050406030204" pitchFamily="18" charset="0"/>
              </a:rPr>
              <a:t>on</a:t>
            </a:r>
            <a:r>
              <a:rPr lang="es-MX" sz="3400" dirty="0">
                <a:solidFill>
                  <a:srgbClr val="FFFF00"/>
                </a:solidFill>
                <a:latin typeface="Cambria" panose="02040503050406030204" pitchFamily="18" charset="0"/>
              </a:rPr>
              <a:t> </a:t>
            </a:r>
            <a:r>
              <a:rPr lang="es-MX" sz="3400" dirty="0" err="1">
                <a:solidFill>
                  <a:srgbClr val="FFFF00"/>
                </a:solidFill>
                <a:latin typeface="Cambria" panose="02040503050406030204" pitchFamily="18" charset="0"/>
              </a:rPr>
              <a:t>mortality</a:t>
            </a:r>
            <a:endParaRPr lang="en-US" sz="34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5933"/>
            <a:ext cx="8229600" cy="4281339"/>
          </a:xfrm>
        </p:spPr>
        <p:txBody>
          <a:bodyPr>
            <a:normAutofit/>
          </a:bodyPr>
          <a:lstStyle/>
          <a:p>
            <a:r>
              <a:rPr lang="es-MX" dirty="0" err="1">
                <a:latin typeface="Cambria" panose="02040503050406030204" pitchFamily="18" charset="0"/>
              </a:rPr>
              <a:t>Mortality</a:t>
            </a:r>
            <a:r>
              <a:rPr lang="es-MX" dirty="0">
                <a:latin typeface="Cambria" panose="02040503050406030204" pitchFamily="18" charset="0"/>
              </a:rPr>
              <a:t> </a:t>
            </a:r>
            <a:r>
              <a:rPr lang="es-MX" dirty="0" err="1" smtClean="0">
                <a:latin typeface="Cambria" panose="02040503050406030204" pitchFamily="18" charset="0"/>
              </a:rPr>
              <a:t>projections</a:t>
            </a:r>
            <a:endParaRPr lang="es-MX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sz="1600" dirty="0">
              <a:latin typeface="Cambria" panose="02040503050406030204" pitchFamily="18" charset="0"/>
            </a:endParaRPr>
          </a:p>
          <a:p>
            <a:r>
              <a:rPr lang="es-MX" dirty="0" err="1" smtClean="0">
                <a:latin typeface="Cambria" panose="02040503050406030204" pitchFamily="18" charset="0"/>
              </a:rPr>
              <a:t>Which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>
                <a:latin typeface="Cambria" panose="02040503050406030204" pitchFamily="18" charset="0"/>
              </a:rPr>
              <a:t>are </a:t>
            </a:r>
            <a:r>
              <a:rPr lang="es-MX" dirty="0" err="1">
                <a:latin typeface="Cambria" panose="02040503050406030204" pitchFamily="18" charset="0"/>
              </a:rPr>
              <a:t>the</a:t>
            </a:r>
            <a:r>
              <a:rPr lang="es-MX" dirty="0">
                <a:latin typeface="Cambria" panose="02040503050406030204" pitchFamily="18" charset="0"/>
              </a:rPr>
              <a:t> </a:t>
            </a:r>
            <a:r>
              <a:rPr lang="es-MX" dirty="0" err="1">
                <a:latin typeface="Cambria" panose="02040503050406030204" pitchFamily="18" charset="0"/>
              </a:rPr>
              <a:t>models</a:t>
            </a:r>
            <a:r>
              <a:rPr lang="es-MX" dirty="0">
                <a:latin typeface="Cambria" panose="02040503050406030204" pitchFamily="18" charset="0"/>
              </a:rPr>
              <a:t>  and </a:t>
            </a:r>
            <a:r>
              <a:rPr lang="es-MX" dirty="0" err="1">
                <a:latin typeface="Cambria" panose="02040503050406030204" pitchFamily="18" charset="0"/>
              </a:rPr>
              <a:t>parameters</a:t>
            </a:r>
            <a:r>
              <a:rPr lang="es-MX" dirty="0">
                <a:latin typeface="Cambria" panose="02040503050406030204" pitchFamily="18" charset="0"/>
              </a:rPr>
              <a:t> of </a:t>
            </a:r>
            <a:r>
              <a:rPr lang="es-MX" dirty="0" err="1">
                <a:latin typeface="Cambria" panose="02040503050406030204" pitchFamily="18" charset="0"/>
              </a:rPr>
              <a:t>mortality</a:t>
            </a:r>
            <a:r>
              <a:rPr lang="es-MX" dirty="0">
                <a:latin typeface="Cambria" panose="02040503050406030204" pitchFamily="18" charset="0"/>
              </a:rPr>
              <a:t> </a:t>
            </a:r>
            <a:r>
              <a:rPr lang="es-MX" dirty="0" err="1" smtClean="0">
                <a:latin typeface="Cambria" panose="02040503050406030204" pitchFamily="18" charset="0"/>
              </a:rPr>
              <a:t>for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>
                <a:latin typeface="Cambria" panose="02040503050406030204" pitchFamily="18" charset="0"/>
              </a:rPr>
              <a:t>MX and </a:t>
            </a:r>
            <a:r>
              <a:rPr lang="es-MX" dirty="0" smtClean="0">
                <a:latin typeface="Cambria" panose="02040503050406030204" pitchFamily="18" charset="0"/>
              </a:rPr>
              <a:t>LA?</a:t>
            </a:r>
          </a:p>
          <a:p>
            <a:endParaRPr lang="es-MX" sz="1600" dirty="0" smtClean="0">
              <a:latin typeface="Cambria" panose="02040503050406030204" pitchFamily="18" charset="0"/>
            </a:endParaRPr>
          </a:p>
          <a:p>
            <a:r>
              <a:rPr lang="es-MX" dirty="0" err="1" smtClean="0">
                <a:latin typeface="Cambria" panose="02040503050406030204" pitchFamily="18" charset="0"/>
              </a:rPr>
              <a:t>Health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 err="1" smtClean="0">
                <a:latin typeface="Cambria" panose="02040503050406030204" pitchFamily="18" charset="0"/>
              </a:rPr>
              <a:t>expectancies</a:t>
            </a:r>
            <a:r>
              <a:rPr lang="es-MX" dirty="0" smtClean="0">
                <a:latin typeface="Cambria" panose="02040503050406030204" pitchFamily="18" charset="0"/>
              </a:rPr>
              <a:t> and </a:t>
            </a:r>
            <a:r>
              <a:rPr lang="es-MX" dirty="0" err="1" smtClean="0">
                <a:latin typeface="Cambria" panose="02040503050406030204" pitchFamily="18" charset="0"/>
              </a:rPr>
              <a:t>survival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 err="1">
                <a:latin typeface="Cambria" panose="02040503050406030204" pitchFamily="18" charset="0"/>
              </a:rPr>
              <a:t>scenarios</a:t>
            </a:r>
            <a:r>
              <a:rPr lang="es-MX" dirty="0">
                <a:latin typeface="Cambria" panose="02040503050406030204" pitchFamily="18" charset="0"/>
              </a:rPr>
              <a:t> to 60+</a:t>
            </a:r>
          </a:p>
          <a:p>
            <a:endParaRPr lang="es-MX" sz="1400" dirty="0">
              <a:latin typeface="Cambria" panose="02040503050406030204" pitchFamily="18" charset="0"/>
            </a:endParaRPr>
          </a:p>
          <a:p>
            <a:r>
              <a:rPr lang="es-MX" dirty="0" smtClean="0">
                <a:latin typeface="Cambria" panose="02040503050406030204" pitchFamily="18" charset="0"/>
              </a:rPr>
              <a:t>Causes of </a:t>
            </a:r>
            <a:r>
              <a:rPr lang="es-MX" dirty="0" err="1" smtClean="0">
                <a:latin typeface="Cambria" panose="02040503050406030204" pitchFamily="18" charset="0"/>
              </a:rPr>
              <a:t>death</a:t>
            </a:r>
            <a:r>
              <a:rPr lang="es-MX" dirty="0" smtClean="0">
                <a:latin typeface="Cambria" panose="02040503050406030204" pitchFamily="18" charset="0"/>
              </a:rPr>
              <a:t> </a:t>
            </a:r>
            <a:r>
              <a:rPr lang="es-MX" dirty="0">
                <a:latin typeface="Cambria" panose="02040503050406030204" pitchFamily="18" charset="0"/>
              </a:rPr>
              <a:t>and E(60</a:t>
            </a:r>
            <a:r>
              <a:rPr lang="es-MX" dirty="0" smtClean="0">
                <a:latin typeface="Cambria" panose="02040503050406030204" pitchFamily="18" charset="0"/>
              </a:rPr>
              <a:t>+) </a:t>
            </a:r>
            <a:r>
              <a:rPr lang="es-MX" dirty="0" err="1" smtClean="0">
                <a:latin typeface="Cambria" panose="02040503050406030204" pitchFamily="18" charset="0"/>
              </a:rPr>
              <a:t>scenarios</a:t>
            </a:r>
            <a:endParaRPr lang="es-MX" dirty="0" smtClean="0">
              <a:latin typeface="Cambria" panose="02040503050406030204" pitchFamily="18" charset="0"/>
            </a:endParaRPr>
          </a:p>
          <a:p>
            <a:endParaRPr lang="es-MX" sz="1400" dirty="0">
              <a:latin typeface="Cambria" panose="020405030504060302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380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09600"/>
            <a:ext cx="8305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841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1" y="6096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092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</TotalTime>
  <Words>432</Words>
  <Application>Microsoft Office PowerPoint</Application>
  <PresentationFormat>On-screen Show (4:3)</PresentationFormat>
  <Paragraphs>246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Office Theme</vt:lpstr>
      <vt:lpstr>1_Default Design</vt:lpstr>
      <vt:lpstr>Default Design</vt:lpstr>
      <vt:lpstr>2_Tema de Office</vt:lpstr>
      <vt:lpstr>1_Module</vt:lpstr>
      <vt:lpstr>REVES 26 University of New Castle Edinburgh,  May 28-30, 2014</vt:lpstr>
      <vt:lpstr>The diversity of old-age dependency</vt:lpstr>
      <vt:lpstr>10-year birth cohorts and survival to 60+</vt:lpstr>
      <vt:lpstr>The past by cohorts of P60+</vt:lpstr>
      <vt:lpstr>Prospectives by cohorts of P60+</vt:lpstr>
      <vt:lpstr>Cohort extinction from 0-9 to 100+</vt:lpstr>
      <vt:lpstr>Models and hypothesis on mortality</vt:lpstr>
      <vt:lpstr>PowerPoint Presentation</vt:lpstr>
      <vt:lpstr>PowerPoint Presentation</vt:lpstr>
      <vt:lpstr>Consulta: pirámides de población, selección de año 2050</vt:lpstr>
      <vt:lpstr>Scenarios of health conditions and costs</vt:lpstr>
      <vt:lpstr>PowerPoint Presentation</vt:lpstr>
      <vt:lpstr>PowerPoint Presentation</vt:lpstr>
      <vt:lpstr>Proyección de población 60+ con diabetes  2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Características y prospectivas del envejecimiento demográfico en México</dc:title>
  <dc:creator>RHCh</dc:creator>
  <cp:lastModifiedBy>Roberto Ham Chande</cp:lastModifiedBy>
  <cp:revision>85</cp:revision>
  <dcterms:created xsi:type="dcterms:W3CDTF">2014-03-09T22:23:39Z</dcterms:created>
  <dcterms:modified xsi:type="dcterms:W3CDTF">2016-01-11T23:12:23Z</dcterms:modified>
</cp:coreProperties>
</file>