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14"/>
  </p:notesMasterIdLst>
  <p:sldIdLst>
    <p:sldId id="256" r:id="rId2"/>
    <p:sldId id="297" r:id="rId3"/>
    <p:sldId id="300" r:id="rId4"/>
    <p:sldId id="298" r:id="rId5"/>
    <p:sldId id="299" r:id="rId6"/>
    <p:sldId id="301" r:id="rId7"/>
    <p:sldId id="287" r:id="rId8"/>
    <p:sldId id="288" r:id="rId9"/>
    <p:sldId id="289" r:id="rId10"/>
    <p:sldId id="302" r:id="rId11"/>
    <p:sldId id="303" r:id="rId12"/>
    <p:sldId id="29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057C6"/>
    <a:srgbClr val="83A6EB"/>
    <a:srgbClr val="0066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67" autoAdjust="0"/>
  </p:normalViewPr>
  <p:slideViewPr>
    <p:cSldViewPr snapToGrid="0" snapToObjects="1">
      <p:cViewPr>
        <p:scale>
          <a:sx n="77" d="100"/>
          <a:sy n="77" d="100"/>
        </p:scale>
        <p:origin x="-1938" y="-9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royectocfn\Documents\Proyecto%20Conacyt\Proyecto%20Conacyt-Dr%20Ham\Datos%20censales\Proyecciones%20CONAPO%202010_205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royectocfn\Documents\IUSSP\Presentaci&#243;n%20IUSSP\Cuadros%20capitulo%203-1%20version%20fina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royectocfn\Documents\IUSSP\Presentaci&#243;n%20IUSSP\Cuadros%20capitulo%203-1%20version%20fin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MX"/>
  <c:style val="42"/>
  <c:chart>
    <c:title>
      <c:tx>
        <c:rich>
          <a:bodyPr/>
          <a:lstStyle/>
          <a:p>
            <a:pPr>
              <a:defRPr/>
            </a:pPr>
            <a:r>
              <a:rPr lang="en-US" sz="1800" b="1" i="0" baseline="0" dirty="0" smtClean="0">
                <a:effectLst/>
              </a:rPr>
              <a:t>Population distribution by broad age brackets</a:t>
            </a:r>
            <a:endParaRPr lang="es-MX" dirty="0" smtClean="0">
              <a:effectLst/>
            </a:endParaRPr>
          </a:p>
          <a:p>
            <a:pPr>
              <a:defRPr/>
            </a:pPr>
            <a:r>
              <a:rPr lang="en-US" sz="1800" b="1" i="0" baseline="0" dirty="0" smtClean="0">
                <a:effectLst/>
              </a:rPr>
              <a:t>Mexico, 2010-2050.</a:t>
            </a:r>
            <a:endParaRPr lang="es-MX" dirty="0" smtClean="0">
              <a:effectLst/>
            </a:endParaRP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'Proyecciones CONAPO (2)'!$A$361</c:f>
              <c:strCache>
                <c:ptCount val="1"/>
                <c:pt idx="0">
                  <c:v>0-14</c:v>
                </c:pt>
              </c:strCache>
            </c:strRef>
          </c:tx>
          <c:dLbls>
            <c:numFmt formatCode="0%" sourceLinked="0"/>
            <c:txPr>
              <a:bodyPr/>
              <a:lstStyle/>
              <a:p>
                <a:pPr>
                  <a:defRPr sz="1500"/>
                </a:pPr>
                <a:endParaRPr lang="es-MX"/>
              </a:p>
            </c:txPr>
            <c:dLblPos val="t"/>
            <c:showVal val="1"/>
          </c:dLbls>
          <c:cat>
            <c:numRef>
              <c:f>'Proyecciones CONAPO (2)'!$B$360:$J$360</c:f>
              <c:numCache>
                <c:formatCode>General_)</c:formatCode>
                <c:ptCount val="9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  <c:pt idx="5">
                  <c:v>2035</c:v>
                </c:pt>
                <c:pt idx="6">
                  <c:v>2040</c:v>
                </c:pt>
                <c:pt idx="7">
                  <c:v>2045</c:v>
                </c:pt>
                <c:pt idx="8">
                  <c:v>2050</c:v>
                </c:pt>
              </c:numCache>
            </c:numRef>
          </c:cat>
          <c:val>
            <c:numRef>
              <c:f>'Proyecciones CONAPO (2)'!$B$361:$J$361</c:f>
              <c:numCache>
                <c:formatCode>0.00%</c:formatCode>
                <c:ptCount val="9"/>
                <c:pt idx="0">
                  <c:v>0.29635848313009883</c:v>
                </c:pt>
                <c:pt idx="1">
                  <c:v>0.27674596127436502</c:v>
                </c:pt>
                <c:pt idx="2">
                  <c:v>0.26117913873590926</c:v>
                </c:pt>
                <c:pt idx="3">
                  <c:v>0.24828856425090881</c:v>
                </c:pt>
                <c:pt idx="4">
                  <c:v>0.23778497010682173</c:v>
                </c:pt>
                <c:pt idx="5">
                  <c:v>0.22848174493994589</c:v>
                </c:pt>
                <c:pt idx="6">
                  <c:v>0.22071102399865203</c:v>
                </c:pt>
                <c:pt idx="7">
                  <c:v>0.21470073222034802</c:v>
                </c:pt>
                <c:pt idx="8">
                  <c:v>0.2099967555423824</c:v>
                </c:pt>
              </c:numCache>
            </c:numRef>
          </c:val>
        </c:ser>
        <c:ser>
          <c:idx val="1"/>
          <c:order val="1"/>
          <c:tx>
            <c:strRef>
              <c:f>'Proyecciones CONAPO (2)'!$A$362</c:f>
              <c:strCache>
                <c:ptCount val="1"/>
                <c:pt idx="0">
                  <c:v>15-59</c:v>
                </c:pt>
              </c:strCache>
            </c:strRef>
          </c:tx>
          <c:dLbls>
            <c:numFmt formatCode="0%" sourceLinked="0"/>
            <c:txPr>
              <a:bodyPr/>
              <a:lstStyle/>
              <a:p>
                <a:pPr>
                  <a:defRPr sz="1500"/>
                </a:pPr>
                <a:endParaRPr lang="es-MX"/>
              </a:p>
            </c:txPr>
            <c:dLblPos val="t"/>
            <c:showVal val="1"/>
          </c:dLbls>
          <c:cat>
            <c:numRef>
              <c:f>'Proyecciones CONAPO (2)'!$B$360:$J$360</c:f>
              <c:numCache>
                <c:formatCode>General_)</c:formatCode>
                <c:ptCount val="9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  <c:pt idx="5">
                  <c:v>2035</c:v>
                </c:pt>
                <c:pt idx="6">
                  <c:v>2040</c:v>
                </c:pt>
                <c:pt idx="7">
                  <c:v>2045</c:v>
                </c:pt>
                <c:pt idx="8">
                  <c:v>2050</c:v>
                </c:pt>
              </c:numCache>
            </c:numRef>
          </c:cat>
          <c:val>
            <c:numRef>
              <c:f>'Proyecciones CONAPO (2)'!$B$362:$J$362</c:f>
              <c:numCache>
                <c:formatCode>0.00%</c:formatCode>
                <c:ptCount val="9"/>
                <c:pt idx="0">
                  <c:v>0.6144385858475806</c:v>
                </c:pt>
                <c:pt idx="1">
                  <c:v>0.62304593248231843</c:v>
                </c:pt>
                <c:pt idx="2">
                  <c:v>0.6240972238125686</c:v>
                </c:pt>
                <c:pt idx="3">
                  <c:v>0.61965892842082071</c:v>
                </c:pt>
                <c:pt idx="4">
                  <c:v>0.61021776925789906</c:v>
                </c:pt>
                <c:pt idx="5">
                  <c:v>0.59881072878085284</c:v>
                </c:pt>
                <c:pt idx="6">
                  <c:v>0.58749705262060825</c:v>
                </c:pt>
                <c:pt idx="7">
                  <c:v>0.57736013108886464</c:v>
                </c:pt>
                <c:pt idx="8">
                  <c:v>0.5677961511730456</c:v>
                </c:pt>
              </c:numCache>
            </c:numRef>
          </c:val>
        </c:ser>
        <c:ser>
          <c:idx val="2"/>
          <c:order val="2"/>
          <c:tx>
            <c:strRef>
              <c:f>'Proyecciones CONAPO (2)'!$A$363</c:f>
              <c:strCache>
                <c:ptCount val="1"/>
                <c:pt idx="0">
                  <c:v>60+</c:v>
                </c:pt>
              </c:strCache>
            </c:strRef>
          </c:tx>
          <c:dLbls>
            <c:numFmt formatCode="0%" sourceLinked="0"/>
            <c:txPr>
              <a:bodyPr/>
              <a:lstStyle/>
              <a:p>
                <a:pPr>
                  <a:defRPr sz="1500"/>
                </a:pPr>
                <a:endParaRPr lang="es-MX"/>
              </a:p>
            </c:txPr>
            <c:dLblPos val="b"/>
            <c:showVal val="1"/>
          </c:dLbls>
          <c:cat>
            <c:numRef>
              <c:f>'Proyecciones CONAPO (2)'!$B$360:$J$360</c:f>
              <c:numCache>
                <c:formatCode>General_)</c:formatCode>
                <c:ptCount val="9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2025</c:v>
                </c:pt>
                <c:pt idx="4">
                  <c:v>2030</c:v>
                </c:pt>
                <c:pt idx="5">
                  <c:v>2035</c:v>
                </c:pt>
                <c:pt idx="6">
                  <c:v>2040</c:v>
                </c:pt>
                <c:pt idx="7">
                  <c:v>2045</c:v>
                </c:pt>
                <c:pt idx="8">
                  <c:v>2050</c:v>
                </c:pt>
              </c:numCache>
            </c:numRef>
          </c:cat>
          <c:val>
            <c:numRef>
              <c:f>'Proyecciones CONAPO (2)'!$B$363:$J$363</c:f>
              <c:numCache>
                <c:formatCode>0.00%</c:formatCode>
                <c:ptCount val="9"/>
                <c:pt idx="0">
                  <c:v>8.9202931022320658E-2</c:v>
                </c:pt>
                <c:pt idx="1">
                  <c:v>0.10020810624331686</c:v>
                </c:pt>
                <c:pt idx="2">
                  <c:v>0.11472363745152232</c:v>
                </c:pt>
                <c:pt idx="3">
                  <c:v>0.13205250732827062</c:v>
                </c:pt>
                <c:pt idx="4">
                  <c:v>0.15199726063527924</c:v>
                </c:pt>
                <c:pt idx="5">
                  <c:v>0.17270752627920119</c:v>
                </c:pt>
                <c:pt idx="6">
                  <c:v>0.19179192338073983</c:v>
                </c:pt>
                <c:pt idx="7">
                  <c:v>0.20793913669078731</c:v>
                </c:pt>
                <c:pt idx="8">
                  <c:v>0.22220709328457214</c:v>
                </c:pt>
              </c:numCache>
            </c:numRef>
          </c:val>
        </c:ser>
        <c:dLbls/>
        <c:marker val="1"/>
        <c:axId val="71166208"/>
        <c:axId val="71327744"/>
      </c:lineChart>
      <c:catAx>
        <c:axId val="71166208"/>
        <c:scaling>
          <c:orientation val="minMax"/>
        </c:scaling>
        <c:axPos val="b"/>
        <c:numFmt formatCode="General_)" sourceLinked="1"/>
        <c:tickLblPos val="nextTo"/>
        <c:txPr>
          <a:bodyPr/>
          <a:lstStyle/>
          <a:p>
            <a:pPr>
              <a:defRPr sz="1400"/>
            </a:pPr>
            <a:endParaRPr lang="es-MX"/>
          </a:p>
        </c:txPr>
        <c:crossAx val="71327744"/>
        <c:crosses val="autoZero"/>
        <c:auto val="1"/>
        <c:lblAlgn val="ctr"/>
        <c:lblOffset val="100"/>
      </c:catAx>
      <c:valAx>
        <c:axId val="71327744"/>
        <c:scaling>
          <c:orientation val="minMax"/>
        </c:scaling>
        <c:axPos val="l"/>
        <c:majorGridlines/>
        <c:numFmt formatCode="0%" sourceLinked="0"/>
        <c:tickLblPos val="nextTo"/>
        <c:txPr>
          <a:bodyPr/>
          <a:lstStyle/>
          <a:p>
            <a:pPr>
              <a:defRPr sz="1400"/>
            </a:pPr>
            <a:endParaRPr lang="es-MX"/>
          </a:p>
        </c:txPr>
        <c:crossAx val="7116620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es-MX"/>
        </a:p>
      </c:txPr>
    </c:legend>
    <c:plotVisOnly val="1"/>
    <c:dispBlanksAs val="gap"/>
  </c:chart>
  <c:txPr>
    <a:bodyPr/>
    <a:lstStyle/>
    <a:p>
      <a:pPr>
        <a:defRPr sz="1800"/>
      </a:pPr>
      <a:endParaRPr lang="es-MX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MX"/>
  <c:style val="19"/>
  <c:chart>
    <c:title>
      <c:tx>
        <c:rich>
          <a:bodyPr/>
          <a:lstStyle/>
          <a:p>
            <a:pPr>
              <a:defRPr/>
            </a:pPr>
            <a:r>
              <a:rPr lang="en-US"/>
              <a:t>Coverage of pension systems for elderly women</a:t>
            </a:r>
            <a:r>
              <a:rPr lang="es-MX"/>
              <a:t>. </a:t>
            </a:r>
          </a:p>
          <a:p>
            <a:pPr>
              <a:defRPr/>
            </a:pPr>
            <a:r>
              <a:rPr lang="es-MX"/>
              <a:t>Mexico, 2009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'Graficas 3.7_9_12'!$A$5</c:f>
              <c:strCache>
                <c:ptCount val="1"/>
                <c:pt idx="0">
                  <c:v>Recibe pensión de la SS</c:v>
                </c:pt>
              </c:strCache>
            </c:strRef>
          </c:tx>
          <c:spPr>
            <a:ln>
              <a:solidFill>
                <a:schemeClr val="tx2">
                  <a:lumMod val="10000"/>
                </a:schemeClr>
              </a:solidFill>
            </a:ln>
          </c:spPr>
          <c:explosion val="11"/>
          <c:dPt>
            <c:idx val="0"/>
            <c:explosion val="17"/>
          </c:dPt>
          <c:dLbls>
            <c:dLbl>
              <c:idx val="0"/>
              <c:layout>
                <c:manualLayout>
                  <c:x val="0.14096882343289777"/>
                  <c:y val="-0.27462919683690451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No pension </a:t>
                    </a:r>
                  </a:p>
                  <a:p>
                    <a:pPr>
                      <a:defRPr/>
                    </a:pPr>
                    <a:r>
                      <a:rPr lang="en-US"/>
                      <a:t>82.3%</a:t>
                    </a:r>
                  </a:p>
                </c:rich>
              </c:tx>
              <c:numFmt formatCode="0.00%" sourceLinked="0"/>
              <c:spPr/>
              <c:dLblPos val="bestFit"/>
              <c:showVal val="1"/>
              <c:showCatName val="1"/>
              <c:showPercent val="1"/>
              <c:separator> </c:separator>
            </c:dLbl>
            <c:dLbl>
              <c:idx val="1"/>
              <c:layout>
                <c:manualLayout>
                  <c:x val="-0.17677017922250643"/>
                  <c:y val="0.2001914439238616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s-MX"/>
                      <a:t>Social security pension</a:t>
                    </a:r>
                  </a:p>
                  <a:p>
                    <a:pPr>
                      <a:defRPr/>
                    </a:pPr>
                    <a:r>
                      <a:rPr lang="es-MX"/>
                      <a:t>17.6%</a:t>
                    </a:r>
                  </a:p>
                </c:rich>
              </c:tx>
              <c:numFmt formatCode="0.00%" sourceLinked="0"/>
              <c:spPr/>
              <c:dLblPos val="bestFit"/>
              <c:showCatName val="1"/>
              <c:showPercent val="1"/>
              <c:separator> </c:separator>
            </c:dLbl>
            <c:dLbl>
              <c:idx val="2"/>
              <c:layout>
                <c:manualLayout>
                  <c:x val="2.781176980805624E-2"/>
                  <c:y val="7.726007221081313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s-MX"/>
                      <a:t>Private plan 0.04%</a:t>
                    </a:r>
                  </a:p>
                </c:rich>
              </c:tx>
              <c:numFmt formatCode="0.00%" sourceLinked="0"/>
              <c:spPr/>
              <c:dLblPos val="bestFit"/>
              <c:showCatName val="1"/>
              <c:showPercent val="1"/>
              <c:separator> </c:separator>
            </c:dLbl>
            <c:dLblPos val="ctr"/>
            <c:showCatName val="1"/>
            <c:showPercent val="1"/>
            <c:separator> </c:separator>
            <c:showLeaderLines val="1"/>
          </c:dLbls>
          <c:cat>
            <c:strRef>
              <c:f>'Graficas 3.7_9_12'!$B$5:$B$7</c:f>
              <c:strCache>
                <c:ptCount val="3"/>
                <c:pt idx="0">
                  <c:v>Sin pensión</c:v>
                </c:pt>
                <c:pt idx="1">
                  <c:v>Pensión por la Seguridad Social</c:v>
                </c:pt>
                <c:pt idx="2">
                  <c:v>Pensión por plan privado</c:v>
                </c:pt>
              </c:strCache>
            </c:strRef>
          </c:cat>
          <c:val>
            <c:numRef>
              <c:f>'Graficas 3.7_9_12'!$H$5:$H$7</c:f>
              <c:numCache>
                <c:formatCode>####.00%</c:formatCode>
                <c:ptCount val="3"/>
                <c:pt idx="0">
                  <c:v>0.82323158778659022</c:v>
                </c:pt>
                <c:pt idx="1">
                  <c:v>0.17640868053837561</c:v>
                </c:pt>
                <c:pt idx="2">
                  <c:v>3.5973167503428754E-4</c:v>
                </c:pt>
              </c:numCache>
            </c:numRef>
          </c:val>
        </c:ser>
        <c:dLbls>
          <c:showCatName val="1"/>
          <c:showPercent val="1"/>
        </c:dLbls>
        <c:firstSliceAng val="83"/>
      </c:pieChart>
    </c:plotArea>
    <c:plotVisOnly val="1"/>
    <c:dispBlanksAs val="zero"/>
  </c:chart>
  <c:txPr>
    <a:bodyPr/>
    <a:lstStyle/>
    <a:p>
      <a:pPr>
        <a:defRPr sz="1800"/>
      </a:pPr>
      <a:endParaRPr lang="es-MX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MX"/>
  <c:style val="19"/>
  <c:chart>
    <c:title>
      <c:tx>
        <c:rich>
          <a:bodyPr/>
          <a:lstStyle/>
          <a:p>
            <a:pPr>
              <a:defRPr/>
            </a:pPr>
            <a:r>
              <a:rPr lang="es-MX"/>
              <a:t>Types of contributory pensions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'Graficas 3.7_9_12'!$A$15</c:f>
              <c:strCache>
                <c:ptCount val="1"/>
                <c:pt idx="0">
                  <c:v>tipos de pensiones</c:v>
                </c:pt>
              </c:strCache>
            </c:strRef>
          </c:tx>
          <c:explosion val="6"/>
          <c:dPt>
            <c:idx val="3"/>
            <c:explosion val="9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smtClean="0"/>
                      <a:t>Old age</a:t>
                    </a:r>
                    <a:r>
                      <a:rPr lang="en-US" b="1" dirty="0"/>
                      <a:t>
14%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s-MX" b="1" dirty="0" err="1" smtClean="0"/>
                      <a:t>Disabiity</a:t>
                    </a:r>
                    <a:r>
                      <a:rPr lang="es-MX" b="1" dirty="0"/>
                      <a:t>
2%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smtClean="0"/>
                      <a:t>Retirement</a:t>
                    </a:r>
                    <a:r>
                      <a:rPr lang="en-US" b="1" dirty="0"/>
                      <a:t>
31%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smtClean="0"/>
                      <a:t>Widowhood</a:t>
                    </a:r>
                    <a:r>
                      <a:rPr lang="en-US" b="1" dirty="0"/>
                      <a:t>
48%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Other 2</a:t>
                    </a:r>
                    <a:r>
                      <a:rPr lang="en-US" b="1" dirty="0"/>
                      <a:t>%</a:t>
                    </a:r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Unknown</a:t>
                    </a:r>
                    <a:r>
                      <a:rPr lang="en-US" b="1" dirty="0"/>
                      <a:t>
3%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'Graficas 3.7_9_12'!$B$15:$B$20</c:f>
              <c:strCache>
                <c:ptCount val="6"/>
                <c:pt idx="0">
                  <c:v>Retiro o vejez</c:v>
                </c:pt>
                <c:pt idx="1">
                  <c:v>Accidente o enfermedad de trabajo</c:v>
                </c:pt>
                <c:pt idx="2">
                  <c:v>Jubilación</c:v>
                </c:pt>
                <c:pt idx="3">
                  <c:v>Viudez</c:v>
                </c:pt>
                <c:pt idx="4">
                  <c:v>Otros</c:v>
                </c:pt>
                <c:pt idx="5">
                  <c:v>No sabe</c:v>
                </c:pt>
              </c:strCache>
            </c:strRef>
          </c:cat>
          <c:val>
            <c:numRef>
              <c:f>'Graficas 3.7_9_12'!$E$15:$E$20</c:f>
              <c:numCache>
                <c:formatCode>####.00%</c:formatCode>
                <c:ptCount val="6"/>
                <c:pt idx="0">
                  <c:v>0.14097294448558989</c:v>
                </c:pt>
                <c:pt idx="1">
                  <c:v>2.5437533562372619E-2</c:v>
                </c:pt>
                <c:pt idx="2">
                  <c:v>0.31036485917278384</c:v>
                </c:pt>
                <c:pt idx="3">
                  <c:v>0.47940443133113608</c:v>
                </c:pt>
                <c:pt idx="4">
                  <c:v>1.6964344533101233E-2</c:v>
                </c:pt>
                <c:pt idx="5">
                  <c:v>2.6855886915016589E-2</c:v>
                </c:pt>
              </c:numCache>
            </c:numRef>
          </c:val>
        </c:ser>
        <c:dLbls>
          <c:showCatName val="1"/>
          <c:showPercent val="1"/>
        </c:dLbls>
        <c:firstSliceAng val="83"/>
      </c:pieChart>
    </c:plotArea>
    <c:plotVisOnly val="1"/>
    <c:dispBlanksAs val="zero"/>
  </c:chart>
  <c:txPr>
    <a:bodyPr/>
    <a:lstStyle/>
    <a:p>
      <a:pPr>
        <a:defRPr sz="1800"/>
      </a:pPr>
      <a:endParaRPr lang="es-MX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0EBAF-445C-5740-98B0-9B480F4D2E62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37076-2DDB-9642-8764-29B4582F27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173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sz="16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1350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37076-2DDB-9642-8764-29B4582F274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shade val="40000"/>
                <a:satMod val="150000"/>
              </a:schemeClr>
            </a:gs>
            <a:gs pos="53000">
              <a:schemeClr val="bg2">
                <a:shade val="60000"/>
                <a:satMod val="150000"/>
              </a:schemeClr>
            </a:gs>
            <a:gs pos="94000">
              <a:schemeClr val="bg2">
                <a:tint val="83000"/>
                <a:satMod val="200000"/>
              </a:schemeClr>
            </a:gs>
          </a:gsLst>
          <a:lin ang="1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0FAA508-F0CD-46EA-95FB-26B559A0B5D9}" type="datetimeFigureOut">
              <a:rPr lang="en-US" smtClean="0"/>
              <a:pPr/>
              <a:t>7/2/2013</a:t>
            </a:fld>
            <a:endParaRPr lang="en-U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Excel_Worksheet5.xlsx"/><Relationship Id="rId4" Type="http://schemas.openxmlformats.org/officeDocument/2006/relationships/package" Target="../embeddings/Microsoft_Office_Excel_Worksheet4.xls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Excel_Worksheet7.xlsx"/><Relationship Id="rId4" Type="http://schemas.openxmlformats.org/officeDocument/2006/relationships/package" Target="../embeddings/Microsoft_Office_Excel_Worksheet6.xlsx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Excel_Worksheet1.xls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Excel_Worksheet3.xlsx"/><Relationship Id="rId4" Type="http://schemas.openxmlformats.org/officeDocument/2006/relationships/package" Target="../embeddings/Microsoft_Office_Excel_Worksheet2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28756"/>
            <a:ext cx="9144000" cy="2214444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sz="4700" dirty="0" smtClean="0">
                <a:ln w="5000" cmpd="sng">
                  <a:solidFill>
                    <a:schemeClr val="accent1">
                      <a:lumMod val="50000"/>
                      <a:alpha val="71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</a:rPr>
              <a:t>Social Security Pensions for Mexican Elderly Women</a:t>
            </a:r>
            <a:r>
              <a:rPr lang="en-US" sz="3200" dirty="0" smtClean="0">
                <a:ln w="5000" cmpd="sng">
                  <a:solidFill>
                    <a:schemeClr val="accent1">
                      <a:lumMod val="50000"/>
                      <a:alpha val="71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</a:rPr>
              <a:t/>
            </a:r>
            <a:br>
              <a:rPr lang="en-US" sz="3200" dirty="0" smtClean="0">
                <a:ln w="5000" cmpd="sng">
                  <a:solidFill>
                    <a:schemeClr val="accent1">
                      <a:lumMod val="50000"/>
                      <a:alpha val="71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</a:rPr>
            </a:br>
            <a:r>
              <a:rPr lang="es-ES_tradnl" sz="3200" dirty="0" smtClean="0">
                <a:ln w="5000" cmpd="sng">
                  <a:solidFill>
                    <a:schemeClr val="accent1">
                      <a:lumMod val="50000"/>
                      <a:alpha val="71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</a:rPr>
              <a:t/>
            </a:r>
            <a:br>
              <a:rPr lang="es-ES_tradnl" sz="3200" dirty="0" smtClean="0">
                <a:ln w="5000" cmpd="sng">
                  <a:solidFill>
                    <a:schemeClr val="accent1">
                      <a:lumMod val="50000"/>
                      <a:alpha val="71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</a:rPr>
            </a:br>
            <a:r>
              <a:rPr lang="es-ES_tradnl" sz="3200" dirty="0" smtClean="0">
                <a:ln w="5000" cmpd="sng">
                  <a:solidFill>
                    <a:schemeClr val="accent1">
                      <a:lumMod val="50000"/>
                      <a:alpha val="71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</a:rPr>
              <a:t>		</a:t>
            </a:r>
            <a:r>
              <a:rPr lang="en-US" sz="3200" dirty="0">
                <a:ln w="5000" cmpd="sng">
                  <a:solidFill>
                    <a:schemeClr val="accent1">
                      <a:lumMod val="50000"/>
                      <a:alpha val="71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</a:rPr>
              <a:t>08-01-03</a:t>
            </a:r>
            <a:r>
              <a:rPr lang="en-US" sz="3200" dirty="0" smtClean="0">
                <a:ln w="5000" cmpd="sng">
                  <a:solidFill>
                    <a:schemeClr val="accent1">
                      <a:lumMod val="50000"/>
                      <a:alpha val="71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</a:rPr>
              <a:t>. Women in Ageing Societies</a:t>
            </a:r>
            <a:endParaRPr lang="en-US" sz="3200" dirty="0">
              <a:ln w="5000" cmpd="sng">
                <a:solidFill>
                  <a:schemeClr val="accent1">
                    <a:lumMod val="50000"/>
                    <a:alpha val="71000"/>
                  </a:schemeClr>
                </a:solidFill>
                <a:prstDash val="solid"/>
              </a:ln>
              <a:solidFill>
                <a:schemeClr val="bg2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54" y="2928552"/>
            <a:ext cx="9045145" cy="3941806"/>
          </a:xfrm>
          <a:effectLst>
            <a:softEdge rad="31750"/>
          </a:effectLst>
        </p:spPr>
        <p:txBody>
          <a:bodyPr>
            <a:normAutofit fontScale="92500" lnSpcReduction="20000"/>
          </a:bodyPr>
          <a:lstStyle/>
          <a:p>
            <a:pPr algn="r"/>
            <a:endParaRPr lang="es-MX" b="1" dirty="0"/>
          </a:p>
          <a:p>
            <a:pPr algn="r">
              <a:lnSpc>
                <a:spcPct val="120000"/>
              </a:lnSpc>
              <a:spcBef>
                <a:spcPts val="0"/>
              </a:spcBef>
            </a:pPr>
            <a:endParaRPr lang="es-MX" sz="2600" b="1" dirty="0" smtClean="0">
              <a:ln>
                <a:solidFill>
                  <a:schemeClr val="accent1">
                    <a:lumMod val="50000"/>
                  </a:schemeClr>
                </a:solidFill>
              </a:ln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es-MX" sz="2600" b="1" dirty="0" smtClean="0"/>
              <a:t>Abigail V. Rojas Huerta</a:t>
            </a:r>
          </a:p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es-MX" sz="2100" b="1" u="sng" dirty="0" smtClean="0">
                <a:solidFill>
                  <a:schemeClr val="accent1">
                    <a:lumMod val="75000"/>
                  </a:schemeClr>
                </a:solidFill>
              </a:rPr>
              <a:t>avrojash@gmail.com</a:t>
            </a:r>
          </a:p>
          <a:p>
            <a:pPr algn="r">
              <a:lnSpc>
                <a:spcPct val="120000"/>
              </a:lnSpc>
              <a:spcBef>
                <a:spcPts val="0"/>
              </a:spcBef>
            </a:pPr>
            <a:endParaRPr lang="es-MX" sz="2500" b="1" dirty="0" smtClean="0"/>
          </a:p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es-MX" sz="2600" b="1" dirty="0"/>
              <a:t>Roberto </a:t>
            </a:r>
            <a:r>
              <a:rPr lang="es-MX" sz="2600" b="1" dirty="0" err="1" smtClean="0"/>
              <a:t>Ham</a:t>
            </a:r>
            <a:r>
              <a:rPr lang="es-MX" sz="2600" b="1" dirty="0" smtClean="0"/>
              <a:t>-Chand</a:t>
            </a:r>
            <a:r>
              <a:rPr lang="es-MX" sz="2300" b="1" dirty="0" smtClean="0"/>
              <a:t>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s-MX" sz="2100" b="1" u="sng" dirty="0" smtClean="0">
                <a:solidFill>
                  <a:schemeClr val="accent1">
                    <a:lumMod val="75000"/>
                  </a:schemeClr>
                </a:solidFill>
              </a:rPr>
              <a:t>rham@colef.mx</a:t>
            </a:r>
            <a:endParaRPr lang="es-MX" sz="21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</a:pPr>
            <a:endParaRPr lang="es-MX" sz="2300" b="1" dirty="0"/>
          </a:p>
          <a:p>
            <a:pPr algn="r">
              <a:lnSpc>
                <a:spcPct val="70000"/>
              </a:lnSpc>
              <a:spcBef>
                <a:spcPts val="800"/>
              </a:spcBef>
            </a:pPr>
            <a:endParaRPr lang="es-ES_tradnl" dirty="0"/>
          </a:p>
          <a:p>
            <a:pPr algn="l"/>
            <a:endParaRPr lang="en-US" sz="1900" b="1" dirty="0" smtClean="0"/>
          </a:p>
          <a:p>
            <a:pPr algn="l"/>
            <a:r>
              <a:rPr lang="en-US" sz="1900" b="1" dirty="0" smtClean="0"/>
              <a:t>XXVII IUSSP International Population Conference</a:t>
            </a:r>
            <a:endParaRPr lang="en-US" sz="1900" dirty="0" smtClean="0"/>
          </a:p>
          <a:p>
            <a:pPr algn="l">
              <a:spcBef>
                <a:spcPts val="200"/>
              </a:spcBef>
            </a:pPr>
            <a:r>
              <a:rPr lang="en-US" sz="1900" dirty="0" err="1" smtClean="0"/>
              <a:t>Busan</a:t>
            </a:r>
            <a:r>
              <a:rPr lang="en-US" sz="1900" dirty="0" smtClean="0"/>
              <a:t>, Republic of Korea					        </a:t>
            </a:r>
            <a:r>
              <a:rPr lang="en-US" sz="2100" dirty="0" smtClean="0"/>
              <a:t>August 28</a:t>
            </a:r>
            <a:r>
              <a:rPr lang="en-US" sz="2100" baseline="30000" dirty="0" smtClean="0"/>
              <a:t>th</a:t>
            </a:r>
            <a:r>
              <a:rPr lang="en-US" sz="2100" dirty="0" smtClean="0"/>
              <a:t>, 2013</a:t>
            </a:r>
          </a:p>
          <a:p>
            <a:endParaRPr lang="en-US" sz="2600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352" y="4225324"/>
            <a:ext cx="1631091" cy="1498566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0218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27197" y="6022850"/>
            <a:ext cx="6759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** p&lt;0.10, * </a:t>
            </a:r>
            <a:r>
              <a:rPr lang="es-MX" sz="1200" dirty="0" smtClean="0"/>
              <a:t>p&lt;0.05</a:t>
            </a:r>
          </a:p>
          <a:p>
            <a:r>
              <a:rPr lang="es-MX" sz="1200" dirty="0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s-MX" sz="1200" dirty="0" smtClean="0"/>
              <a:t>Reference </a:t>
            </a:r>
            <a:r>
              <a:rPr lang="es-MX" sz="1200" dirty="0" err="1" smtClean="0"/>
              <a:t>categories</a:t>
            </a:r>
            <a:endParaRPr lang="es-MX" sz="1200" dirty="0"/>
          </a:p>
          <a:p>
            <a:r>
              <a:rPr lang="en-US" sz="1200" dirty="0"/>
              <a:t>Source: Authors' calculations based on </a:t>
            </a:r>
            <a:r>
              <a:rPr lang="es-MX" sz="1200" dirty="0"/>
              <a:t>ENESS-2009. INEGI-IMSS.</a:t>
            </a:r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94456" y="221793"/>
            <a:ext cx="8913813" cy="914400"/>
          </a:xfrm>
        </p:spPr>
        <p:txBody>
          <a:bodyPr>
            <a:noAutofit/>
          </a:bodyPr>
          <a:lstStyle/>
          <a:p>
            <a:pPr algn="ctr"/>
            <a:r>
              <a:rPr lang="es-MX" sz="3500" dirty="0" smtClean="0"/>
              <a:t> </a:t>
            </a:r>
            <a:r>
              <a:rPr lang="es-MX" sz="3500" b="1" dirty="0" err="1" smtClean="0">
                <a:latin typeface="Century Gothic" pitchFamily="34" charset="0"/>
              </a:rPr>
              <a:t>Logistic</a:t>
            </a:r>
            <a:r>
              <a:rPr lang="es-MX" sz="3500" b="1" dirty="0" smtClean="0">
                <a:latin typeface="Century Gothic" pitchFamily="34" charset="0"/>
              </a:rPr>
              <a:t> </a:t>
            </a:r>
            <a:r>
              <a:rPr lang="es-MX" sz="3500" b="1" dirty="0" err="1" smtClean="0">
                <a:latin typeface="Century Gothic" pitchFamily="34" charset="0"/>
              </a:rPr>
              <a:t>regression</a:t>
            </a:r>
            <a:r>
              <a:rPr lang="es-MX" sz="3500" b="1" dirty="0" smtClean="0">
                <a:latin typeface="Century Gothic" pitchFamily="34" charset="0"/>
              </a:rPr>
              <a:t>: </a:t>
            </a:r>
            <a:r>
              <a:rPr lang="es-MX" sz="3500" b="1" dirty="0" err="1" smtClean="0">
                <a:latin typeface="Century Gothic" pitchFamily="34" charset="0"/>
              </a:rPr>
              <a:t>elderly</a:t>
            </a:r>
            <a:r>
              <a:rPr lang="es-MX" sz="3500" b="1" dirty="0" smtClean="0">
                <a:latin typeface="Century Gothic" pitchFamily="34" charset="0"/>
              </a:rPr>
              <a:t> </a:t>
            </a:r>
            <a:r>
              <a:rPr lang="en-US" sz="3500" b="1" dirty="0" smtClean="0">
                <a:latin typeface="Century Gothic" pitchFamily="34" charset="0"/>
              </a:rPr>
              <a:t>women </a:t>
            </a:r>
            <a:r>
              <a:rPr lang="en-US" sz="3500" b="1" dirty="0">
                <a:latin typeface="Century Gothic" pitchFamily="34" charset="0"/>
              </a:rPr>
              <a:t>receiving social </a:t>
            </a:r>
            <a:r>
              <a:rPr lang="en-US" sz="3500" b="1" dirty="0" smtClean="0">
                <a:latin typeface="Century Gothic" pitchFamily="34" charset="0"/>
              </a:rPr>
              <a:t>security pension</a:t>
            </a:r>
            <a:endParaRPr lang="es-MX" sz="3500" b="1" dirty="0">
              <a:latin typeface="Century Gothic" pitchFamily="34" charset="0"/>
            </a:endParaRPr>
          </a:p>
        </p:txBody>
      </p:sp>
      <p:graphicFrame>
        <p:nvGraphicFramePr>
          <p:cNvPr id="8" name="7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5439385"/>
              </p:ext>
            </p:extLst>
          </p:nvPr>
        </p:nvGraphicFramePr>
        <p:xfrm>
          <a:off x="4768198" y="1684338"/>
          <a:ext cx="4375801" cy="3196581"/>
        </p:xfrm>
        <a:graphic>
          <a:graphicData uri="http://schemas.openxmlformats.org/presentationml/2006/ole">
            <p:oleObj spid="_x0000_s5149" name="Hoja de cálculo" r:id="rId4" imgW="6105682" imgH="2809770" progId="Excel.Sheet.12">
              <p:embed/>
            </p:oleObj>
          </a:graphicData>
        </a:graphic>
      </p:graphicFrame>
      <p:grpSp>
        <p:nvGrpSpPr>
          <p:cNvPr id="2" name="1 Grupo"/>
          <p:cNvGrpSpPr/>
          <p:nvPr/>
        </p:nvGrpSpPr>
        <p:grpSpPr>
          <a:xfrm>
            <a:off x="230187" y="1560467"/>
            <a:ext cx="4432300" cy="4420801"/>
            <a:chOff x="79665" y="1579819"/>
            <a:chExt cx="4408961" cy="3946134"/>
          </a:xfrm>
        </p:grpSpPr>
        <p:graphicFrame>
          <p:nvGraphicFramePr>
            <p:cNvPr id="4" name="3 Objeto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119129097"/>
                </p:ext>
              </p:extLst>
            </p:nvPr>
          </p:nvGraphicFramePr>
          <p:xfrm>
            <a:off x="79665" y="1579819"/>
            <a:ext cx="4408961" cy="3946134"/>
          </p:xfrm>
          <a:graphic>
            <a:graphicData uri="http://schemas.openxmlformats.org/presentationml/2006/ole">
              <p:oleObj spid="_x0000_s5150" name="Hoja de cálculo" r:id="rId5" imgW="5381692" imgH="4257754" progId="Excel.Sheet.12">
                <p:embed/>
              </p:oleObj>
            </a:graphicData>
          </a:graphic>
        </p:graphicFrame>
        <p:sp>
          <p:nvSpPr>
            <p:cNvPr id="9" name="8 Elipse"/>
            <p:cNvSpPr/>
            <p:nvPr/>
          </p:nvSpPr>
          <p:spPr>
            <a:xfrm>
              <a:off x="3591850" y="4935448"/>
              <a:ext cx="766119" cy="40583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15" name="14 Elipse"/>
          <p:cNvSpPr/>
          <p:nvPr/>
        </p:nvSpPr>
        <p:spPr>
          <a:xfrm>
            <a:off x="4662487" y="3387808"/>
            <a:ext cx="766119" cy="3830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9 Elipse"/>
          <p:cNvSpPr/>
          <p:nvPr/>
        </p:nvSpPr>
        <p:spPr>
          <a:xfrm>
            <a:off x="8242150" y="3449593"/>
            <a:ext cx="766119" cy="3830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10 Elipse"/>
          <p:cNvSpPr/>
          <p:nvPr/>
        </p:nvSpPr>
        <p:spPr>
          <a:xfrm>
            <a:off x="0" y="5100480"/>
            <a:ext cx="1087395" cy="3866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75442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27197" y="5903893"/>
            <a:ext cx="67591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** p&lt;0.10, * </a:t>
            </a:r>
            <a:r>
              <a:rPr lang="es-MX" sz="1200" dirty="0" smtClean="0"/>
              <a:t>p&lt;0.05</a:t>
            </a:r>
          </a:p>
          <a:p>
            <a:pPr marL="228600" indent="-228600">
              <a:buAutoNum type="alphaLcPeriod"/>
            </a:pPr>
            <a:r>
              <a:rPr lang="es-MX" sz="1200" dirty="0" smtClean="0"/>
              <a:t>Reference </a:t>
            </a:r>
            <a:r>
              <a:rPr lang="es-MX" sz="1200" dirty="0" err="1" smtClean="0"/>
              <a:t>categories</a:t>
            </a:r>
            <a:endParaRPr lang="es-MX" sz="1200" dirty="0"/>
          </a:p>
          <a:p>
            <a:r>
              <a:rPr lang="es-MX" sz="1200" dirty="0" smtClean="0"/>
              <a:t>1/ 100,000 +</a:t>
            </a:r>
            <a:r>
              <a:rPr lang="es-MX" sz="1200" dirty="0" err="1" smtClean="0"/>
              <a:t>inhabitants</a:t>
            </a:r>
            <a:endParaRPr lang="es-MX" sz="1200" dirty="0"/>
          </a:p>
          <a:p>
            <a:r>
              <a:rPr lang="en-US" sz="1200" dirty="0"/>
              <a:t>Source: Authors' calculations based on </a:t>
            </a:r>
            <a:r>
              <a:rPr lang="es-MX" sz="1200" dirty="0"/>
              <a:t>ENESS-2009. INEGI-IMSS.</a:t>
            </a:r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94456" y="221793"/>
            <a:ext cx="8913813" cy="914400"/>
          </a:xfrm>
        </p:spPr>
        <p:txBody>
          <a:bodyPr>
            <a:noAutofit/>
          </a:bodyPr>
          <a:lstStyle/>
          <a:p>
            <a:pPr algn="ctr"/>
            <a:r>
              <a:rPr lang="es-MX" sz="3500" dirty="0" smtClean="0"/>
              <a:t> </a:t>
            </a:r>
            <a:r>
              <a:rPr lang="es-MX" sz="3500" b="1" dirty="0" err="1" smtClean="0">
                <a:latin typeface="Century Gothic" pitchFamily="34" charset="0"/>
              </a:rPr>
              <a:t>Logistic</a:t>
            </a:r>
            <a:r>
              <a:rPr lang="es-MX" sz="3500" b="1" dirty="0" smtClean="0">
                <a:latin typeface="Century Gothic" pitchFamily="34" charset="0"/>
              </a:rPr>
              <a:t> </a:t>
            </a:r>
            <a:r>
              <a:rPr lang="es-MX" sz="3500" b="1" dirty="0" err="1" smtClean="0">
                <a:latin typeface="Century Gothic" pitchFamily="34" charset="0"/>
              </a:rPr>
              <a:t>regression</a:t>
            </a:r>
            <a:r>
              <a:rPr lang="es-MX" sz="3500" b="1" dirty="0" smtClean="0">
                <a:latin typeface="Century Gothic" pitchFamily="34" charset="0"/>
              </a:rPr>
              <a:t>: </a:t>
            </a:r>
            <a:r>
              <a:rPr lang="es-MX" sz="3500" b="1" dirty="0" err="1" smtClean="0">
                <a:latin typeface="Century Gothic" pitchFamily="34" charset="0"/>
              </a:rPr>
              <a:t>elderly</a:t>
            </a:r>
            <a:r>
              <a:rPr lang="es-MX" sz="3500" b="1" dirty="0" smtClean="0">
                <a:latin typeface="Century Gothic" pitchFamily="34" charset="0"/>
              </a:rPr>
              <a:t> </a:t>
            </a:r>
            <a:r>
              <a:rPr lang="en-US" sz="3500" b="1" dirty="0" smtClean="0">
                <a:latin typeface="Century Gothic" pitchFamily="34" charset="0"/>
              </a:rPr>
              <a:t>women </a:t>
            </a:r>
            <a:r>
              <a:rPr lang="en-US" sz="3500" b="1" dirty="0">
                <a:latin typeface="Century Gothic" pitchFamily="34" charset="0"/>
              </a:rPr>
              <a:t>receiving social </a:t>
            </a:r>
            <a:r>
              <a:rPr lang="en-US" sz="3500" b="1" dirty="0" smtClean="0">
                <a:latin typeface="Century Gothic" pitchFamily="34" charset="0"/>
              </a:rPr>
              <a:t>security pension</a:t>
            </a:r>
            <a:endParaRPr lang="es-MX" sz="3500" b="1" dirty="0">
              <a:latin typeface="Century Gothic" pitchFamily="34" charset="0"/>
            </a:endParaRPr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9882108"/>
              </p:ext>
            </p:extLst>
          </p:nvPr>
        </p:nvGraphicFramePr>
        <p:xfrm>
          <a:off x="156241" y="1785660"/>
          <a:ext cx="3810279" cy="2588631"/>
        </p:xfrm>
        <a:graphic>
          <a:graphicData uri="http://schemas.openxmlformats.org/presentationml/2006/ole">
            <p:oleObj spid="_x0000_s4127" name="Hoja de cálculo" r:id="rId4" imgW="5334000" imgH="2476329" progId="Excel.Sheet.12">
              <p:embed/>
            </p:oleObj>
          </a:graphicData>
        </a:graphic>
      </p:graphicFrame>
      <p:sp>
        <p:nvSpPr>
          <p:cNvPr id="9" name="8 Elipse"/>
          <p:cNvSpPr/>
          <p:nvPr/>
        </p:nvSpPr>
        <p:spPr>
          <a:xfrm>
            <a:off x="3014791" y="3659846"/>
            <a:ext cx="766119" cy="3830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6" name="5 Grupo"/>
          <p:cNvGrpSpPr/>
          <p:nvPr/>
        </p:nvGrpSpPr>
        <p:grpSpPr>
          <a:xfrm>
            <a:off x="4162232" y="1774825"/>
            <a:ext cx="4710306" cy="3576638"/>
            <a:chOff x="4162232" y="1778660"/>
            <a:chExt cx="4710306" cy="3241393"/>
          </a:xfrm>
        </p:grpSpPr>
        <p:grpSp>
          <p:nvGrpSpPr>
            <p:cNvPr id="2" name="1 Grupo"/>
            <p:cNvGrpSpPr/>
            <p:nvPr/>
          </p:nvGrpSpPr>
          <p:grpSpPr>
            <a:xfrm>
              <a:off x="4162232" y="1778660"/>
              <a:ext cx="4710306" cy="3241393"/>
              <a:chOff x="4162232" y="3768784"/>
              <a:chExt cx="4710306" cy="3241393"/>
            </a:xfrm>
          </p:grpSpPr>
          <p:graphicFrame>
            <p:nvGraphicFramePr>
              <p:cNvPr id="8" name="7 Objeto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xmlns="" val="1938277979"/>
                  </p:ext>
                </p:extLst>
              </p:nvPr>
            </p:nvGraphicFramePr>
            <p:xfrm>
              <a:off x="4162425" y="3768784"/>
              <a:ext cx="4710113" cy="3241393"/>
            </p:xfrm>
            <a:graphic>
              <a:graphicData uri="http://schemas.openxmlformats.org/presentationml/2006/ole">
                <p:oleObj spid="_x0000_s4128" name="Hoja de cálculo" r:id="rId5" imgW="5381692" imgH="3705094" progId="Excel.Sheet.12">
                  <p:embed/>
                </p:oleObj>
              </a:graphicData>
            </a:graphic>
          </p:graphicFrame>
          <p:sp>
            <p:nvSpPr>
              <p:cNvPr id="10" name="9 Elipse"/>
              <p:cNvSpPr/>
              <p:nvPr/>
            </p:nvSpPr>
            <p:spPr>
              <a:xfrm>
                <a:off x="4162232" y="5076565"/>
                <a:ext cx="1027606" cy="38306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  <p:sp>
          <p:nvSpPr>
            <p:cNvPr id="11" name="10 Elipse"/>
            <p:cNvSpPr/>
            <p:nvPr/>
          </p:nvSpPr>
          <p:spPr>
            <a:xfrm>
              <a:off x="7945587" y="3050058"/>
              <a:ext cx="766119" cy="38306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12" name="11 Elipse"/>
          <p:cNvSpPr/>
          <p:nvPr/>
        </p:nvSpPr>
        <p:spPr>
          <a:xfrm>
            <a:off x="156241" y="3583527"/>
            <a:ext cx="1326571" cy="5356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75442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6440"/>
            <a:ext cx="8913813" cy="914400"/>
          </a:xfrm>
        </p:spPr>
        <p:txBody>
          <a:bodyPr/>
          <a:lstStyle/>
          <a:p>
            <a:pPr algn="ctr"/>
            <a:r>
              <a:rPr lang="es-MX" b="1" dirty="0" err="1" smtClean="0">
                <a:latin typeface="Century Gothic" pitchFamily="34" charset="0"/>
              </a:rPr>
              <a:t>Discussion</a:t>
            </a:r>
            <a:endParaRPr lang="es-MX" b="1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9491" y="1235677"/>
            <a:ext cx="8654321" cy="5338118"/>
          </a:xfrm>
        </p:spPr>
        <p:txBody>
          <a:bodyPr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US" sz="2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Social security and pensions are scarce and limited.</a:t>
            </a:r>
          </a:p>
          <a:p>
            <a:pPr algn="just">
              <a:spcAft>
                <a:spcPts val="600"/>
              </a:spcAft>
            </a:pPr>
            <a:r>
              <a:rPr lang="en-US" sz="2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Only 17.6% of women 60+ have support from social security.</a:t>
            </a:r>
          </a:p>
          <a:p>
            <a:pPr algn="just">
              <a:spcAft>
                <a:spcPts val="600"/>
              </a:spcAft>
            </a:pPr>
            <a:r>
              <a:rPr lang="en-US" sz="2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Public policies should recognize and protect elderly women formerly devoted to unpaid housework and care of children and the elderly.</a:t>
            </a:r>
          </a:p>
          <a:p>
            <a:pPr algn="just">
              <a:spcAft>
                <a:spcPts val="600"/>
              </a:spcAft>
            </a:pPr>
            <a:r>
              <a:rPr lang="en-US" sz="2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Labor and social security should consider a gender perspective and changes in labor markets.</a:t>
            </a:r>
          </a:p>
          <a:p>
            <a:pPr algn="just">
              <a:spcAft>
                <a:spcPts val="600"/>
              </a:spcAft>
            </a:pPr>
            <a:r>
              <a:rPr lang="en-US" sz="2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Women well to do in the pension system are widowed</a:t>
            </a:r>
            <a:r>
              <a:rPr lang="en-US" sz="25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, </a:t>
            </a:r>
            <a:r>
              <a:rPr lang="en-US" sz="2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high schooling </a:t>
            </a:r>
            <a:r>
              <a:rPr lang="en-US" sz="25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level, </a:t>
            </a:r>
            <a:r>
              <a:rPr lang="en-US" sz="2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in  urban areas, </a:t>
            </a:r>
            <a:r>
              <a:rPr lang="en-US" sz="25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have </a:t>
            </a:r>
            <a:r>
              <a:rPr lang="en-US" sz="2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long time </a:t>
            </a:r>
            <a:r>
              <a:rPr lang="en-US" sz="25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of social </a:t>
            </a:r>
            <a:r>
              <a:rPr lang="en-US" sz="25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security contributions, without children.</a:t>
            </a:r>
            <a:endParaRPr lang="en-US" sz="2500" dirty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52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26757" y="289784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MX" sz="4800" b="1" dirty="0" smtClean="0">
                <a:latin typeface="Century Gothic" pitchFamily="34" charset="0"/>
              </a:rPr>
              <a:t>Rapid </a:t>
            </a:r>
            <a:r>
              <a:rPr lang="es-MX" sz="4800" b="1" dirty="0" err="1">
                <a:latin typeface="Century Gothic" pitchFamily="34" charset="0"/>
              </a:rPr>
              <a:t>demographic</a:t>
            </a:r>
            <a:r>
              <a:rPr lang="es-MX" sz="4800" b="1" dirty="0">
                <a:latin typeface="Century Gothic" pitchFamily="34" charset="0"/>
              </a:rPr>
              <a:t> </a:t>
            </a:r>
            <a:r>
              <a:rPr lang="es-MX" sz="4800" b="1" dirty="0" err="1">
                <a:latin typeface="Century Gothic" pitchFamily="34" charset="0"/>
              </a:rPr>
              <a:t>ageing</a:t>
            </a:r>
            <a:endParaRPr lang="es-MX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328454" cy="5158946"/>
          </a:xfrm>
        </p:spPr>
        <p:txBody>
          <a:bodyPr>
            <a:norm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118.2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million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population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by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2013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s-MX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9.5 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%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is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60</a:t>
            </a:r>
            <a:r>
              <a:rPr lang="es-MX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+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s-MX" sz="28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By</a:t>
            </a:r>
            <a:r>
              <a:rPr lang="es-MX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2018 pop. 60+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will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be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larger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than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child</a:t>
            </a:r>
            <a:r>
              <a:rPr lang="es-MX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population</a:t>
            </a:r>
            <a:r>
              <a:rPr lang="es-MX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 0-5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s-MX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LE 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at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birth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is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74.5,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projected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to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be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about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80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by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2050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s-MX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Pop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. 60+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had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limited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access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to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schooling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and social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security</a:t>
            </a:r>
            <a:endParaRPr lang="es-MX" sz="2800" dirty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xmlns="" val="76833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37274024"/>
              </p:ext>
            </p:extLst>
          </p:nvPr>
        </p:nvGraphicFramePr>
        <p:xfrm>
          <a:off x="506626" y="803189"/>
          <a:ext cx="8217243" cy="511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506626" y="5921461"/>
            <a:ext cx="809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itchFamily="34" charset="0"/>
              </a:rPr>
              <a:t>Source: Based on data from Population Projections 2010-2050, CONAPO.</a:t>
            </a:r>
            <a:endParaRPr lang="es-MX" sz="12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209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latin typeface="Century Gothic" pitchFamily="34" charset="0"/>
              </a:rPr>
              <a:t>Elderly women</a:t>
            </a:r>
            <a:endParaRPr lang="es-MX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34778" y="1600200"/>
            <a:ext cx="8686801" cy="4763530"/>
          </a:xfrm>
        </p:spPr>
        <p:txBody>
          <a:bodyPr>
            <a:normAutofit fontScale="85000" lnSpcReduction="20000"/>
          </a:bodyPr>
          <a:lstStyle/>
          <a:p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Women will compose most of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the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60+ </a:t>
            </a:r>
            <a:r>
              <a:rPr lang="es-MX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pop</a:t>
            </a:r>
          </a:p>
          <a:p>
            <a:endParaRPr lang="es-MX" sz="3200" dirty="0" smtClean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r>
              <a:rPr lang="es-MX" sz="32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They</a:t>
            </a:r>
            <a:r>
              <a:rPr lang="es-MX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have</a:t>
            </a:r>
            <a:r>
              <a:rPr lang="es-MX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lower</a:t>
            </a:r>
            <a:r>
              <a:rPr lang="es-MX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SES</a:t>
            </a:r>
          </a:p>
          <a:p>
            <a:endParaRPr lang="es-MX" sz="3200" dirty="0" smtClean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pPr algn="just"/>
            <a:r>
              <a:rPr lang="es-MX" sz="32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But</a:t>
            </a:r>
            <a:r>
              <a:rPr lang="es-MX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they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are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getting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higher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access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to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education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and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employment</a:t>
            </a:r>
            <a:endParaRPr lang="es-MX" sz="3200" dirty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endParaRPr lang="es-MX" sz="3200" dirty="0" smtClean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r>
              <a:rPr lang="es-MX" sz="32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Lower</a:t>
            </a:r>
            <a:r>
              <a:rPr lang="es-MX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total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fertility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rates</a:t>
            </a:r>
            <a:endParaRPr lang="es-MX" sz="3200" dirty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endParaRPr lang="es-MX" sz="3200" dirty="0" smtClean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pPr algn="just"/>
            <a:r>
              <a:rPr lang="es-MX" sz="32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Keeping</a:t>
            </a:r>
            <a:r>
              <a:rPr lang="es-MX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higher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vulnerability</a:t>
            </a:r>
            <a:r>
              <a:rPr lang="es-MX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regarding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social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security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and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retirement</a:t>
            </a:r>
            <a:r>
              <a:rPr lang="es-MX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</a:t>
            </a:r>
            <a:r>
              <a:rPr lang="es-MX" sz="32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pensions</a:t>
            </a:r>
            <a:endParaRPr lang="es-MX" sz="3200" dirty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52113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 err="1">
                <a:latin typeface="Century Gothic" pitchFamily="34" charset="0"/>
              </a:rPr>
              <a:t>Aim</a:t>
            </a:r>
            <a:r>
              <a:rPr lang="es-MX" b="1" dirty="0">
                <a:latin typeface="Century Gothic" pitchFamily="34" charset="0"/>
              </a:rPr>
              <a:t> of </a:t>
            </a:r>
            <a:r>
              <a:rPr lang="es-MX" b="1" dirty="0" err="1">
                <a:latin typeface="Century Gothic" pitchFamily="34" charset="0"/>
              </a:rPr>
              <a:t>the</a:t>
            </a:r>
            <a:r>
              <a:rPr lang="es-MX" b="1" dirty="0">
                <a:latin typeface="Century Gothic" pitchFamily="34" charset="0"/>
              </a:rPr>
              <a:t> </a:t>
            </a:r>
            <a:r>
              <a:rPr lang="es-MX" b="1" dirty="0" err="1">
                <a:latin typeface="Century Gothic" pitchFamily="34" charset="0"/>
              </a:rPr>
              <a:t>study</a:t>
            </a:r>
            <a:endParaRPr lang="es-MX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316098" cy="4525963"/>
          </a:xfrm>
        </p:spPr>
        <p:txBody>
          <a:bodyPr/>
          <a:lstStyle/>
          <a:p>
            <a:pPr algn="just"/>
            <a:r>
              <a:rPr lang="en-US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Depicting women 60+ pop. SES and their access to social security contributory pension </a:t>
            </a:r>
            <a:r>
              <a:rPr lang="en-US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system</a:t>
            </a:r>
          </a:p>
          <a:p>
            <a:pPr algn="just"/>
            <a:endParaRPr lang="en-US" sz="2800" dirty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r>
              <a:rPr lang="en-US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National Survey on Employment and Social Security (ENESS) </a:t>
            </a:r>
            <a:r>
              <a:rPr lang="en-US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2009</a:t>
            </a:r>
          </a:p>
          <a:p>
            <a:endParaRPr lang="en-US" sz="2800" dirty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r>
              <a:rPr lang="en-US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n =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13,415 </a:t>
            </a:r>
            <a:r>
              <a:rPr lang="es-MX" sz="2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women</a:t>
            </a:r>
            <a:r>
              <a:rPr lang="es-MX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Century Gothic" pitchFamily="34" charset="0"/>
              </a:rPr>
              <a:t> 60+</a:t>
            </a:r>
            <a:endParaRPr lang="en-US" sz="2800" dirty="0">
              <a:solidFill>
                <a:schemeClr val="accent1">
                  <a:lumMod val="20000"/>
                  <a:lumOff val="80000"/>
                </a:schemeClr>
              </a:solidFill>
              <a:latin typeface="Century Gothic" pitchFamily="34" charset="0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206870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199" y="64573"/>
            <a:ext cx="7957751" cy="1143000"/>
          </a:xfrm>
        </p:spPr>
        <p:txBody>
          <a:bodyPr/>
          <a:lstStyle/>
          <a:p>
            <a:pPr algn="just"/>
            <a:r>
              <a:rPr lang="es-MX" b="1" dirty="0" err="1" smtClean="0">
                <a:latin typeface="Century Gothic" pitchFamily="34" charset="0"/>
              </a:rPr>
              <a:t>Results</a:t>
            </a:r>
            <a:r>
              <a:rPr lang="es-MX" b="1" dirty="0" smtClean="0">
                <a:latin typeface="Century Gothic" pitchFamily="34" charset="0"/>
              </a:rPr>
              <a:t>: </a:t>
            </a:r>
            <a:r>
              <a:rPr lang="es-MX" b="1" dirty="0" err="1" smtClean="0">
                <a:latin typeface="Century Gothic" pitchFamily="34" charset="0"/>
              </a:rPr>
              <a:t>Descriptive</a:t>
            </a:r>
            <a:endParaRPr lang="es-MX" b="1" dirty="0">
              <a:latin typeface="Century Gothic" pitchFamily="34" charset="0"/>
            </a:endParaRPr>
          </a:p>
        </p:txBody>
      </p:sp>
      <p:graphicFrame>
        <p:nvGraphicFramePr>
          <p:cNvPr id="9" name="8 Objeto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xmlns="" val="3740153652"/>
              </p:ext>
            </p:extLst>
          </p:nvPr>
        </p:nvGraphicFramePr>
        <p:xfrm>
          <a:off x="36513" y="1711325"/>
          <a:ext cx="9145587" cy="4756150"/>
        </p:xfrm>
        <a:graphic>
          <a:graphicData uri="http://schemas.openxmlformats.org/presentationml/2006/ole">
            <p:oleObj spid="_x0000_s1048" name="Hoja de cálculo" r:id="rId4" imgW="9267713" imgH="5438630" progId="Excel.Shee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2052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655808" y="6119106"/>
            <a:ext cx="675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Authors' calculations based on </a:t>
            </a:r>
            <a:r>
              <a:rPr lang="es-MX" sz="1400" dirty="0"/>
              <a:t>ENESS-2009. INEGI-IMSS.</a:t>
            </a:r>
          </a:p>
        </p:txBody>
      </p:sp>
      <p:graphicFrame>
        <p:nvGraphicFramePr>
          <p:cNvPr id="10" name="10 Gráfico"/>
          <p:cNvGraphicFramePr/>
          <p:nvPr>
            <p:extLst>
              <p:ext uri="{D42A27DB-BD31-4B8C-83A1-F6EECF244321}">
                <p14:modId xmlns:p14="http://schemas.microsoft.com/office/powerpoint/2010/main" xmlns="" val="2501389273"/>
              </p:ext>
            </p:extLst>
          </p:nvPr>
        </p:nvGraphicFramePr>
        <p:xfrm>
          <a:off x="531340" y="383059"/>
          <a:ext cx="8118389" cy="5736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63499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507527" y="6119106"/>
            <a:ext cx="675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Authors' calculations based on </a:t>
            </a:r>
            <a:r>
              <a:rPr lang="es-MX" sz="1400" dirty="0"/>
              <a:t>ENESS-2009. INEGI-IMSS.</a:t>
            </a:r>
          </a:p>
        </p:txBody>
      </p:sp>
      <p:graphicFrame>
        <p:nvGraphicFramePr>
          <p:cNvPr id="5" name="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34055964"/>
              </p:ext>
            </p:extLst>
          </p:nvPr>
        </p:nvGraphicFramePr>
        <p:xfrm>
          <a:off x="160639" y="333632"/>
          <a:ext cx="8662086" cy="5785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722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27197" y="5903893"/>
            <a:ext cx="6759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** p&lt;0.10, * </a:t>
            </a:r>
            <a:r>
              <a:rPr lang="es-MX" sz="1200" dirty="0" smtClean="0"/>
              <a:t>p&lt;0.05</a:t>
            </a:r>
          </a:p>
          <a:p>
            <a:r>
              <a:rPr lang="es-MX" sz="1200" dirty="0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s-MX" sz="1200" dirty="0" smtClean="0"/>
              <a:t>Reference </a:t>
            </a:r>
            <a:r>
              <a:rPr lang="es-MX" sz="1200" dirty="0" err="1" smtClean="0"/>
              <a:t>categories</a:t>
            </a:r>
            <a:endParaRPr lang="es-MX" sz="1200" dirty="0"/>
          </a:p>
          <a:p>
            <a:r>
              <a:rPr lang="en-US" sz="1200" dirty="0"/>
              <a:t>Source: Authors' calculations based on </a:t>
            </a:r>
            <a:r>
              <a:rPr lang="es-MX" sz="1200" dirty="0"/>
              <a:t>ENESS-2009. INEGI-IMSS.</a:t>
            </a:r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94456" y="221793"/>
            <a:ext cx="8913813" cy="914400"/>
          </a:xfrm>
        </p:spPr>
        <p:txBody>
          <a:bodyPr>
            <a:noAutofit/>
          </a:bodyPr>
          <a:lstStyle/>
          <a:p>
            <a:pPr algn="ctr"/>
            <a:r>
              <a:rPr lang="es-MX" sz="3500" dirty="0" smtClean="0"/>
              <a:t> </a:t>
            </a:r>
            <a:r>
              <a:rPr lang="es-MX" sz="3500" b="1" dirty="0" err="1" smtClean="0">
                <a:latin typeface="Century Gothic" pitchFamily="34" charset="0"/>
              </a:rPr>
              <a:t>Logistic</a:t>
            </a:r>
            <a:r>
              <a:rPr lang="es-MX" sz="3500" b="1" dirty="0" smtClean="0">
                <a:latin typeface="Century Gothic" pitchFamily="34" charset="0"/>
              </a:rPr>
              <a:t> </a:t>
            </a:r>
            <a:r>
              <a:rPr lang="es-MX" sz="3500" b="1" dirty="0" err="1" smtClean="0">
                <a:latin typeface="Century Gothic" pitchFamily="34" charset="0"/>
              </a:rPr>
              <a:t>regression</a:t>
            </a:r>
            <a:r>
              <a:rPr lang="es-MX" sz="3500" b="1" dirty="0" smtClean="0">
                <a:latin typeface="Century Gothic" pitchFamily="34" charset="0"/>
              </a:rPr>
              <a:t>: </a:t>
            </a:r>
            <a:r>
              <a:rPr lang="es-MX" sz="3500" b="1" dirty="0" err="1" smtClean="0">
                <a:latin typeface="Century Gothic" pitchFamily="34" charset="0"/>
              </a:rPr>
              <a:t>elderly</a:t>
            </a:r>
            <a:r>
              <a:rPr lang="es-MX" sz="3500" b="1" dirty="0" smtClean="0">
                <a:latin typeface="Century Gothic" pitchFamily="34" charset="0"/>
              </a:rPr>
              <a:t> </a:t>
            </a:r>
            <a:r>
              <a:rPr lang="en-US" sz="3500" b="1" dirty="0" smtClean="0">
                <a:latin typeface="Century Gothic" pitchFamily="34" charset="0"/>
              </a:rPr>
              <a:t>women </a:t>
            </a:r>
            <a:r>
              <a:rPr lang="en-US" sz="3500" b="1" dirty="0">
                <a:latin typeface="Century Gothic" pitchFamily="34" charset="0"/>
              </a:rPr>
              <a:t>receiving social </a:t>
            </a:r>
            <a:r>
              <a:rPr lang="en-US" sz="3500" b="1" dirty="0" smtClean="0">
                <a:latin typeface="Century Gothic" pitchFamily="34" charset="0"/>
              </a:rPr>
              <a:t>security pension</a:t>
            </a:r>
            <a:endParaRPr lang="es-MX" sz="3500" b="1" dirty="0">
              <a:latin typeface="Century Gothic" pitchFamily="34" charset="0"/>
            </a:endParaRPr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1873790"/>
              </p:ext>
            </p:extLst>
          </p:nvPr>
        </p:nvGraphicFramePr>
        <p:xfrm>
          <a:off x="94456" y="1629699"/>
          <a:ext cx="3760852" cy="4041005"/>
        </p:xfrm>
        <a:graphic>
          <a:graphicData uri="http://schemas.openxmlformats.org/presentationml/2006/ole">
            <p:oleObj spid="_x0000_s2083" name="Hoja de cálculo" r:id="rId4" imgW="4295887" imgH="4076845" progId="Excel.Sheet.12">
              <p:embed/>
            </p:oleObj>
          </a:graphicData>
        </a:graphic>
      </p:graphicFrame>
      <p:graphicFrame>
        <p:nvGraphicFramePr>
          <p:cNvPr id="8" name="7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3878020"/>
              </p:ext>
            </p:extLst>
          </p:nvPr>
        </p:nvGraphicFramePr>
        <p:xfrm>
          <a:off x="4028303" y="1629700"/>
          <a:ext cx="4955253" cy="4134508"/>
        </p:xfrm>
        <a:graphic>
          <a:graphicData uri="http://schemas.openxmlformats.org/presentationml/2006/ole">
            <p:oleObj spid="_x0000_s2084" name="Hoja de cálculo" r:id="rId5" imgW="5257979" imgH="4219444" progId="Excel.Sheet.12">
              <p:embed/>
            </p:oleObj>
          </a:graphicData>
        </a:graphic>
      </p:graphicFrame>
      <p:sp>
        <p:nvSpPr>
          <p:cNvPr id="9" name="8 Elipse"/>
          <p:cNvSpPr/>
          <p:nvPr/>
        </p:nvSpPr>
        <p:spPr>
          <a:xfrm>
            <a:off x="2903580" y="4833360"/>
            <a:ext cx="766119" cy="3830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14 Elipse"/>
          <p:cNvSpPr/>
          <p:nvPr/>
        </p:nvSpPr>
        <p:spPr>
          <a:xfrm>
            <a:off x="8019729" y="5216420"/>
            <a:ext cx="766119" cy="3830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36243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écnico">
  <a:themeElements>
    <a:clrScheme name="Técnico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écnico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1458</TotalTime>
  <Words>430</Words>
  <Application>Microsoft Office PowerPoint</Application>
  <PresentationFormat>On-screen Show (4:3)</PresentationFormat>
  <Paragraphs>86</Paragraphs>
  <Slides>12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Técnico</vt:lpstr>
      <vt:lpstr>Hoja de cálculo</vt:lpstr>
      <vt:lpstr>Social Security Pensions for Mexican Elderly Women    08-01-03. Women in Ageing Societies</vt:lpstr>
      <vt:lpstr>Rapid demographic ageing</vt:lpstr>
      <vt:lpstr>Slide 3</vt:lpstr>
      <vt:lpstr>Elderly women</vt:lpstr>
      <vt:lpstr>Aim of the study</vt:lpstr>
      <vt:lpstr>Results: Descriptive</vt:lpstr>
      <vt:lpstr>Slide 7</vt:lpstr>
      <vt:lpstr>Slide 8</vt:lpstr>
      <vt:lpstr> Logistic regression: elderly women receiving social security pension</vt:lpstr>
      <vt:lpstr> Logistic regression: elderly women receiving social security pension</vt:lpstr>
      <vt:lpstr> Logistic regression: elderly women receiving social security pension</vt:lpstr>
      <vt:lpstr>Discussion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security pensions for mexican elderly women</dc:title>
  <dc:creator>Abigail Vanessa Rojas Huerta</dc:creator>
  <cp:lastModifiedBy>Admin</cp:lastModifiedBy>
  <cp:revision>140</cp:revision>
  <dcterms:created xsi:type="dcterms:W3CDTF">2012-04-20T01:06:23Z</dcterms:created>
  <dcterms:modified xsi:type="dcterms:W3CDTF">2013-07-02T15:20:57Z</dcterms:modified>
</cp:coreProperties>
</file>