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6.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charts/chart14.xml" ContentType="application/vnd.openxmlformats-officedocument.drawingml.chart+xml"/>
  <Override PartName="/ppt/charts/style7.xml" ContentType="application/vnd.ms-office.chartstyle+xml"/>
  <Override PartName="/ppt/charts/colors7.xml" ContentType="application/vnd.ms-office.chartcolorstyle+xml"/>
  <Override PartName="/ppt/charts/chart15.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charts/chart16.xml" ContentType="application/vnd.openxmlformats-officedocument.drawingml.chart+xml"/>
  <Override PartName="/ppt/charts/style9.xml" ContentType="application/vnd.ms-office.chartstyle+xml"/>
  <Override PartName="/ppt/charts/colors9.xml" ContentType="application/vnd.ms-office.chartcolorstyle+xml"/>
  <Override PartName="/ppt/charts/chart17.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notesSlides/notesSlide11.xml" ContentType="application/vnd.openxmlformats-officedocument.presentationml.notesSlide+xml"/>
  <Override PartName="/ppt/charts/chart20.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2.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3.xml" ContentType="application/vnd.openxmlformats-officedocument.presentationml.notesSlide+xml"/>
  <Override PartName="/ppt/charts/chart25.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xml" ContentType="application/vnd.openxmlformats-officedocument.drawingml.chartshapes+xml"/>
  <Override PartName="/ppt/charts/chart2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4.xml" ContentType="application/vnd.openxmlformats-officedocument.presentationml.notesSlide+xml"/>
  <Override PartName="/ppt/charts/chart28.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9.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0.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5.xml" ContentType="application/vnd.openxmlformats-officedocument.presentationml.notesSlide+xml"/>
  <Override PartName="/ppt/charts/chart31.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6.xml" ContentType="application/vnd.openxmlformats-officedocument.presentationml.notesSlide+xml"/>
  <Override PartName="/ppt/charts/chart32.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7.xml" ContentType="application/vnd.openxmlformats-officedocument.presentationml.notesSlide+xml"/>
  <Override PartName="/ppt/charts/chart33.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4.xml" ContentType="application/vnd.openxmlformats-officedocument.drawingml.chart+xml"/>
  <Override PartName="/ppt/charts/style21.xml" ContentType="application/vnd.ms-office.chartstyle+xml"/>
  <Override PartName="/ppt/charts/colors2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475" r:id="rId5"/>
    <p:sldId id="532" r:id="rId6"/>
    <p:sldId id="573" r:id="rId7"/>
    <p:sldId id="533" r:id="rId8"/>
    <p:sldId id="555" r:id="rId9"/>
    <p:sldId id="536" r:id="rId10"/>
    <p:sldId id="537" r:id="rId11"/>
    <p:sldId id="601" r:id="rId12"/>
    <p:sldId id="602" r:id="rId13"/>
    <p:sldId id="603" r:id="rId14"/>
    <p:sldId id="604" r:id="rId15"/>
    <p:sldId id="605" r:id="rId16"/>
    <p:sldId id="606" r:id="rId17"/>
    <p:sldId id="607" r:id="rId18"/>
    <p:sldId id="580" r:id="rId19"/>
    <p:sldId id="582" r:id="rId20"/>
    <p:sldId id="588" r:id="rId21"/>
    <p:sldId id="547" r:id="rId22"/>
    <p:sldId id="608" r:id="rId23"/>
    <p:sldId id="609" r:id="rId24"/>
    <p:sldId id="610" r:id="rId25"/>
    <p:sldId id="571" r:id="rId26"/>
    <p:sldId id="599" r:id="rId27"/>
    <p:sldId id="600" r:id="rId28"/>
    <p:sldId id="572" r:id="rId29"/>
  </p:sldIdLst>
  <p:sldSz cx="12192000" cy="6858000"/>
  <p:notesSz cx="7010400" cy="9296400"/>
  <p:custDataLst>
    <p:tags r:id="rId32"/>
  </p:custDataLst>
  <p:defaultTextStyle>
    <a:defPPr>
      <a:defRPr lang="es-MX"/>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0" pos="2343" userDrawn="1">
          <p15:clr>
            <a:srgbClr val="A4A3A4"/>
          </p15:clr>
        </p15:guide>
        <p15:guide id="19" pos="257" userDrawn="1">
          <p15:clr>
            <a:srgbClr val="A4A3A4"/>
          </p15:clr>
        </p15:guide>
        <p15:guide id="20" pos="3840" userDrawn="1">
          <p15:clr>
            <a:srgbClr val="A4A3A4"/>
          </p15:clr>
        </p15:guide>
        <p15:guide id="21" orient="horz" pos="3475" userDrawn="1">
          <p15:clr>
            <a:srgbClr val="A4A3A4"/>
          </p15:clr>
        </p15:guide>
        <p15:guide id="22" pos="619" userDrawn="1">
          <p15:clr>
            <a:srgbClr val="A4A3A4"/>
          </p15:clr>
        </p15:guide>
        <p15:guide id="23" orient="horz" pos="3067" userDrawn="1">
          <p15:clr>
            <a:srgbClr val="A4A3A4"/>
          </p15:clr>
        </p15:guide>
        <p15:guide id="24" orient="horz" pos="2976" userDrawn="1">
          <p15:clr>
            <a:srgbClr val="A4A3A4"/>
          </p15:clr>
        </p15:guide>
        <p15:guide id="25" orient="horz" pos="1570" userDrawn="1">
          <p15:clr>
            <a:srgbClr val="A4A3A4"/>
          </p15:clr>
        </p15:guide>
        <p15:guide id="26" pos="3114">
          <p15:clr>
            <a:srgbClr val="A4A3A4"/>
          </p15:clr>
        </p15:guide>
        <p15:guide id="27" pos="166">
          <p15:clr>
            <a:srgbClr val="A4A3A4"/>
          </p15:clr>
        </p15:guide>
        <p15:guide id="28" pos="3885" userDrawn="1">
          <p15:clr>
            <a:srgbClr val="A4A3A4"/>
          </p15:clr>
        </p15:guide>
        <p15:guide id="29" pos="1572">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87"/>
    <a:srgbClr val="10243E"/>
    <a:srgbClr val="00A7C9"/>
    <a:srgbClr val="30859B"/>
    <a:srgbClr val="A7A7A7"/>
    <a:srgbClr val="93CDDD"/>
    <a:srgbClr val="31859C"/>
    <a:srgbClr val="17375E"/>
    <a:srgbClr val="10253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63" autoAdjust="0"/>
    <p:restoredTop sz="95699" autoAdjust="0"/>
  </p:normalViewPr>
  <p:slideViewPr>
    <p:cSldViewPr>
      <p:cViewPr varScale="1">
        <p:scale>
          <a:sx n="93" d="100"/>
          <a:sy n="93" d="100"/>
        </p:scale>
        <p:origin x="96" y="414"/>
      </p:cViewPr>
      <p:guideLst>
        <p:guide pos="2343"/>
        <p:guide pos="257"/>
        <p:guide pos="3840"/>
        <p:guide orient="horz" pos="3475"/>
        <p:guide pos="619"/>
        <p:guide orient="horz" pos="3067"/>
        <p:guide orient="horz" pos="2976"/>
        <p:guide orient="horz" pos="1570"/>
        <p:guide pos="3114"/>
        <p:guide pos="166"/>
        <p:guide pos="3885"/>
        <p:guide pos="15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4" d="100"/>
          <a:sy n="84" d="100"/>
        </p:scale>
        <p:origin x="3792"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duardo.ortiz\Desktop\BdD%20IJE%20M1%20personal\IJE_M1_p.%2013%20ORGANOS_JURIS_DATA_TABLE.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eduardo.ortiz\Desktop\BdD%20IJE%20M1%20personal\IJE_M1_P.%2021%20MAGISTRADOS_EDAD_DATA_TABLE.xlsx" TargetMode="External"/><Relationship Id="rId2" Type="http://schemas.microsoft.com/office/2011/relationships/chartColorStyle" Target="colors3.xml"/><Relationship Id="rId1" Type="http://schemas.microsoft.com/office/2011/relationships/chartStyle" Target="style3.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eduardo.ortiz\Desktop\BdD%20IJE%20M1%20personal\IJE_M1_P.%2021%20MAGISTRADOS_EDAD_DATA_TABLE.xlsx" TargetMode="External"/><Relationship Id="rId2" Type="http://schemas.microsoft.com/office/2011/relationships/chartColorStyle" Target="colors4.xml"/><Relationship Id="rId1" Type="http://schemas.microsoft.com/office/2011/relationships/chartStyle" Target="style4.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eduardo.ortiz\Desktop\BdD%20IJE%20M1%20personal\IJE_M1_P.%2021%20MAGISTRADOS_EDAD_DATA_TABLE.xlsx" TargetMode="External"/><Relationship Id="rId2" Type="http://schemas.microsoft.com/office/2011/relationships/chartColorStyle" Target="colors5.xml"/><Relationship Id="rId1" Type="http://schemas.microsoft.com/office/2011/relationships/chartStyle" Target="style5.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eduardo.ortiz\Desktop\BdD%20IJE%20M1%20personal\IJE_M1_P.%2021%20MAGISTRADOS_EDAD_DATA_TABLE.xlsx" TargetMode="External"/><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eduardo.ortiz\Desktop\BdD%20IJE%20M1%20personal\IJE_M1_P.%2021%20MAGISTRADOS_EDAD_DATA_TABLE.xlsx" TargetMode="External"/><Relationship Id="rId2" Type="http://schemas.microsoft.com/office/2011/relationships/chartColorStyle" Target="colors7.xml"/><Relationship Id="rId1" Type="http://schemas.microsoft.com/office/2011/relationships/chartStyle" Target="style7.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eduardo.ortiz\Desktop\BdD%20IJE%20M1%20personal\IJE_M1_P.%2021%20MAGISTRADOS_EDAD_DATA_TABLE.xlsx" TargetMode="External"/><Relationship Id="rId2" Type="http://schemas.microsoft.com/office/2011/relationships/chartColorStyle" Target="colors8.xml"/><Relationship Id="rId1" Type="http://schemas.microsoft.com/office/2011/relationships/chartStyle" Target="style8.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eduardo.ortiz\Desktop\BdD%20IJE%20M1%20personal\IJE_M1_P.%2022%20MAGISTRADOS_ESTUDIOS_DATA_TABLE.xlsx" TargetMode="External"/><Relationship Id="rId2" Type="http://schemas.microsoft.com/office/2011/relationships/chartColorStyle" Target="colors9.xml"/><Relationship Id="rId1" Type="http://schemas.microsoft.com/office/2011/relationships/chartStyle" Target="style9.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eduardo.ortiz\Desktop\BdD%20IJE%20M1%20personal\IJE_M1_P.%2022%20MAGISTRADOS_ESTUDIOS_DATA_TABLE.xlsx" TargetMode="External"/><Relationship Id="rId2" Type="http://schemas.microsoft.com/office/2011/relationships/chartColorStyle" Target="colors10.xml"/><Relationship Id="rId1" Type="http://schemas.microsoft.com/office/2011/relationships/chartStyle" Target="style10.xml"/></Relationships>
</file>

<file path=ppt/charts/_rels/chart18.xml.rels><?xml version="1.0" encoding="UTF-8" standalone="yes"?>
<Relationships xmlns="http://schemas.openxmlformats.org/package/2006/relationships"><Relationship Id="rId1" Type="http://schemas.openxmlformats.org/officeDocument/2006/relationships/oleObject" Target="file:///C:\Users\susana.alarcon\Desktop\Censos%202017\CNIJE%202017\Compendio%20IJE%202017%20M1.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D:\Censos%202017\CNIJE%202017\Compendio%20IJE%202017%20M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usana.alarcon\Desktop\Censos%202017\CNIJE%202017\Compendio%20IJE%202017%20M1.xlsx" TargetMode="External"/></Relationships>
</file>

<file path=ppt/charts/_rels/chart20.xml.rels><?xml version="1.0" encoding="UTF-8" standalone="yes"?>
<Relationships xmlns="http://schemas.openxmlformats.org/package/2006/relationships"><Relationship Id="rId3" Type="http://schemas.openxmlformats.org/officeDocument/2006/relationships/oleObject" Target="file:///C:\Users\eduardo.ortiz\Desktop\Impartici&#243;n%20tr&#225;mites_control%20interno\IJE_M1_p.%2061%20TRAMITES_PERSONAS_DATA_TABLE.xlsx" TargetMode="External"/><Relationship Id="rId2" Type="http://schemas.microsoft.com/office/2011/relationships/chartColorStyle" Target="colors11.xml"/><Relationship Id="rId1" Type="http://schemas.microsoft.com/office/2011/relationships/chartStyle" Target="style11.xml"/></Relationships>
</file>

<file path=ppt/charts/_rels/chart21.xml.rels><?xml version="1.0" encoding="UTF-8" standalone="yes"?>
<Relationships xmlns="http://schemas.openxmlformats.org/package/2006/relationships"><Relationship Id="rId1" Type="http://schemas.openxmlformats.org/officeDocument/2006/relationships/oleObject" Target="file:///C:\Users\susana.alarcon\Desktop\Censos%202017\CNIJE%202017\Compendio%20IJE%202017%20M1.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susana.alarcon\Desktop\Censos%202017\CNIJE%202017\Compendio%20IJE%202017%20M1.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susana.alarcon\Desktop\Censos%202017\CNIJE%202017\Compendio%20IJE%202017%20M1.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Users\susana.alarcon\Desktop\Censos%202017\CNIJE%202017\Compendio%20IJE%202017%20M1.xlsx" TargetMode="External"/></Relationships>
</file>

<file path=ppt/charts/_rels/chart25.xml.rels><?xml version="1.0" encoding="UTF-8" standalone="yes"?>
<Relationships xmlns="http://schemas.openxmlformats.org/package/2006/relationships"><Relationship Id="rId3" Type="http://schemas.openxmlformats.org/officeDocument/2006/relationships/oleObject" Target="Libro6"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xml"/></Relationships>
</file>

<file path=ppt/charts/_rels/chart26.xml.rels><?xml version="1.0" encoding="UTF-8" standalone="yes"?>
<Relationships xmlns="http://schemas.openxmlformats.org/package/2006/relationships"><Relationship Id="rId3" Type="http://schemas.openxmlformats.org/officeDocument/2006/relationships/oleObject" Target="Libro6" TargetMode="External"/><Relationship Id="rId2" Type="http://schemas.microsoft.com/office/2011/relationships/chartColorStyle" Target="colors13.xml"/><Relationship Id="rId1" Type="http://schemas.microsoft.com/office/2011/relationships/chartStyle" Target="style13.xml"/></Relationships>
</file>

<file path=ppt/charts/_rels/chart27.xml.rels><?xml version="1.0" encoding="UTF-8" standalone="yes"?>
<Relationships xmlns="http://schemas.openxmlformats.org/package/2006/relationships"><Relationship Id="rId3" Type="http://schemas.openxmlformats.org/officeDocument/2006/relationships/oleObject" Target="Libro6" TargetMode="External"/><Relationship Id="rId2" Type="http://schemas.microsoft.com/office/2011/relationships/chartColorStyle" Target="colors14.xml"/><Relationship Id="rId1" Type="http://schemas.microsoft.com/office/2011/relationships/chartStyle" Target="style14.xml"/></Relationships>
</file>

<file path=ppt/charts/_rels/chart28.xml.rels><?xml version="1.0" encoding="UTF-8" standalone="yes"?>
<Relationships xmlns="http://schemas.openxmlformats.org/package/2006/relationships"><Relationship Id="rId3" Type="http://schemas.openxmlformats.org/officeDocument/2006/relationships/oleObject" Target="Libro6" TargetMode="External"/><Relationship Id="rId2" Type="http://schemas.microsoft.com/office/2011/relationships/chartColorStyle" Target="colors15.xml"/><Relationship Id="rId1" Type="http://schemas.microsoft.com/office/2011/relationships/chartStyle" Target="style15.xml"/></Relationships>
</file>

<file path=ppt/charts/_rels/chart29.xml.rels><?xml version="1.0" encoding="UTF-8" standalone="yes"?>
<Relationships xmlns="http://schemas.openxmlformats.org/package/2006/relationships"><Relationship Id="rId3" Type="http://schemas.openxmlformats.org/officeDocument/2006/relationships/oleObject" Target="Libro6" TargetMode="External"/><Relationship Id="rId2" Type="http://schemas.microsoft.com/office/2011/relationships/chartColorStyle" Target="colors16.xml"/><Relationship Id="rId1" Type="http://schemas.microsoft.com/office/2011/relationships/chartStyle" Target="style16.xml"/></Relationships>
</file>

<file path=ppt/charts/_rels/chart3.xml.rels><?xml version="1.0" encoding="UTF-8" standalone="yes"?>
<Relationships xmlns="http://schemas.openxmlformats.org/package/2006/relationships"><Relationship Id="rId1" Type="http://schemas.openxmlformats.org/officeDocument/2006/relationships/oleObject" Target="file:///C:\Users\susana.alarcon\Desktop\Censos%202017\CNIJE%202017\Compendio%20IJE%202017%20M1.xlsx" TargetMode="External"/></Relationships>
</file>

<file path=ppt/charts/_rels/chart30.xml.rels><?xml version="1.0" encoding="UTF-8" standalone="yes"?>
<Relationships xmlns="http://schemas.openxmlformats.org/package/2006/relationships"><Relationship Id="rId3" Type="http://schemas.openxmlformats.org/officeDocument/2006/relationships/oleObject" Target="Libro6" TargetMode="External"/><Relationship Id="rId2" Type="http://schemas.microsoft.com/office/2011/relationships/chartColorStyle" Target="colors17.xml"/><Relationship Id="rId1" Type="http://schemas.microsoft.com/office/2011/relationships/chartStyle" Target="style17.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ivonne.acundo\Documents\Presentaciones%20de%20resultados\Act.%20CNIJE%202017.xlsx" TargetMode="External"/><Relationship Id="rId2" Type="http://schemas.microsoft.com/office/2011/relationships/chartColorStyle" Target="colors18.xml"/><Relationship Id="rId1" Type="http://schemas.microsoft.com/office/2011/relationships/chartStyle" Target="style18.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eduardo.ortiz\Documents\11%20Edgar%20Guerrero\2017\01%20Presentaciones%20y%20Documentos%20de%20An&#225;lisis\02%20Documentos%20de%20An&#225;lisis\12%20NT%20CNIJE%202017\Justicia%20Alternativa\Consolidado.xlsx" TargetMode="External"/><Relationship Id="rId2" Type="http://schemas.microsoft.com/office/2011/relationships/chartColorStyle" Target="colors19.xml"/><Relationship Id="rId1" Type="http://schemas.microsoft.com/office/2011/relationships/chartStyle" Target="style19.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eduardo.ortiz\Desktop\Libro1.xlsx" TargetMode="External"/><Relationship Id="rId2" Type="http://schemas.microsoft.com/office/2011/relationships/chartColorStyle" Target="colors20.xml"/><Relationship Id="rId1" Type="http://schemas.microsoft.com/office/2011/relationships/chartStyle" Target="style20.xml"/></Relationships>
</file>

<file path=ppt/charts/_rels/chart34.xml.rels><?xml version="1.0" encoding="UTF-8" standalone="yes"?>
<Relationships xmlns="http://schemas.openxmlformats.org/package/2006/relationships"><Relationship Id="rId3" Type="http://schemas.openxmlformats.org/officeDocument/2006/relationships/oleObject" Target="file:///C:\Users\eduardo.ortiz\Documents\11%20Edgar%20Guerrero\2017\01%20Presentaciones%20y%20Documentos%20de%20An&#225;lisis\02%20Documentos%20de%20An&#225;lisis\12%20NT%20CNIJE%202017\Justicia%20Alternativa\Consolidado.xlsx" TargetMode="External"/><Relationship Id="rId2" Type="http://schemas.microsoft.com/office/2011/relationships/chartColorStyle" Target="colors21.xml"/><Relationship Id="rId1" Type="http://schemas.microsoft.com/office/2011/relationships/chartStyle" Target="style21.xml"/></Relationships>
</file>

<file path=ppt/charts/_rels/chart4.xml.rels><?xml version="1.0" encoding="UTF-8" standalone="yes"?>
<Relationships xmlns="http://schemas.openxmlformats.org/package/2006/relationships"><Relationship Id="rId1" Type="http://schemas.openxmlformats.org/officeDocument/2006/relationships/oleObject" Target="file:///C:\Users\susana.alarcon\Desktop\Censos%202017\CNIJE%202017\M1\IJE_M1_P.%2017%20PERSONAL_REGIMEN_DATA_TABLE.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susana.alarcon\Desktop\Censos%202017\CNIJE%202017\M1\IJE_M1_P.%2017%20PERSONAL_REGIMEN_DATA_TABLE.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susana.alarcon\Desktop\Censos%202017\CNIJE%202017\Compendio%20IJE%202017%20M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susana.alarcon\Desktop\Censos%202017\CNIJE%202017\Compendio%20IJE%202017%20M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susana.alarcon\Desktop\Censos%202017\CNIJE%202017\Compendio%20IJE%202017%20M1.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C:\Users\eduardo.ortiz\Desktop\escolaridad_funci&#243;n\IJE_M1_p.%2032%20PERSONAL_FUNCIONES_DATA_TABLE.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5555555555555552E-2"/>
          <c:w val="0.58568997478720763"/>
          <c:h val="0.92708005249343828"/>
        </c:manualLayout>
      </c:layout>
      <c:barChart>
        <c:barDir val="col"/>
        <c:grouping val="stacked"/>
        <c:varyColors val="0"/>
        <c:ser>
          <c:idx val="0"/>
          <c:order val="0"/>
          <c:tx>
            <c:strRef>
              <c:f>'CNGEST_2017.TR_IJE_M1_ORGANOS_'!$V$12</c:f>
              <c:strCache>
                <c:ptCount val="1"/>
                <c:pt idx="0">
                  <c:v>Otros</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'CNGEST_2017.TR_IJE_M1_ORGANOS_'!$W$12</c:f>
              <c:numCache>
                <c:formatCode>0.0%</c:formatCode>
                <c:ptCount val="1"/>
                <c:pt idx="0">
                  <c:v>0.24590964590964592</c:v>
                </c:pt>
              </c:numCache>
            </c:numRef>
          </c:val>
          <c:extLst>
            <c:ext xmlns:c16="http://schemas.microsoft.com/office/drawing/2014/chart" uri="{C3380CC4-5D6E-409C-BE32-E72D297353CC}">
              <c16:uniqueId val="{00000000-B195-4DE7-9DAB-6AF7D59D954F}"/>
            </c:ext>
          </c:extLst>
        </c:ser>
        <c:ser>
          <c:idx val="1"/>
          <c:order val="1"/>
          <c:tx>
            <c:strRef>
              <c:f>'CNGEST_2017.TR_IJE_M1_ORGANOS_'!$V$13</c:f>
              <c:strCache>
                <c:ptCount val="1"/>
                <c:pt idx="0">
                  <c:v>Mixta</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'CNGEST_2017.TR_IJE_M1_ORGANOS_'!$W$13</c:f>
              <c:numCache>
                <c:formatCode>0.0%</c:formatCode>
                <c:ptCount val="1"/>
                <c:pt idx="0">
                  <c:v>7.228327228327229E-2</c:v>
                </c:pt>
              </c:numCache>
            </c:numRef>
          </c:val>
          <c:extLst>
            <c:ext xmlns:c16="http://schemas.microsoft.com/office/drawing/2014/chart" uri="{C3380CC4-5D6E-409C-BE32-E72D297353CC}">
              <c16:uniqueId val="{00000001-B195-4DE7-9DAB-6AF7D59D954F}"/>
            </c:ext>
          </c:extLst>
        </c:ser>
        <c:ser>
          <c:idx val="2"/>
          <c:order val="2"/>
          <c:tx>
            <c:strRef>
              <c:f>'CNGEST_2017.TR_IJE_M1_ORGANOS_'!$V$14</c:f>
              <c:strCache>
                <c:ptCount val="1"/>
                <c:pt idx="0">
                  <c:v>Familiar </c:v>
                </c:pt>
              </c:strCache>
            </c:strRef>
          </c:tx>
          <c:spPr>
            <a:solidFill>
              <a:srgbClr val="00A7C9"/>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'CNGEST_2017.TR_IJE_M1_ORGANOS_'!$W$14</c:f>
              <c:numCache>
                <c:formatCode>0.0%</c:formatCode>
                <c:ptCount val="1"/>
                <c:pt idx="0">
                  <c:v>9.5238095238095233E-2</c:v>
                </c:pt>
              </c:numCache>
            </c:numRef>
          </c:val>
          <c:extLst>
            <c:ext xmlns:c16="http://schemas.microsoft.com/office/drawing/2014/chart" uri="{C3380CC4-5D6E-409C-BE32-E72D297353CC}">
              <c16:uniqueId val="{00000002-B195-4DE7-9DAB-6AF7D59D954F}"/>
            </c:ext>
          </c:extLst>
        </c:ser>
        <c:ser>
          <c:idx val="3"/>
          <c:order val="3"/>
          <c:tx>
            <c:strRef>
              <c:f>'CNGEST_2017.TR_IJE_M1_ORGANOS_'!$V$15</c:f>
              <c:strCache>
                <c:ptCount val="1"/>
                <c:pt idx="0">
                  <c:v>Civil</c:v>
                </c:pt>
              </c:strCache>
            </c:strRef>
          </c:tx>
          <c:spPr>
            <a:solidFill>
              <a:srgbClr val="31859C"/>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'CNGEST_2017.TR_IJE_M1_ORGANOS_'!$W$15</c:f>
              <c:numCache>
                <c:formatCode>0.0%</c:formatCode>
                <c:ptCount val="1"/>
                <c:pt idx="0">
                  <c:v>0.15018315018315018</c:v>
                </c:pt>
              </c:numCache>
            </c:numRef>
          </c:val>
          <c:extLst>
            <c:ext xmlns:c16="http://schemas.microsoft.com/office/drawing/2014/chart" uri="{C3380CC4-5D6E-409C-BE32-E72D297353CC}">
              <c16:uniqueId val="{00000003-B195-4DE7-9DAB-6AF7D59D954F}"/>
            </c:ext>
          </c:extLst>
        </c:ser>
        <c:ser>
          <c:idx val="4"/>
          <c:order val="4"/>
          <c:tx>
            <c:strRef>
              <c:f>'CNGEST_2017.TR_IJE_M1_ORGANOS_'!$V$16</c:f>
              <c:strCache>
                <c:ptCount val="1"/>
                <c:pt idx="0">
                  <c:v>Penal*</c:v>
                </c:pt>
              </c:strCache>
            </c:strRef>
          </c:tx>
          <c:spPr>
            <a:solidFill>
              <a:srgbClr val="17375E"/>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'CNGEST_2017.TR_IJE_M1_ORGANOS_'!$W$16</c:f>
              <c:numCache>
                <c:formatCode>0.0%</c:formatCode>
                <c:ptCount val="1"/>
                <c:pt idx="0">
                  <c:v>0.15042735042735042</c:v>
                </c:pt>
              </c:numCache>
            </c:numRef>
          </c:val>
          <c:extLst>
            <c:ext xmlns:c16="http://schemas.microsoft.com/office/drawing/2014/chart" uri="{C3380CC4-5D6E-409C-BE32-E72D297353CC}">
              <c16:uniqueId val="{00000004-B195-4DE7-9DAB-6AF7D59D954F}"/>
            </c:ext>
          </c:extLst>
        </c:ser>
        <c:ser>
          <c:idx val="5"/>
          <c:order val="5"/>
          <c:tx>
            <c:strRef>
              <c:f>'CNGEST_2017.TR_IJE_M1_ORGANOS_'!$V$17</c:f>
              <c:strCache>
                <c:ptCount val="1"/>
                <c:pt idx="0">
                  <c:v>Menor cuantía y/o Paz Mixto</c:v>
                </c:pt>
              </c:strCache>
            </c:strRef>
          </c:tx>
          <c:spPr>
            <a:solidFill>
              <a:srgbClr val="10253F"/>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'CNGEST_2017.TR_IJE_M1_ORGANOS_'!$W$17</c:f>
              <c:numCache>
                <c:formatCode>0.0%</c:formatCode>
                <c:ptCount val="1"/>
                <c:pt idx="0">
                  <c:v>0.28595848595848594</c:v>
                </c:pt>
              </c:numCache>
            </c:numRef>
          </c:val>
          <c:extLst>
            <c:ext xmlns:c16="http://schemas.microsoft.com/office/drawing/2014/chart" uri="{C3380CC4-5D6E-409C-BE32-E72D297353CC}">
              <c16:uniqueId val="{00000005-B195-4DE7-9DAB-6AF7D59D954F}"/>
            </c:ext>
          </c:extLst>
        </c:ser>
        <c:dLbls>
          <c:showLegendKey val="0"/>
          <c:showVal val="0"/>
          <c:showCatName val="0"/>
          <c:showSerName val="0"/>
          <c:showPercent val="0"/>
          <c:showBubbleSize val="0"/>
        </c:dLbls>
        <c:gapWidth val="150"/>
        <c:overlap val="100"/>
        <c:axId val="125394984"/>
        <c:axId val="125391456"/>
      </c:barChart>
      <c:catAx>
        <c:axId val="125394984"/>
        <c:scaling>
          <c:orientation val="minMax"/>
        </c:scaling>
        <c:delete val="1"/>
        <c:axPos val="b"/>
        <c:numFmt formatCode="General" sourceLinked="1"/>
        <c:majorTickMark val="none"/>
        <c:minorTickMark val="none"/>
        <c:tickLblPos val="nextTo"/>
        <c:crossAx val="125391456"/>
        <c:crosses val="autoZero"/>
        <c:auto val="1"/>
        <c:lblAlgn val="ctr"/>
        <c:lblOffset val="100"/>
        <c:noMultiLvlLbl val="0"/>
      </c:catAx>
      <c:valAx>
        <c:axId val="125391456"/>
        <c:scaling>
          <c:orientation val="minMax"/>
          <c:max val="1"/>
        </c:scaling>
        <c:delete val="1"/>
        <c:axPos val="l"/>
        <c:numFmt formatCode="0.0%" sourceLinked="1"/>
        <c:majorTickMark val="none"/>
        <c:minorTickMark val="none"/>
        <c:tickLblPos val="nextTo"/>
        <c:crossAx val="125394984"/>
        <c:crosses val="autoZero"/>
        <c:crossBetween val="between"/>
      </c:valAx>
      <c:spPr>
        <a:noFill/>
        <a:ln>
          <a:noFill/>
        </a:ln>
        <a:effectLst/>
      </c:spPr>
    </c:plotArea>
    <c:legend>
      <c:legendPos val="b"/>
      <c:layout>
        <c:manualLayout>
          <c:xMode val="edge"/>
          <c:yMode val="edge"/>
          <c:x val="0.46354935745559089"/>
          <c:y val="7.0598571011956851E-2"/>
          <c:w val="0.52818702708089782"/>
          <c:h val="0.8923643919510061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legend>
    <c:plotVisOnly val="1"/>
    <c:dispBlanksAs val="gap"/>
    <c:showDLblsOverMax val="0"/>
  </c:chart>
  <c:spPr>
    <a:noFill/>
    <a:ln>
      <a:noFill/>
    </a:ln>
    <a:effectLst/>
  </c:spPr>
  <c:txPr>
    <a:bodyPr/>
    <a:lstStyle/>
    <a:p>
      <a:pPr>
        <a:defRPr sz="1000">
          <a:solidFill>
            <a:schemeClr val="bg1"/>
          </a:solidFill>
          <a:latin typeface="Arial" panose="020B0604020202020204" pitchFamily="34" charset="0"/>
          <a:cs typeface="Arial" panose="020B0604020202020204" pitchFamily="34" charset="0"/>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'CNGEST_2017.TR_IJE_M1_MAGISTRA'!$X$22</c:f>
              <c:strCache>
                <c:ptCount val="1"/>
                <c:pt idx="0">
                  <c:v>Hombres </c:v>
                </c:pt>
              </c:strCache>
            </c:strRef>
          </c:tx>
          <c:spPr>
            <a:solidFill>
              <a:srgbClr val="10253F"/>
            </a:solidFill>
            <a:ln>
              <a:noFill/>
            </a:ln>
            <a:effectLst/>
          </c:spPr>
          <c:invertIfNegative val="0"/>
          <c:cat>
            <c:strRef>
              <c:f>'CNGEST_2017.TR_IJE_M1_MAGISTRA'!$W$23:$W$24</c:f>
              <c:strCache>
                <c:ptCount val="2"/>
                <c:pt idx="0">
                  <c:v>Jueces</c:v>
                </c:pt>
                <c:pt idx="1">
                  <c:v>Magistrados</c:v>
                </c:pt>
              </c:strCache>
            </c:strRef>
          </c:cat>
          <c:val>
            <c:numRef>
              <c:f>'CNGEST_2017.TR_IJE_M1_MAGISTRA'!$X$23:$X$24</c:f>
              <c:numCache>
                <c:formatCode>General</c:formatCode>
                <c:ptCount val="2"/>
                <c:pt idx="0">
                  <c:v>2367</c:v>
                </c:pt>
                <c:pt idx="1">
                  <c:v>450</c:v>
                </c:pt>
              </c:numCache>
            </c:numRef>
          </c:val>
          <c:extLst>
            <c:ext xmlns:c16="http://schemas.microsoft.com/office/drawing/2014/chart" uri="{C3380CC4-5D6E-409C-BE32-E72D297353CC}">
              <c16:uniqueId val="{00000000-9E7F-4197-A43E-2CE01330D5E6}"/>
            </c:ext>
          </c:extLst>
        </c:ser>
        <c:ser>
          <c:idx val="1"/>
          <c:order val="1"/>
          <c:tx>
            <c:strRef>
              <c:f>'CNGEST_2017.TR_IJE_M1_MAGISTRA'!$Y$22</c:f>
              <c:strCache>
                <c:ptCount val="1"/>
                <c:pt idx="0">
                  <c:v>Mujeres</c:v>
                </c:pt>
              </c:strCache>
            </c:strRef>
          </c:tx>
          <c:spPr>
            <a:solidFill>
              <a:srgbClr val="4892A7"/>
            </a:solidFill>
            <a:ln>
              <a:noFill/>
            </a:ln>
            <a:effectLst/>
          </c:spPr>
          <c:invertIfNegative val="0"/>
          <c:cat>
            <c:strRef>
              <c:f>'CNGEST_2017.TR_IJE_M1_MAGISTRA'!$W$23:$W$24</c:f>
              <c:strCache>
                <c:ptCount val="2"/>
                <c:pt idx="0">
                  <c:v>Jueces</c:v>
                </c:pt>
                <c:pt idx="1">
                  <c:v>Magistrados</c:v>
                </c:pt>
              </c:strCache>
            </c:strRef>
          </c:cat>
          <c:val>
            <c:numRef>
              <c:f>'CNGEST_2017.TR_IJE_M1_MAGISTRA'!$Y$23:$Y$24</c:f>
              <c:numCache>
                <c:formatCode>General</c:formatCode>
                <c:ptCount val="2"/>
                <c:pt idx="0">
                  <c:v>1655</c:v>
                </c:pt>
                <c:pt idx="1">
                  <c:v>194</c:v>
                </c:pt>
              </c:numCache>
            </c:numRef>
          </c:val>
          <c:extLst>
            <c:ext xmlns:c16="http://schemas.microsoft.com/office/drawing/2014/chart" uri="{C3380CC4-5D6E-409C-BE32-E72D297353CC}">
              <c16:uniqueId val="{00000001-9E7F-4197-A43E-2CE01330D5E6}"/>
            </c:ext>
          </c:extLst>
        </c:ser>
        <c:dLbls>
          <c:showLegendKey val="0"/>
          <c:showVal val="0"/>
          <c:showCatName val="0"/>
          <c:showSerName val="0"/>
          <c:showPercent val="0"/>
          <c:showBubbleSize val="0"/>
        </c:dLbls>
        <c:gapWidth val="100"/>
        <c:axId val="126651096"/>
        <c:axId val="126652272"/>
      </c:barChart>
      <c:catAx>
        <c:axId val="126651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crossAx val="126652272"/>
        <c:crosses val="autoZero"/>
        <c:auto val="1"/>
        <c:lblAlgn val="ctr"/>
        <c:lblOffset val="100"/>
        <c:noMultiLvlLbl val="0"/>
      </c:catAx>
      <c:valAx>
        <c:axId val="126652272"/>
        <c:scaling>
          <c:orientation val="minMax"/>
        </c:scaling>
        <c:delete val="1"/>
        <c:axPos val="t"/>
        <c:numFmt formatCode="General" sourceLinked="1"/>
        <c:majorTickMark val="none"/>
        <c:minorTickMark val="none"/>
        <c:tickLblPos val="nextTo"/>
        <c:crossAx val="1266510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bg1">
                <a:lumMod val="75000"/>
              </a:schemeClr>
            </a:solidFill>
          </c:spPr>
          <c:dPt>
            <c:idx val="0"/>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1-273F-4C62-81FC-B21A7A3BCF31}"/>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273F-4C62-81FC-B21A7A3BCF31}"/>
              </c:ext>
            </c:extLst>
          </c:dPt>
          <c:dPt>
            <c:idx val="2"/>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5-273F-4C62-81FC-B21A7A3BCF31}"/>
              </c:ext>
            </c:extLst>
          </c:dPt>
          <c:dPt>
            <c:idx val="3"/>
            <c:bubble3D val="0"/>
            <c:spPr>
              <a:solidFill>
                <a:srgbClr val="10253F"/>
              </a:solidFill>
              <a:ln w="19050">
                <a:solidFill>
                  <a:schemeClr val="lt1"/>
                </a:solidFill>
              </a:ln>
              <a:effectLst/>
            </c:spPr>
            <c:extLst>
              <c:ext xmlns:c16="http://schemas.microsoft.com/office/drawing/2014/chart" uri="{C3380CC4-5D6E-409C-BE32-E72D297353CC}">
                <c16:uniqueId val="{00000007-273F-4C62-81FC-B21A7A3BCF31}"/>
              </c:ext>
            </c:extLst>
          </c:dPt>
          <c:val>
            <c:numRef>
              <c:f>'CNGEST_2017.TR_IJE_M1_MAGISTRA'!$AO$7:$AO$10</c:f>
              <c:numCache>
                <c:formatCode>0.0%</c:formatCode>
                <c:ptCount val="4"/>
                <c:pt idx="0">
                  <c:v>9.0012858979854268E-3</c:v>
                </c:pt>
                <c:pt idx="1">
                  <c:v>0.15795113587655379</c:v>
                </c:pt>
                <c:pt idx="2">
                  <c:v>0.39584226318045435</c:v>
                </c:pt>
                <c:pt idx="3">
                  <c:v>0.43720531504500643</c:v>
                </c:pt>
              </c:numCache>
            </c:numRef>
          </c:val>
          <c:extLst>
            <c:ext xmlns:c16="http://schemas.microsoft.com/office/drawing/2014/chart" uri="{C3380CC4-5D6E-409C-BE32-E72D297353CC}">
              <c16:uniqueId val="{00000008-273F-4C62-81FC-B21A7A3BCF3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bg1">
                <a:lumMod val="75000"/>
              </a:schemeClr>
            </a:solidFill>
          </c:spPr>
          <c:dPt>
            <c:idx val="0"/>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1-7636-482E-9D2E-59D6E7E44B7A}"/>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7636-482E-9D2E-59D6E7E44B7A}"/>
              </c:ext>
            </c:extLst>
          </c:dPt>
          <c:dPt>
            <c:idx val="2"/>
            <c:bubble3D val="0"/>
            <c:spPr>
              <a:solidFill>
                <a:srgbClr val="31859C"/>
              </a:solidFill>
              <a:ln w="19050">
                <a:solidFill>
                  <a:schemeClr val="lt1"/>
                </a:solidFill>
              </a:ln>
              <a:effectLst/>
            </c:spPr>
            <c:extLst>
              <c:ext xmlns:c16="http://schemas.microsoft.com/office/drawing/2014/chart" uri="{C3380CC4-5D6E-409C-BE32-E72D297353CC}">
                <c16:uniqueId val="{00000005-7636-482E-9D2E-59D6E7E44B7A}"/>
              </c:ext>
            </c:extLst>
          </c:dPt>
          <c:dPt>
            <c:idx val="3"/>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7-7636-482E-9D2E-59D6E7E44B7A}"/>
              </c:ext>
            </c:extLst>
          </c:dPt>
          <c:val>
            <c:numRef>
              <c:f>'CNGEST_2017.TR_IJE_M1_MAGISTRA'!$AO$7:$AO$10</c:f>
              <c:numCache>
                <c:formatCode>0.0%</c:formatCode>
                <c:ptCount val="4"/>
                <c:pt idx="0">
                  <c:v>9.0012858979854268E-3</c:v>
                </c:pt>
                <c:pt idx="1">
                  <c:v>0.15795113587655379</c:v>
                </c:pt>
                <c:pt idx="2">
                  <c:v>0.39584226318045435</c:v>
                </c:pt>
                <c:pt idx="3">
                  <c:v>0.43720531504500643</c:v>
                </c:pt>
              </c:numCache>
            </c:numRef>
          </c:val>
          <c:extLst>
            <c:ext xmlns:c16="http://schemas.microsoft.com/office/drawing/2014/chart" uri="{C3380CC4-5D6E-409C-BE32-E72D297353CC}">
              <c16:uniqueId val="{00000008-7636-482E-9D2E-59D6E7E44B7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bg1">
                <a:lumMod val="75000"/>
              </a:schemeClr>
            </a:solidFill>
          </c:spPr>
          <c:dPt>
            <c:idx val="0"/>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1-2CCB-4585-B9E5-5449D16444DC}"/>
              </c:ext>
            </c:extLst>
          </c:dPt>
          <c:dPt>
            <c:idx val="1"/>
            <c:bubble3D val="0"/>
            <c:spPr>
              <a:solidFill>
                <a:srgbClr val="00A7C9"/>
              </a:solidFill>
              <a:ln w="19050">
                <a:solidFill>
                  <a:schemeClr val="lt1"/>
                </a:solidFill>
              </a:ln>
              <a:effectLst/>
            </c:spPr>
            <c:extLst>
              <c:ext xmlns:c16="http://schemas.microsoft.com/office/drawing/2014/chart" uri="{C3380CC4-5D6E-409C-BE32-E72D297353CC}">
                <c16:uniqueId val="{00000003-2CCB-4585-B9E5-5449D16444DC}"/>
              </c:ext>
            </c:extLst>
          </c:dPt>
          <c:dPt>
            <c:idx val="2"/>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5-2CCB-4585-B9E5-5449D16444DC}"/>
              </c:ext>
            </c:extLst>
          </c:dPt>
          <c:dPt>
            <c:idx val="3"/>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7-2CCB-4585-B9E5-5449D16444DC}"/>
              </c:ext>
            </c:extLst>
          </c:dPt>
          <c:val>
            <c:numRef>
              <c:f>'CNGEST_2017.TR_IJE_M1_MAGISTRA'!$AO$7:$AO$10</c:f>
              <c:numCache>
                <c:formatCode>0.0%</c:formatCode>
                <c:ptCount val="4"/>
                <c:pt idx="0">
                  <c:v>9.0012858979854268E-3</c:v>
                </c:pt>
                <c:pt idx="1">
                  <c:v>0.15795113587655379</c:v>
                </c:pt>
                <c:pt idx="2">
                  <c:v>0.39584226318045435</c:v>
                </c:pt>
                <c:pt idx="3">
                  <c:v>0.43720531504500643</c:v>
                </c:pt>
              </c:numCache>
            </c:numRef>
          </c:val>
          <c:extLst>
            <c:ext xmlns:c16="http://schemas.microsoft.com/office/drawing/2014/chart" uri="{C3380CC4-5D6E-409C-BE32-E72D297353CC}">
              <c16:uniqueId val="{00000008-2CCB-4585-B9E5-5449D16444D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bg1">
                <a:lumMod val="75000"/>
              </a:schemeClr>
            </a:solidFill>
          </c:spPr>
          <c:dPt>
            <c:idx val="0"/>
            <c:bubble3D val="0"/>
            <c:spPr>
              <a:solidFill>
                <a:srgbClr val="7F7F7F"/>
              </a:solidFill>
              <a:ln w="19050">
                <a:solidFill>
                  <a:schemeClr val="lt1"/>
                </a:solidFill>
              </a:ln>
              <a:effectLst/>
            </c:spPr>
            <c:extLst>
              <c:ext xmlns:c16="http://schemas.microsoft.com/office/drawing/2014/chart" uri="{C3380CC4-5D6E-409C-BE32-E72D297353CC}">
                <c16:uniqueId val="{00000001-EE01-4031-BD7D-45C5FBC462B2}"/>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EE01-4031-BD7D-45C5FBC462B2}"/>
              </c:ext>
            </c:extLst>
          </c:dPt>
          <c:dPt>
            <c:idx val="2"/>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5-EE01-4031-BD7D-45C5FBC462B2}"/>
              </c:ext>
            </c:extLst>
          </c:dPt>
          <c:dPt>
            <c:idx val="3"/>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7-EE01-4031-BD7D-45C5FBC462B2}"/>
              </c:ext>
            </c:extLst>
          </c:dPt>
          <c:val>
            <c:numRef>
              <c:f>'CNGEST_2017.TR_IJE_M1_MAGISTRA'!$AO$7:$AO$10</c:f>
              <c:numCache>
                <c:formatCode>0.0%</c:formatCode>
                <c:ptCount val="4"/>
                <c:pt idx="0">
                  <c:v>9.0012858979854268E-3</c:v>
                </c:pt>
                <c:pt idx="1">
                  <c:v>0.15795113587655379</c:v>
                </c:pt>
                <c:pt idx="2">
                  <c:v>0.39584226318045435</c:v>
                </c:pt>
                <c:pt idx="3">
                  <c:v>0.43720531504500643</c:v>
                </c:pt>
              </c:numCache>
            </c:numRef>
          </c:val>
          <c:extLst>
            <c:ext xmlns:c16="http://schemas.microsoft.com/office/drawing/2014/chart" uri="{C3380CC4-5D6E-409C-BE32-E72D297353CC}">
              <c16:uniqueId val="{00000008-EE01-4031-BD7D-45C5FBC462B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F7F7F"/>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'CNGEST_2017.TR_IJE_M1_MAGISTRA'!$AD$27:$AD$28</c:f>
              <c:strCache>
                <c:ptCount val="2"/>
                <c:pt idx="0">
                  <c:v>Jueces</c:v>
                </c:pt>
                <c:pt idx="1">
                  <c:v>Magistrados</c:v>
                </c:pt>
              </c:strCache>
            </c:strRef>
          </c:cat>
          <c:val>
            <c:numRef>
              <c:f>'CNGEST_2017.TR_IJE_M1_MAGISTRA'!$AE$27:$AE$28</c:f>
              <c:numCache>
                <c:formatCode>0.0%</c:formatCode>
                <c:ptCount val="2"/>
                <c:pt idx="0">
                  <c:v>1.04425658876181E-2</c:v>
                </c:pt>
                <c:pt idx="1">
                  <c:v>0</c:v>
                </c:pt>
              </c:numCache>
            </c:numRef>
          </c:val>
          <c:extLst>
            <c:ext xmlns:c16="http://schemas.microsoft.com/office/drawing/2014/chart" uri="{C3380CC4-5D6E-409C-BE32-E72D297353CC}">
              <c16:uniqueId val="{00000000-7515-4CE2-894B-73EC22EDCE7B}"/>
            </c:ext>
          </c:extLst>
        </c:ser>
        <c:ser>
          <c:idx val="1"/>
          <c:order val="1"/>
          <c:spPr>
            <a:solidFill>
              <a:srgbClr val="00A7C9"/>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'CNGEST_2017.TR_IJE_M1_MAGISTRA'!$AD$27:$AD$28</c:f>
              <c:strCache>
                <c:ptCount val="2"/>
                <c:pt idx="0">
                  <c:v>Jueces</c:v>
                </c:pt>
                <c:pt idx="1">
                  <c:v>Magistrados</c:v>
                </c:pt>
              </c:strCache>
            </c:strRef>
          </c:cat>
          <c:val>
            <c:numRef>
              <c:f>'CNGEST_2017.TR_IJE_M1_MAGISTRA'!$AF$27:$AF$28</c:f>
              <c:numCache>
                <c:formatCode>0.0%</c:formatCode>
                <c:ptCount val="2"/>
                <c:pt idx="0">
                  <c:v>0.17901541521631029</c:v>
                </c:pt>
                <c:pt idx="1">
                  <c:v>2.6397515527950312E-2</c:v>
                </c:pt>
              </c:numCache>
            </c:numRef>
          </c:val>
          <c:extLst>
            <c:ext xmlns:c16="http://schemas.microsoft.com/office/drawing/2014/chart" uri="{C3380CC4-5D6E-409C-BE32-E72D297353CC}">
              <c16:uniqueId val="{00000001-7515-4CE2-894B-73EC22EDCE7B}"/>
            </c:ext>
          </c:extLst>
        </c:ser>
        <c:ser>
          <c:idx val="2"/>
          <c:order val="2"/>
          <c:spPr>
            <a:solidFill>
              <a:srgbClr val="31859C"/>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'CNGEST_2017.TR_IJE_M1_MAGISTRA'!$AD$27:$AD$28</c:f>
              <c:strCache>
                <c:ptCount val="2"/>
                <c:pt idx="0">
                  <c:v>Jueces</c:v>
                </c:pt>
                <c:pt idx="1">
                  <c:v>Magistrados</c:v>
                </c:pt>
              </c:strCache>
            </c:strRef>
          </c:cat>
          <c:val>
            <c:numRef>
              <c:f>'CNGEST_2017.TR_IJE_M1_MAGISTRA'!$AG$27:$AG$28</c:f>
              <c:numCache>
                <c:formatCode>0.0%</c:formatCode>
                <c:ptCount val="2"/>
                <c:pt idx="0">
                  <c:v>0.42043759323719543</c:v>
                </c:pt>
                <c:pt idx="1">
                  <c:v>0.24223602484472051</c:v>
                </c:pt>
              </c:numCache>
            </c:numRef>
          </c:val>
          <c:extLst>
            <c:ext xmlns:c16="http://schemas.microsoft.com/office/drawing/2014/chart" uri="{C3380CC4-5D6E-409C-BE32-E72D297353CC}">
              <c16:uniqueId val="{00000002-7515-4CE2-894B-73EC22EDCE7B}"/>
            </c:ext>
          </c:extLst>
        </c:ser>
        <c:ser>
          <c:idx val="3"/>
          <c:order val="3"/>
          <c:spPr>
            <a:solidFill>
              <a:srgbClr val="10253F"/>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'CNGEST_2017.TR_IJE_M1_MAGISTRA'!$AD$27:$AD$28</c:f>
              <c:strCache>
                <c:ptCount val="2"/>
                <c:pt idx="0">
                  <c:v>Jueces</c:v>
                </c:pt>
                <c:pt idx="1">
                  <c:v>Magistrados</c:v>
                </c:pt>
              </c:strCache>
            </c:strRef>
          </c:cat>
          <c:val>
            <c:numRef>
              <c:f>'CNGEST_2017.TR_IJE_M1_MAGISTRA'!$AH$27:$AH$28</c:f>
              <c:numCache>
                <c:formatCode>0.0%</c:formatCode>
                <c:ptCount val="2"/>
                <c:pt idx="0">
                  <c:v>0.39010442565887621</c:v>
                </c:pt>
                <c:pt idx="1">
                  <c:v>0.73136645962732916</c:v>
                </c:pt>
              </c:numCache>
            </c:numRef>
          </c:val>
          <c:extLst>
            <c:ext xmlns:c16="http://schemas.microsoft.com/office/drawing/2014/chart" uri="{C3380CC4-5D6E-409C-BE32-E72D297353CC}">
              <c16:uniqueId val="{00000003-7515-4CE2-894B-73EC22EDCE7B}"/>
            </c:ext>
          </c:extLst>
        </c:ser>
        <c:dLbls>
          <c:dLblPos val="outEnd"/>
          <c:showLegendKey val="0"/>
          <c:showVal val="1"/>
          <c:showCatName val="0"/>
          <c:showSerName val="0"/>
          <c:showPercent val="0"/>
          <c:showBubbleSize val="0"/>
        </c:dLbls>
        <c:gapWidth val="500"/>
        <c:overlap val="-24"/>
        <c:axId val="188579256"/>
        <c:axId val="188581216"/>
      </c:barChart>
      <c:catAx>
        <c:axId val="18857925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crossAx val="188581216"/>
        <c:crosses val="autoZero"/>
        <c:auto val="1"/>
        <c:lblAlgn val="ctr"/>
        <c:lblOffset val="100"/>
        <c:noMultiLvlLbl val="0"/>
      </c:catAx>
      <c:valAx>
        <c:axId val="188581216"/>
        <c:scaling>
          <c:orientation val="minMax"/>
        </c:scaling>
        <c:delete val="1"/>
        <c:axPos val="l"/>
        <c:numFmt formatCode="0.0%" sourceLinked="1"/>
        <c:majorTickMark val="none"/>
        <c:minorTickMark val="none"/>
        <c:tickLblPos val="nextTo"/>
        <c:crossAx val="188579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791159600192714E-2"/>
          <c:y val="9.2592592592592587E-3"/>
          <c:w val="0.95241768079961453"/>
          <c:h val="0.89814814814814814"/>
        </c:manualLayout>
      </c:layout>
      <c:barChart>
        <c:barDir val="col"/>
        <c:grouping val="stacked"/>
        <c:varyColors val="0"/>
        <c:ser>
          <c:idx val="0"/>
          <c:order val="0"/>
          <c:spPr>
            <a:solidFill>
              <a:srgbClr val="10253F"/>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'CNGEST_2017.TR_IJE_M1_MAGISTRA'!$AE$26:$AF$26</c:f>
              <c:numCache>
                <c:formatCode>0.0%</c:formatCode>
                <c:ptCount val="2"/>
                <c:pt idx="0">
                  <c:v>0.6290402784684237</c:v>
                </c:pt>
                <c:pt idx="1">
                  <c:v>0.56055900621118016</c:v>
                </c:pt>
              </c:numCache>
            </c:numRef>
          </c:val>
          <c:extLst>
            <c:ext xmlns:c16="http://schemas.microsoft.com/office/drawing/2014/chart" uri="{C3380CC4-5D6E-409C-BE32-E72D297353CC}">
              <c16:uniqueId val="{00000000-B431-4D74-9D35-49EAD93A7E58}"/>
            </c:ext>
          </c:extLst>
        </c:ser>
        <c:ser>
          <c:idx val="1"/>
          <c:order val="1"/>
          <c:spPr>
            <a:solidFill>
              <a:srgbClr val="31859C"/>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'CNGEST_2017.TR_IJE_M1_MAGISTRA'!$AE$27:$AF$27</c:f>
              <c:numCache>
                <c:formatCode>0.0%</c:formatCode>
                <c:ptCount val="2"/>
                <c:pt idx="0">
                  <c:v>0.28518150174042767</c:v>
                </c:pt>
                <c:pt idx="1">
                  <c:v>0.32142857142857145</c:v>
                </c:pt>
              </c:numCache>
            </c:numRef>
          </c:val>
          <c:extLst>
            <c:ext xmlns:c16="http://schemas.microsoft.com/office/drawing/2014/chart" uri="{C3380CC4-5D6E-409C-BE32-E72D297353CC}">
              <c16:uniqueId val="{00000001-B431-4D74-9D35-49EAD93A7E58}"/>
            </c:ext>
          </c:extLst>
        </c:ser>
        <c:ser>
          <c:idx val="2"/>
          <c:order val="2"/>
          <c:spPr>
            <a:solidFill>
              <a:srgbClr val="00A7C9"/>
            </a:solidFill>
            <a:ln>
              <a:noFill/>
            </a:ln>
            <a:effectLst/>
          </c:spPr>
          <c:invertIfNegative val="0"/>
          <c:dLbls>
            <c:dLbl>
              <c:idx val="0"/>
              <c:layout>
                <c:manualLayout>
                  <c:x val="-3.9651474609769573E-17"/>
                  <c:y val="1.851851851851851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431-4D74-9D35-49EAD93A7E58}"/>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'CNGEST_2017.TR_IJE_M1_MAGISTRA'!$AE$28:$AF$28</c:f>
              <c:numCache>
                <c:formatCode>0.0%</c:formatCode>
                <c:ptCount val="2"/>
                <c:pt idx="0">
                  <c:v>4.8234709099950271E-2</c:v>
                </c:pt>
                <c:pt idx="1">
                  <c:v>0.11801242236024845</c:v>
                </c:pt>
              </c:numCache>
            </c:numRef>
          </c:val>
          <c:extLst>
            <c:ext xmlns:c16="http://schemas.microsoft.com/office/drawing/2014/chart" uri="{C3380CC4-5D6E-409C-BE32-E72D297353CC}">
              <c16:uniqueId val="{00000002-B431-4D74-9D35-49EAD93A7E58}"/>
            </c:ext>
          </c:extLst>
        </c:ser>
        <c:ser>
          <c:idx val="3"/>
          <c:order val="3"/>
          <c:spPr>
            <a:solidFill>
              <a:srgbClr val="BFBFBF"/>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4-B431-4D74-9D35-49EAD93A7E58}"/>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'CNGEST_2017.TR_IJE_M1_MAGISTRA'!$AE$29:$AF$29</c:f>
              <c:numCache>
                <c:formatCode>0.0%</c:formatCode>
                <c:ptCount val="2"/>
                <c:pt idx="0">
                  <c:v>3.7543510691198406E-2</c:v>
                </c:pt>
                <c:pt idx="1">
                  <c:v>0</c:v>
                </c:pt>
              </c:numCache>
            </c:numRef>
          </c:val>
          <c:extLst>
            <c:ext xmlns:c16="http://schemas.microsoft.com/office/drawing/2014/chart" uri="{C3380CC4-5D6E-409C-BE32-E72D297353CC}">
              <c16:uniqueId val="{00000003-B431-4D74-9D35-49EAD93A7E58}"/>
            </c:ext>
          </c:extLst>
        </c:ser>
        <c:dLbls>
          <c:dLblPos val="ctr"/>
          <c:showLegendKey val="0"/>
          <c:showVal val="1"/>
          <c:showCatName val="0"/>
          <c:showSerName val="0"/>
          <c:showPercent val="0"/>
          <c:showBubbleSize val="0"/>
        </c:dLbls>
        <c:gapWidth val="200"/>
        <c:overlap val="100"/>
        <c:axId val="188580432"/>
        <c:axId val="188947368"/>
      </c:barChart>
      <c:catAx>
        <c:axId val="188580432"/>
        <c:scaling>
          <c:orientation val="minMax"/>
        </c:scaling>
        <c:delete val="1"/>
        <c:axPos val="b"/>
        <c:numFmt formatCode="General" sourceLinked="1"/>
        <c:majorTickMark val="none"/>
        <c:minorTickMark val="none"/>
        <c:tickLblPos val="nextTo"/>
        <c:crossAx val="188947368"/>
        <c:crosses val="autoZero"/>
        <c:auto val="1"/>
        <c:lblAlgn val="ctr"/>
        <c:lblOffset val="100"/>
        <c:noMultiLvlLbl val="0"/>
      </c:catAx>
      <c:valAx>
        <c:axId val="188947368"/>
        <c:scaling>
          <c:orientation val="minMax"/>
          <c:max val="1"/>
        </c:scaling>
        <c:delete val="1"/>
        <c:axPos val="l"/>
        <c:numFmt formatCode="0.0%" sourceLinked="1"/>
        <c:majorTickMark val="none"/>
        <c:minorTickMark val="none"/>
        <c:tickLblPos val="nextTo"/>
        <c:crossAx val="18858043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Arial" panose="020B0604020202020204" pitchFamily="34" charset="0"/>
          <a:cs typeface="Arial" panose="020B0604020202020204" pitchFamily="34" charset="0"/>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10253F"/>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5D4A-46A5-A3A6-24A6D31FCE6B}"/>
              </c:ext>
            </c:extLst>
          </c:dPt>
          <c:dPt>
            <c:idx val="1"/>
            <c:bubble3D val="0"/>
            <c:spPr>
              <a:solidFill>
                <a:srgbClr val="31859C"/>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5D4A-46A5-A3A6-24A6D31FCE6B}"/>
              </c:ext>
            </c:extLst>
          </c:dPt>
          <c:dPt>
            <c:idx val="2"/>
            <c:bubble3D val="0"/>
            <c:spPr>
              <a:solidFill>
                <a:srgbClr val="00A7C9"/>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5D4A-46A5-A3A6-24A6D31FCE6B}"/>
              </c:ext>
            </c:extLst>
          </c:dPt>
          <c:dPt>
            <c:idx val="3"/>
            <c:bubble3D val="0"/>
            <c:spPr>
              <a:solidFill>
                <a:schemeClr val="bg1">
                  <a:lumMod val="75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5D4A-46A5-A3A6-24A6D31FCE6B}"/>
              </c:ext>
            </c:extLst>
          </c:dPt>
          <c:dLbls>
            <c:delete val="1"/>
          </c:dLbls>
          <c:val>
            <c:numRef>
              <c:f>'CNGEST_2017.TR_IJE_M1_MAGISTRA'!$AI$12:$AI$15</c:f>
              <c:numCache>
                <c:formatCode>0.0%</c:formatCode>
                <c:ptCount val="4"/>
                <c:pt idx="0">
                  <c:v>0.61958851264466352</c:v>
                </c:pt>
                <c:pt idx="1">
                  <c:v>0.29018431204457779</c:v>
                </c:pt>
                <c:pt idx="2">
                  <c:v>5.7865409344192029E-2</c:v>
                </c:pt>
                <c:pt idx="3">
                  <c:v>3.2361765966566654E-2</c:v>
                </c:pt>
              </c:numCache>
            </c:numRef>
          </c:val>
          <c:extLst>
            <c:ext xmlns:c16="http://schemas.microsoft.com/office/drawing/2014/chart" uri="{C3380CC4-5D6E-409C-BE32-E72D297353CC}">
              <c16:uniqueId val="{00000008-5D4A-46A5-A3A6-24A6D31FCE6B}"/>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ser>
          <c:idx val="0"/>
          <c:order val="0"/>
          <c:dPt>
            <c:idx val="0"/>
            <c:bubble3D val="0"/>
            <c:spPr>
              <a:solidFill>
                <a:schemeClr val="tx2">
                  <a:lumMod val="50000"/>
                </a:schemeClr>
              </a:solidFill>
            </c:spPr>
            <c:extLst>
              <c:ext xmlns:c16="http://schemas.microsoft.com/office/drawing/2014/chart" uri="{C3380CC4-5D6E-409C-BE32-E72D297353CC}">
                <c16:uniqueId val="{00000001-B5EF-456A-BAB3-71BB07C7887A}"/>
              </c:ext>
            </c:extLst>
          </c:dPt>
          <c:dPt>
            <c:idx val="1"/>
            <c:bubble3D val="0"/>
            <c:spPr>
              <a:solidFill>
                <a:srgbClr val="31859C"/>
              </a:solidFill>
            </c:spPr>
            <c:extLst>
              <c:ext xmlns:c16="http://schemas.microsoft.com/office/drawing/2014/chart" uri="{C3380CC4-5D6E-409C-BE32-E72D297353CC}">
                <c16:uniqueId val="{00000003-B5EF-456A-BAB3-71BB07C7887A}"/>
              </c:ext>
            </c:extLst>
          </c:dPt>
          <c:val>
            <c:numRef>
              <c:f>Teléfonos!$D$13:$D$14</c:f>
              <c:numCache>
                <c:formatCode>0.0%</c:formatCode>
                <c:ptCount val="2"/>
                <c:pt idx="0">
                  <c:v>0.7645842471332791</c:v>
                </c:pt>
                <c:pt idx="1">
                  <c:v>0.23541575286672103</c:v>
                </c:pt>
              </c:numCache>
            </c:numRef>
          </c:val>
          <c:extLst>
            <c:ext xmlns:c16="http://schemas.microsoft.com/office/drawing/2014/chart" uri="{C3380CC4-5D6E-409C-BE32-E72D297353CC}">
              <c16:uniqueId val="{00000004-B5EF-456A-BAB3-71BB07C7887A}"/>
            </c:ext>
          </c:extLst>
        </c:ser>
        <c:dLbls>
          <c:showLegendKey val="0"/>
          <c:showVal val="0"/>
          <c:showCatName val="0"/>
          <c:showSerName val="0"/>
          <c:showPercent val="0"/>
          <c:showBubbleSize val="0"/>
          <c:showLeaderLines val="1"/>
        </c:dLbls>
        <c:firstSliceAng val="0"/>
        <c:holeSize val="63"/>
      </c:doughnutChart>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rgbClr val="31859C"/>
              </a:solidFill>
              <a:ln w="19050">
                <a:solidFill>
                  <a:srgbClr val="31859C"/>
                </a:solidFill>
              </a:ln>
              <a:effectLst/>
            </c:spPr>
            <c:extLst>
              <c:ext xmlns:c16="http://schemas.microsoft.com/office/drawing/2014/chart" uri="{C3380CC4-5D6E-409C-BE32-E72D297353CC}">
                <c16:uniqueId val="{00000001-8211-4DC7-A931-9CB56827094D}"/>
              </c:ext>
            </c:extLst>
          </c:dPt>
          <c:dPt>
            <c:idx val="1"/>
            <c:bubble3D val="0"/>
            <c:spPr>
              <a:solidFill>
                <a:schemeClr val="tx2">
                  <a:lumMod val="50000"/>
                </a:schemeClr>
              </a:solidFill>
              <a:ln w="19050">
                <a:solidFill>
                  <a:schemeClr val="tx2">
                    <a:lumMod val="50000"/>
                  </a:schemeClr>
                </a:solidFill>
              </a:ln>
              <a:effectLst/>
            </c:spPr>
            <c:extLst>
              <c:ext xmlns:c16="http://schemas.microsoft.com/office/drawing/2014/chart" uri="{C3380CC4-5D6E-409C-BE32-E72D297353CC}">
                <c16:uniqueId val="{00000003-8211-4DC7-A931-9CB56827094D}"/>
              </c:ext>
            </c:extLst>
          </c:dPt>
          <c:cat>
            <c:strRef>
              <c:f>Hardware!$B$15:$B$16</c:f>
              <c:strCache>
                <c:ptCount val="2"/>
                <c:pt idx="0">
                  <c:v>Tribunal Superior de Justicia</c:v>
                </c:pt>
                <c:pt idx="1">
                  <c:v>Consejo de la Judicatura</c:v>
                </c:pt>
              </c:strCache>
            </c:strRef>
          </c:cat>
          <c:val>
            <c:numRef>
              <c:f>Hardware!$C$15:$C$16</c:f>
              <c:numCache>
                <c:formatCode>0.0%</c:formatCode>
                <c:ptCount val="2"/>
                <c:pt idx="0">
                  <c:v>0.76563642302726753</c:v>
                </c:pt>
                <c:pt idx="1">
                  <c:v>0.2343635769727325</c:v>
                </c:pt>
              </c:numCache>
            </c:numRef>
          </c:val>
          <c:extLst>
            <c:ext xmlns:c16="http://schemas.microsoft.com/office/drawing/2014/chart" uri="{C3380CC4-5D6E-409C-BE32-E72D297353CC}">
              <c16:uniqueId val="{00000004-8211-4DC7-A931-9CB56827094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w="3175">
      <a:noFill/>
    </a:ln>
    <a:effectLst/>
  </c:spPr>
  <c:txPr>
    <a:bodyPr/>
    <a:lstStyle/>
    <a:p>
      <a:pPr>
        <a:defRPr/>
      </a:pPr>
      <a:endParaRPr lang="es-MX"/>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'Estructura Organizacional'!$K$19</c:f>
              <c:strCache>
                <c:ptCount val="1"/>
                <c:pt idx="0">
                  <c:v>Otro </c:v>
                </c:pt>
              </c:strCache>
            </c:strRef>
          </c:tx>
          <c:spPr>
            <a:solidFill>
              <a:schemeClr val="bg1">
                <a:lumMod val="65000"/>
              </a:schemeClr>
            </a:solidFill>
          </c:spPr>
          <c:invertIfNegative val="0"/>
          <c:dLbls>
            <c:dLbl>
              <c:idx val="0"/>
              <c:layout>
                <c:manualLayout>
                  <c:x val="-0.55992603385948581"/>
                  <c:y val="-6.0299411176535957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B1E-4090-BFCE-1CB8BD5F15D9}"/>
                </c:ext>
              </c:extLst>
            </c:dLbl>
            <c:spPr>
              <a:noFill/>
              <a:ln>
                <a:noFill/>
              </a:ln>
              <a:effectLst/>
            </c:spPr>
            <c:txPr>
              <a:bodyPr/>
              <a:lstStyle/>
              <a:p>
                <a:pPr>
                  <a:defRPr>
                    <a:solidFill>
                      <a:srgbClr val="31859C"/>
                    </a:solidFill>
                  </a:defRPr>
                </a:pPr>
                <a:endParaRPr lang="es-MX"/>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'Estructura Organizacional'!$L$19</c:f>
              <c:numCache>
                <c:formatCode>0.0%</c:formatCode>
                <c:ptCount val="1"/>
                <c:pt idx="0">
                  <c:v>1.7650904336456708E-2</c:v>
                </c:pt>
              </c:numCache>
            </c:numRef>
          </c:val>
          <c:extLst>
            <c:ext xmlns:c16="http://schemas.microsoft.com/office/drawing/2014/chart" uri="{C3380CC4-5D6E-409C-BE32-E72D297353CC}">
              <c16:uniqueId val="{00000001-3B1E-4090-BFCE-1CB8BD5F15D9}"/>
            </c:ext>
          </c:extLst>
        </c:ser>
        <c:ser>
          <c:idx val="1"/>
          <c:order val="1"/>
          <c:tx>
            <c:strRef>
              <c:f>'Estructura Organizacional'!$K$20</c:f>
              <c:strCache>
                <c:ptCount val="1"/>
                <c:pt idx="0">
                  <c:v>Tribunal</c:v>
                </c:pt>
              </c:strCache>
            </c:strRef>
          </c:tx>
          <c:spPr>
            <a:solidFill>
              <a:schemeClr val="accent5">
                <a:lumMod val="75000"/>
              </a:schemeClr>
            </a:solidFill>
          </c:spPr>
          <c:invertIfNegative val="0"/>
          <c:dLbls>
            <c:dLbl>
              <c:idx val="0"/>
              <c:layout>
                <c:manualLayout>
                  <c:x val="-0.55992603385948581"/>
                  <c:y val="1.3976502610821022E-2"/>
                </c:manualLayout>
              </c:layout>
              <c:spPr/>
              <c:txPr>
                <a:bodyPr/>
                <a:lstStyle/>
                <a:p>
                  <a:pPr>
                    <a:defRPr>
                      <a:solidFill>
                        <a:schemeClr val="bg1">
                          <a:lumMod val="50000"/>
                        </a:schemeClr>
                      </a:solidFill>
                    </a:defRPr>
                  </a:pPr>
                  <a:endParaRPr lang="es-MX"/>
                </a:p>
              </c:tx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B1E-4090-BFCE-1CB8BD5F15D9}"/>
                </c:ext>
              </c:extLst>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'Estructura Organizacional'!$L$20</c:f>
              <c:numCache>
                <c:formatCode>0.0%</c:formatCode>
                <c:ptCount val="1"/>
                <c:pt idx="0">
                  <c:v>1.8086729134887784E-2</c:v>
                </c:pt>
              </c:numCache>
            </c:numRef>
          </c:val>
          <c:extLst>
            <c:ext xmlns:c16="http://schemas.microsoft.com/office/drawing/2014/chart" uri="{C3380CC4-5D6E-409C-BE32-E72D297353CC}">
              <c16:uniqueId val="{00000003-3B1E-4090-BFCE-1CB8BD5F15D9}"/>
            </c:ext>
          </c:extLst>
        </c:ser>
        <c:ser>
          <c:idx val="2"/>
          <c:order val="2"/>
          <c:tx>
            <c:strRef>
              <c:f>'Estructura Organizacional'!$K$21</c:f>
              <c:strCache>
                <c:ptCount val="1"/>
                <c:pt idx="0">
                  <c:v>Sala</c:v>
                </c:pt>
              </c:strCache>
            </c:strRef>
          </c:tx>
          <c:spPr>
            <a:solidFill>
              <a:schemeClr val="tx2">
                <a:lumMod val="75000"/>
              </a:schemeClr>
            </a:solidFill>
          </c:spPr>
          <c:invertIfNegative val="0"/>
          <c:dLbls>
            <c:dLbl>
              <c:idx val="0"/>
              <c:layout>
                <c:manualLayout>
                  <c:x val="-0.55992603385948581"/>
                  <c:y val="-6.3494056215976022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3B1E-4090-BFCE-1CB8BD5F15D9}"/>
                </c:ext>
              </c:extLst>
            </c:dLbl>
            <c:spPr>
              <a:noFill/>
              <a:ln>
                <a:noFill/>
              </a:ln>
              <a:effectLst/>
            </c:spPr>
            <c:txPr>
              <a:bodyPr/>
              <a:lstStyle/>
              <a:p>
                <a:pPr>
                  <a:defRPr>
                    <a:solidFill>
                      <a:schemeClr val="tx2">
                        <a:lumMod val="75000"/>
                      </a:schemeClr>
                    </a:solidFill>
                  </a:defRPr>
                </a:pPr>
                <a:endParaRPr lang="es-MX"/>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'Estructura Organizacional'!$L$21</c:f>
              <c:numCache>
                <c:formatCode>0.0%</c:formatCode>
                <c:ptCount val="1"/>
                <c:pt idx="0">
                  <c:v>7.1911091741120106E-2</c:v>
                </c:pt>
              </c:numCache>
            </c:numRef>
          </c:val>
          <c:extLst>
            <c:ext xmlns:c16="http://schemas.microsoft.com/office/drawing/2014/chart" uri="{C3380CC4-5D6E-409C-BE32-E72D297353CC}">
              <c16:uniqueId val="{00000005-3B1E-4090-BFCE-1CB8BD5F15D9}"/>
            </c:ext>
          </c:extLst>
        </c:ser>
        <c:ser>
          <c:idx val="3"/>
          <c:order val="3"/>
          <c:tx>
            <c:strRef>
              <c:f>'Estructura Organizacional'!$K$22</c:f>
              <c:strCache>
                <c:ptCount val="1"/>
                <c:pt idx="0">
                  <c:v>Juzgado</c:v>
                </c:pt>
              </c:strCache>
            </c:strRef>
          </c:tx>
          <c:spPr>
            <a:solidFill>
              <a:schemeClr val="tx2">
                <a:lumMod val="50000"/>
              </a:schemeClr>
            </a:solidFill>
          </c:spPr>
          <c:invertIfNegative val="0"/>
          <c:dLbls>
            <c:dLbl>
              <c:idx val="0"/>
              <c:spPr/>
              <c:txPr>
                <a:bodyPr/>
                <a:lstStyle/>
                <a:p>
                  <a:pPr>
                    <a:defRPr sz="1000" b="0">
                      <a:solidFill>
                        <a:schemeClr val="bg1"/>
                      </a:solidFill>
                    </a:defRPr>
                  </a:pPr>
                  <a:endParaRPr lang="es-MX"/>
                </a:p>
              </c:txPr>
              <c:dLblPos val="ctr"/>
              <c:showLegendKey val="0"/>
              <c:showVal val="1"/>
              <c:showCatName val="0"/>
              <c:showSerName val="0"/>
              <c:showPercent val="0"/>
              <c:showBubbleSize val="0"/>
              <c:extLst>
                <c:ext xmlns:c16="http://schemas.microsoft.com/office/drawing/2014/chart" uri="{C3380CC4-5D6E-409C-BE32-E72D297353CC}">
                  <c16:uniqueId val="{00000000-E874-4ABE-AF84-41D4F5BB21A8}"/>
                </c:ext>
              </c:extLst>
            </c:dLbl>
            <c:spPr>
              <a:noFill/>
              <a:ln>
                <a:noFill/>
              </a:ln>
              <a:effectLst/>
            </c:spPr>
            <c:txPr>
              <a:bodyPr wrap="square" lIns="38100" tIns="19050" rIns="38100" bIns="19050" anchor="ctr">
                <a:spAutoFit/>
              </a:bodyPr>
              <a:lstStyle/>
              <a:p>
                <a:pPr>
                  <a:defRPr sz="1000" b="0"/>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'Estructura Organizacional'!$L$22</c:f>
              <c:numCache>
                <c:formatCode>0.0%</c:formatCode>
                <c:ptCount val="1"/>
                <c:pt idx="0">
                  <c:v>0.89235127478753562</c:v>
                </c:pt>
              </c:numCache>
            </c:numRef>
          </c:val>
          <c:extLst>
            <c:ext xmlns:c16="http://schemas.microsoft.com/office/drawing/2014/chart" uri="{C3380CC4-5D6E-409C-BE32-E72D297353CC}">
              <c16:uniqueId val="{00000007-3B1E-4090-BFCE-1CB8BD5F15D9}"/>
            </c:ext>
          </c:extLst>
        </c:ser>
        <c:dLbls>
          <c:showLegendKey val="0"/>
          <c:showVal val="1"/>
          <c:showCatName val="0"/>
          <c:showSerName val="0"/>
          <c:showPercent val="0"/>
          <c:showBubbleSize val="0"/>
        </c:dLbls>
        <c:gapWidth val="100"/>
        <c:overlap val="100"/>
        <c:axId val="125398512"/>
        <c:axId val="125398904"/>
      </c:barChart>
      <c:catAx>
        <c:axId val="125398512"/>
        <c:scaling>
          <c:orientation val="minMax"/>
        </c:scaling>
        <c:delete val="1"/>
        <c:axPos val="b"/>
        <c:majorTickMark val="out"/>
        <c:minorTickMark val="none"/>
        <c:tickLblPos val="none"/>
        <c:crossAx val="125398904"/>
        <c:crosses val="autoZero"/>
        <c:auto val="1"/>
        <c:lblAlgn val="ctr"/>
        <c:lblOffset val="100"/>
        <c:noMultiLvlLbl val="0"/>
      </c:catAx>
      <c:valAx>
        <c:axId val="125398904"/>
        <c:scaling>
          <c:orientation val="minMax"/>
        </c:scaling>
        <c:delete val="1"/>
        <c:axPos val="l"/>
        <c:numFmt formatCode="0%" sourceLinked="1"/>
        <c:majorTickMark val="out"/>
        <c:minorTickMark val="none"/>
        <c:tickLblPos val="none"/>
        <c:crossAx val="125398512"/>
        <c:crosses val="autoZero"/>
        <c:crossBetween val="between"/>
      </c:valAx>
    </c:plotArea>
    <c:legend>
      <c:legendPos val="l"/>
      <c:layout>
        <c:manualLayout>
          <c:xMode val="edge"/>
          <c:yMode val="edge"/>
          <c:x val="2.2611447730878913E-2"/>
          <c:y val="0.17706143761804244"/>
          <c:w val="0.30181333128227938"/>
          <c:h val="0.27197422508610158"/>
        </c:manualLayout>
      </c:layout>
      <c:overlay val="0"/>
      <c:txPr>
        <a:bodyPr/>
        <a:lstStyle/>
        <a:p>
          <a:pPr>
            <a:defRPr sz="1000" b="0"/>
          </a:pPr>
          <a:endParaRPr lang="es-MX"/>
        </a:p>
      </c:txPr>
    </c:legend>
    <c:plotVisOnly val="1"/>
    <c:dispBlanksAs val="gap"/>
    <c:showDLblsOverMax val="0"/>
  </c:chart>
  <c:txPr>
    <a:bodyPr/>
    <a:lstStyle/>
    <a:p>
      <a:pPr>
        <a:defRPr sz="1200" b="1">
          <a:latin typeface="Arial" pitchFamily="34" charset="0"/>
          <a:cs typeface="Arial" pitchFamily="34" charset="0"/>
        </a:defRPr>
      </a:pPr>
      <a:endParaRPr lang="es-MX"/>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rgbClr val="0C223C"/>
              </a:solidFill>
              <a:ln w="19050">
                <a:solidFill>
                  <a:srgbClr val="0C223C"/>
                </a:solidFill>
              </a:ln>
              <a:effectLst/>
            </c:spPr>
            <c:extLst>
              <c:ext xmlns:c16="http://schemas.microsoft.com/office/drawing/2014/chart" uri="{C3380CC4-5D6E-409C-BE32-E72D297353CC}">
                <c16:uniqueId val="{00000001-BB47-453F-9502-176FE3E405A1}"/>
              </c:ext>
            </c:extLst>
          </c:dPt>
          <c:dPt>
            <c:idx val="1"/>
            <c:bubble3D val="0"/>
            <c:spPr>
              <a:solidFill>
                <a:srgbClr val="023C60"/>
              </a:solidFill>
              <a:ln w="19050">
                <a:solidFill>
                  <a:srgbClr val="023C60"/>
                </a:solidFill>
              </a:ln>
              <a:effectLst/>
            </c:spPr>
            <c:extLst>
              <c:ext xmlns:c16="http://schemas.microsoft.com/office/drawing/2014/chart" uri="{C3380CC4-5D6E-409C-BE32-E72D297353CC}">
                <c16:uniqueId val="{00000003-BB47-453F-9502-176FE3E405A1}"/>
              </c:ext>
            </c:extLst>
          </c:dPt>
          <c:dPt>
            <c:idx val="2"/>
            <c:bubble3D val="0"/>
            <c:spPr>
              <a:solidFill>
                <a:srgbClr val="006887"/>
              </a:solidFill>
              <a:ln w="19050">
                <a:solidFill>
                  <a:srgbClr val="006887"/>
                </a:solidFill>
              </a:ln>
              <a:effectLst/>
            </c:spPr>
            <c:extLst>
              <c:ext xmlns:c16="http://schemas.microsoft.com/office/drawing/2014/chart" uri="{C3380CC4-5D6E-409C-BE32-E72D297353CC}">
                <c16:uniqueId val="{00000005-BB47-453F-9502-176FE3E405A1}"/>
              </c:ext>
            </c:extLst>
          </c:dPt>
          <c:dPt>
            <c:idx val="3"/>
            <c:bubble3D val="0"/>
            <c:spPr>
              <a:solidFill>
                <a:srgbClr val="0085B1"/>
              </a:solidFill>
              <a:ln w="19050">
                <a:solidFill>
                  <a:srgbClr val="0085B1"/>
                </a:solidFill>
              </a:ln>
              <a:effectLst/>
            </c:spPr>
            <c:extLst>
              <c:ext xmlns:c16="http://schemas.microsoft.com/office/drawing/2014/chart" uri="{C3380CC4-5D6E-409C-BE32-E72D297353CC}">
                <c16:uniqueId val="{00000007-BB47-453F-9502-176FE3E405A1}"/>
              </c:ext>
            </c:extLst>
          </c:dPt>
          <c:dPt>
            <c:idx val="4"/>
            <c:bubble3D val="0"/>
            <c:spPr>
              <a:solidFill>
                <a:srgbClr val="00A7C9"/>
              </a:solidFill>
              <a:ln w="19050">
                <a:solidFill>
                  <a:srgbClr val="00A7C9"/>
                </a:solidFill>
              </a:ln>
              <a:effectLst/>
            </c:spPr>
            <c:extLst>
              <c:ext xmlns:c16="http://schemas.microsoft.com/office/drawing/2014/chart" uri="{C3380CC4-5D6E-409C-BE32-E72D297353CC}">
                <c16:uniqueId val="{00000009-BB47-453F-9502-176FE3E405A1}"/>
              </c:ext>
            </c:extLst>
          </c:dPt>
          <c:dPt>
            <c:idx val="5"/>
            <c:bubble3D val="0"/>
            <c:spPr>
              <a:solidFill>
                <a:srgbClr val="BFBFBF"/>
              </a:solidFill>
              <a:ln w="19050">
                <a:solidFill>
                  <a:srgbClr val="BFBFBF"/>
                </a:solidFill>
              </a:ln>
              <a:effectLst/>
            </c:spPr>
            <c:extLst>
              <c:ext xmlns:c16="http://schemas.microsoft.com/office/drawing/2014/chart" uri="{C3380CC4-5D6E-409C-BE32-E72D297353CC}">
                <c16:uniqueId val="{0000000B-BB47-453F-9502-176FE3E405A1}"/>
              </c:ext>
            </c:extLst>
          </c:dPt>
          <c:val>
            <c:numRef>
              <c:f>Hoja1!$M$7:$M$12</c:f>
              <c:numCache>
                <c:formatCode>0.0%</c:formatCode>
                <c:ptCount val="6"/>
                <c:pt idx="0">
                  <c:v>0.48783751373249118</c:v>
                </c:pt>
                <c:pt idx="1">
                  <c:v>0.27419961176612806</c:v>
                </c:pt>
                <c:pt idx="2">
                  <c:v>8.0882622141505336E-2</c:v>
                </c:pt>
                <c:pt idx="3">
                  <c:v>4.289894846143396E-2</c:v>
                </c:pt>
                <c:pt idx="4">
                  <c:v>2.6060956761970289E-2</c:v>
                </c:pt>
                <c:pt idx="5">
                  <c:v>8.8120347136471211E-2</c:v>
                </c:pt>
              </c:numCache>
            </c:numRef>
          </c:val>
          <c:extLst>
            <c:ext xmlns:c16="http://schemas.microsoft.com/office/drawing/2014/chart" uri="{C3380CC4-5D6E-409C-BE32-E72D297353CC}">
              <c16:uniqueId val="{0000000C-BB47-453F-9502-176FE3E405A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pie3DChart>
        <c:varyColors val="1"/>
        <c:ser>
          <c:idx val="0"/>
          <c:order val="0"/>
          <c:dPt>
            <c:idx val="0"/>
            <c:bubble3D val="0"/>
            <c:spPr>
              <a:solidFill>
                <a:schemeClr val="tx2">
                  <a:lumMod val="50000"/>
                </a:schemeClr>
              </a:solidFill>
            </c:spPr>
            <c:extLst>
              <c:ext xmlns:c16="http://schemas.microsoft.com/office/drawing/2014/chart" uri="{C3380CC4-5D6E-409C-BE32-E72D297353CC}">
                <c16:uniqueId val="{00000001-41B0-4B6D-B2E8-543AE745C83A}"/>
              </c:ext>
            </c:extLst>
          </c:dPt>
          <c:dPt>
            <c:idx val="1"/>
            <c:bubble3D val="0"/>
            <c:spPr>
              <a:solidFill>
                <a:srgbClr val="31859C"/>
              </a:solidFill>
            </c:spPr>
            <c:extLst>
              <c:ext xmlns:c16="http://schemas.microsoft.com/office/drawing/2014/chart" uri="{C3380CC4-5D6E-409C-BE32-E72D297353CC}">
                <c16:uniqueId val="{00000003-41B0-4B6D-B2E8-543AE745C83A}"/>
              </c:ext>
            </c:extLst>
          </c:dPt>
          <c:dLbls>
            <c:spPr>
              <a:noFill/>
              <a:ln>
                <a:noFill/>
              </a:ln>
              <a:effectLst/>
            </c:spPr>
            <c:dLblPos val="ct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'Control Interno'!$B$4:$B$5</c:f>
              <c:strCache>
                <c:ptCount val="2"/>
                <c:pt idx="0">
                  <c:v>Sanciones administrativas</c:v>
                </c:pt>
                <c:pt idx="1">
                  <c:v>Sanciones económicas</c:v>
                </c:pt>
              </c:strCache>
            </c:strRef>
          </c:cat>
          <c:val>
            <c:numRef>
              <c:f>'Control Interno'!$D$4:$D$5</c:f>
              <c:numCache>
                <c:formatCode>0.0%</c:formatCode>
                <c:ptCount val="2"/>
                <c:pt idx="0">
                  <c:v>0.85027932960893871</c:v>
                </c:pt>
                <c:pt idx="1">
                  <c:v>0.14972067039106146</c:v>
                </c:pt>
              </c:numCache>
            </c:numRef>
          </c:val>
          <c:extLst>
            <c:ext xmlns:c16="http://schemas.microsoft.com/office/drawing/2014/chart" uri="{C3380CC4-5D6E-409C-BE32-E72D297353CC}">
              <c16:uniqueId val="{00000004-41B0-4B6D-B2E8-543AE745C83A}"/>
            </c:ext>
          </c:extLst>
        </c:ser>
        <c:dLbls>
          <c:showLegendKey val="0"/>
          <c:showVal val="1"/>
          <c:showCatName val="0"/>
          <c:showSerName val="0"/>
          <c:showPercent val="0"/>
          <c:showBubbleSize val="0"/>
          <c:showLeaderLines val="1"/>
        </c:dLbls>
      </c:pie3DChart>
    </c:plotArea>
    <c:plotVisOnly val="1"/>
    <c:dispBlanksAs val="gap"/>
    <c:showDLblsOverMax val="0"/>
  </c:chart>
  <c:txPr>
    <a:bodyPr/>
    <a:lstStyle/>
    <a:p>
      <a:pPr>
        <a:defRPr sz="1100">
          <a:solidFill>
            <a:schemeClr val="bg1"/>
          </a:solidFill>
          <a:latin typeface="Arial" pitchFamily="34" charset="0"/>
          <a:cs typeface="Arial" pitchFamily="34" charset="0"/>
        </a:defRPr>
      </a:pPr>
      <a:endParaRPr lang="es-MX"/>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Pt>
            <c:idx val="0"/>
            <c:invertIfNegative val="0"/>
            <c:bubble3D val="0"/>
            <c:spPr>
              <a:solidFill>
                <a:schemeClr val="tx2">
                  <a:lumMod val="50000"/>
                </a:schemeClr>
              </a:solidFill>
            </c:spPr>
            <c:extLst>
              <c:ext xmlns:c16="http://schemas.microsoft.com/office/drawing/2014/chart" uri="{C3380CC4-5D6E-409C-BE32-E72D297353CC}">
                <c16:uniqueId val="{00000001-8BCD-460F-8D29-CA777044B62E}"/>
              </c:ext>
            </c:extLst>
          </c:dPt>
          <c:dPt>
            <c:idx val="1"/>
            <c:invertIfNegative val="0"/>
            <c:bubble3D val="0"/>
            <c:spPr>
              <a:solidFill>
                <a:srgbClr val="31859C"/>
              </a:solidFill>
            </c:spPr>
            <c:extLst>
              <c:ext xmlns:c16="http://schemas.microsoft.com/office/drawing/2014/chart" uri="{C3380CC4-5D6E-409C-BE32-E72D297353CC}">
                <c16:uniqueId val="{00000003-8BCD-460F-8D29-CA777044B62E}"/>
              </c:ext>
            </c:extLst>
          </c:dPt>
          <c:dPt>
            <c:idx val="2"/>
            <c:invertIfNegative val="0"/>
            <c:bubble3D val="0"/>
            <c:spPr>
              <a:solidFill>
                <a:srgbClr val="31859C"/>
              </a:solidFill>
            </c:spPr>
            <c:extLst>
              <c:ext xmlns:c16="http://schemas.microsoft.com/office/drawing/2014/chart" uri="{C3380CC4-5D6E-409C-BE32-E72D297353CC}">
                <c16:uniqueId val="{00000005-8BCD-460F-8D29-CA777044B62E}"/>
              </c:ext>
            </c:extLst>
          </c:dPt>
          <c:dPt>
            <c:idx val="3"/>
            <c:invertIfNegative val="0"/>
            <c:bubble3D val="0"/>
            <c:spPr>
              <a:solidFill>
                <a:srgbClr val="31859C"/>
              </a:solidFill>
            </c:spPr>
            <c:extLst>
              <c:ext xmlns:c16="http://schemas.microsoft.com/office/drawing/2014/chart" uri="{C3380CC4-5D6E-409C-BE32-E72D297353CC}">
                <c16:uniqueId val="{00000007-8BCD-460F-8D29-CA777044B62E}"/>
              </c:ext>
            </c:extLst>
          </c:dPt>
          <c:dPt>
            <c:idx val="4"/>
            <c:invertIfNegative val="0"/>
            <c:bubble3D val="0"/>
            <c:spPr>
              <a:solidFill>
                <a:srgbClr val="31859C"/>
              </a:solidFill>
            </c:spPr>
            <c:extLst>
              <c:ext xmlns:c16="http://schemas.microsoft.com/office/drawing/2014/chart" uri="{C3380CC4-5D6E-409C-BE32-E72D297353CC}">
                <c16:uniqueId val="{00000009-8BCD-460F-8D29-CA777044B62E}"/>
              </c:ext>
            </c:extLst>
          </c:dPt>
          <c:dLbls>
            <c:dLbl>
              <c:idx val="0"/>
              <c:spPr/>
              <c:txPr>
                <a:bodyPr/>
                <a:lstStyle/>
                <a:p>
                  <a:pPr>
                    <a:defRPr>
                      <a:solidFill>
                        <a:schemeClr val="tx2">
                          <a:lumMod val="50000"/>
                        </a:schemeClr>
                      </a:solidFill>
                    </a:defRPr>
                  </a:pPr>
                  <a:endParaRPr lang="es-MX"/>
                </a:p>
              </c:txPr>
              <c:dLblPos val="outEnd"/>
              <c:showLegendKey val="0"/>
              <c:showVal val="1"/>
              <c:showCatName val="0"/>
              <c:showSerName val="0"/>
              <c:showPercent val="0"/>
              <c:showBubbleSize val="0"/>
              <c:extLst>
                <c:ext xmlns:c16="http://schemas.microsoft.com/office/drawing/2014/chart" uri="{C3380CC4-5D6E-409C-BE32-E72D297353CC}">
                  <c16:uniqueId val="{00000001-8BCD-460F-8D29-CA777044B62E}"/>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'Control Interno'!$AC$18:$AC$22</c:f>
              <c:strCache>
                <c:ptCount val="5"/>
                <c:pt idx="0">
                  <c:v>Visitaduría Judicial del Poder Judicial de la Entidad Federativa</c:v>
                </c:pt>
                <c:pt idx="1">
                  <c:v>Contraloría Interna u homóloga del Poder Judicial de la Entidad Federativa</c:v>
                </c:pt>
                <c:pt idx="2">
                  <c:v>Órgano de Fiscalización del Estado</c:v>
                </c:pt>
                <c:pt idx="3">
                  <c:v>Auditoría Superior de la Federación</c:v>
                </c:pt>
                <c:pt idx="4">
                  <c:v>Otro órgano </c:v>
                </c:pt>
              </c:strCache>
            </c:strRef>
          </c:cat>
          <c:val>
            <c:numRef>
              <c:f>'Control Interno'!$AE$18:$AE$22</c:f>
              <c:numCache>
                <c:formatCode>0.0%</c:formatCode>
                <c:ptCount val="5"/>
                <c:pt idx="0">
                  <c:v>0.61238223418573368</c:v>
                </c:pt>
                <c:pt idx="1">
                  <c:v>0.37469717362045768</c:v>
                </c:pt>
                <c:pt idx="2">
                  <c:v>9.1520861372812977E-3</c:v>
                </c:pt>
                <c:pt idx="3">
                  <c:v>2.6917900403768515E-3</c:v>
                </c:pt>
                <c:pt idx="4">
                  <c:v>8.0753701211305502E-4</c:v>
                </c:pt>
              </c:numCache>
            </c:numRef>
          </c:val>
          <c:extLst>
            <c:ext xmlns:c16="http://schemas.microsoft.com/office/drawing/2014/chart" uri="{C3380CC4-5D6E-409C-BE32-E72D297353CC}">
              <c16:uniqueId val="{0000000A-8BCD-460F-8D29-CA777044B62E}"/>
            </c:ext>
          </c:extLst>
        </c:ser>
        <c:dLbls>
          <c:showLegendKey val="0"/>
          <c:showVal val="0"/>
          <c:showCatName val="0"/>
          <c:showSerName val="0"/>
          <c:showPercent val="0"/>
          <c:showBubbleSize val="0"/>
        </c:dLbls>
        <c:gapWidth val="50"/>
        <c:axId val="188943840"/>
        <c:axId val="188946192"/>
      </c:barChart>
      <c:catAx>
        <c:axId val="188943840"/>
        <c:scaling>
          <c:orientation val="maxMin"/>
        </c:scaling>
        <c:delete val="1"/>
        <c:axPos val="l"/>
        <c:numFmt formatCode="General" sourceLinked="0"/>
        <c:majorTickMark val="out"/>
        <c:minorTickMark val="none"/>
        <c:tickLblPos val="none"/>
        <c:crossAx val="188946192"/>
        <c:crosses val="autoZero"/>
        <c:auto val="1"/>
        <c:lblAlgn val="ctr"/>
        <c:lblOffset val="100"/>
        <c:noMultiLvlLbl val="0"/>
      </c:catAx>
      <c:valAx>
        <c:axId val="188946192"/>
        <c:scaling>
          <c:orientation val="minMax"/>
        </c:scaling>
        <c:delete val="1"/>
        <c:axPos val="t"/>
        <c:numFmt formatCode="0.0%" sourceLinked="1"/>
        <c:majorTickMark val="out"/>
        <c:minorTickMark val="none"/>
        <c:tickLblPos val="none"/>
        <c:crossAx val="188943840"/>
        <c:crosses val="autoZero"/>
        <c:crossBetween val="between"/>
      </c:valAx>
    </c:plotArea>
    <c:plotVisOnly val="1"/>
    <c:dispBlanksAs val="gap"/>
    <c:showDLblsOverMax val="0"/>
  </c:chart>
  <c:txPr>
    <a:bodyPr/>
    <a:lstStyle/>
    <a:p>
      <a:pPr>
        <a:defRPr sz="1100">
          <a:solidFill>
            <a:srgbClr val="31859C"/>
          </a:solidFill>
          <a:latin typeface="Arial" pitchFamily="34" charset="0"/>
          <a:cs typeface="Arial" pitchFamily="34" charset="0"/>
        </a:defRPr>
      </a:pPr>
      <a:endParaRPr lang="es-MX"/>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tx2">
                <a:lumMod val="5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'Control Interno'!$F$15:$F$19</c:f>
              <c:strCache>
                <c:ptCount val="5"/>
                <c:pt idx="0">
                  <c:v>Amonestación privada o pública</c:v>
                </c:pt>
                <c:pt idx="1">
                  <c:v>Otras sanciones administrativas</c:v>
                </c:pt>
                <c:pt idx="2">
                  <c:v>Suspensión del empleo, cargo o comisión </c:v>
                </c:pt>
                <c:pt idx="3">
                  <c:v>Inhabilitación temporal </c:v>
                </c:pt>
                <c:pt idx="4">
                  <c:v>Destitución</c:v>
                </c:pt>
              </c:strCache>
            </c:strRef>
          </c:cat>
          <c:val>
            <c:numRef>
              <c:f>'Control Interno'!$H$15:$H$19</c:f>
              <c:numCache>
                <c:formatCode>0.0%</c:formatCode>
                <c:ptCount val="5"/>
                <c:pt idx="0">
                  <c:v>0.38501971090670184</c:v>
                </c:pt>
                <c:pt idx="1">
                  <c:v>0.36530880420499356</c:v>
                </c:pt>
                <c:pt idx="2">
                  <c:v>0.21024967148488832</c:v>
                </c:pt>
                <c:pt idx="3">
                  <c:v>2.2339027595269394E-2</c:v>
                </c:pt>
                <c:pt idx="4">
                  <c:v>1.7082785808147177E-2</c:v>
                </c:pt>
              </c:numCache>
            </c:numRef>
          </c:val>
          <c:extLst>
            <c:ext xmlns:c16="http://schemas.microsoft.com/office/drawing/2014/chart" uri="{C3380CC4-5D6E-409C-BE32-E72D297353CC}">
              <c16:uniqueId val="{00000000-B07A-4C48-8BF3-B58B2672AB28}"/>
            </c:ext>
          </c:extLst>
        </c:ser>
        <c:dLbls>
          <c:showLegendKey val="0"/>
          <c:showVal val="1"/>
          <c:showCatName val="0"/>
          <c:showSerName val="0"/>
          <c:showPercent val="0"/>
          <c:showBubbleSize val="0"/>
        </c:dLbls>
        <c:gapWidth val="150"/>
        <c:axId val="188944232"/>
        <c:axId val="188946976"/>
      </c:barChart>
      <c:catAx>
        <c:axId val="188944232"/>
        <c:scaling>
          <c:orientation val="minMax"/>
        </c:scaling>
        <c:delete val="0"/>
        <c:axPos val="b"/>
        <c:numFmt formatCode="General" sourceLinked="0"/>
        <c:majorTickMark val="out"/>
        <c:minorTickMark val="none"/>
        <c:tickLblPos val="nextTo"/>
        <c:spPr>
          <a:ln>
            <a:noFill/>
          </a:ln>
        </c:spPr>
        <c:crossAx val="188946976"/>
        <c:crosses val="autoZero"/>
        <c:auto val="1"/>
        <c:lblAlgn val="ctr"/>
        <c:lblOffset val="100"/>
        <c:noMultiLvlLbl val="0"/>
      </c:catAx>
      <c:valAx>
        <c:axId val="188946976"/>
        <c:scaling>
          <c:orientation val="minMax"/>
          <c:max val="0.5"/>
        </c:scaling>
        <c:delete val="1"/>
        <c:axPos val="l"/>
        <c:numFmt formatCode="0.0%" sourceLinked="1"/>
        <c:majorTickMark val="out"/>
        <c:minorTickMark val="none"/>
        <c:tickLblPos val="none"/>
        <c:crossAx val="188944232"/>
        <c:crosses val="autoZero"/>
        <c:crossBetween val="between"/>
      </c:valAx>
    </c:plotArea>
    <c:plotVisOnly val="1"/>
    <c:dispBlanksAs val="gap"/>
    <c:showDLblsOverMax val="0"/>
  </c:chart>
  <c:txPr>
    <a:bodyPr/>
    <a:lstStyle/>
    <a:p>
      <a:pPr>
        <a:defRPr>
          <a:solidFill>
            <a:schemeClr val="tx2">
              <a:lumMod val="50000"/>
            </a:schemeClr>
          </a:solidFill>
          <a:latin typeface="Arial" pitchFamily="34" charset="0"/>
          <a:cs typeface="Arial" pitchFamily="34" charset="0"/>
        </a:defRPr>
      </a:pPr>
      <a:endParaRPr lang="es-MX"/>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107359655848815E-2"/>
          <c:y val="7.2880669771790127E-2"/>
          <c:w val="0.88654106738595528"/>
          <c:h val="0.85423866045641972"/>
        </c:manualLayout>
      </c:layout>
      <c:barChart>
        <c:barDir val="bar"/>
        <c:grouping val="percentStacked"/>
        <c:varyColors val="0"/>
        <c:ser>
          <c:idx val="0"/>
          <c:order val="0"/>
          <c:tx>
            <c:strRef>
              <c:f>'Control Interno'!$L$15</c:f>
              <c:strCache>
                <c:ptCount val="1"/>
                <c:pt idx="0">
                  <c:v>Negligencia administrativa</c:v>
                </c:pt>
              </c:strCache>
            </c:strRef>
          </c:tx>
          <c:spPr>
            <a:solidFill>
              <a:schemeClr val="tx2">
                <a:lumMod val="50000"/>
              </a:schemeClr>
            </a:solidFill>
          </c:spPr>
          <c:invertIfNegative val="0"/>
          <c:dLbls>
            <c:spPr>
              <a:noFill/>
              <a:ln>
                <a:noFill/>
              </a:ln>
              <a:effectLst/>
            </c:spPr>
            <c:txPr>
              <a:bodyPr rot="-5400000" vert="horz"/>
              <a:lstStyle/>
              <a:p>
                <a:pPr>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'Control Interno'!$N$15</c:f>
              <c:numCache>
                <c:formatCode>0.0%</c:formatCode>
                <c:ptCount val="1"/>
                <c:pt idx="0">
                  <c:v>0.29043280182232351</c:v>
                </c:pt>
              </c:numCache>
            </c:numRef>
          </c:val>
          <c:extLst>
            <c:ext xmlns:c16="http://schemas.microsoft.com/office/drawing/2014/chart" uri="{C3380CC4-5D6E-409C-BE32-E72D297353CC}">
              <c16:uniqueId val="{00000000-89B6-4131-9FD9-96A775DEB730}"/>
            </c:ext>
          </c:extLst>
        </c:ser>
        <c:ser>
          <c:idx val="1"/>
          <c:order val="1"/>
          <c:tx>
            <c:strRef>
              <c:f>'Control Interno'!$L$16</c:f>
              <c:strCache>
                <c:ptCount val="1"/>
                <c:pt idx="0">
                  <c:v>Violación a leyes y normatividad presupuestaria</c:v>
                </c:pt>
              </c:strCache>
            </c:strRef>
          </c:tx>
          <c:spPr>
            <a:solidFill>
              <a:schemeClr val="tx2">
                <a:lumMod val="75000"/>
              </a:schemeClr>
            </a:solidFill>
          </c:spPr>
          <c:invertIfNegative val="0"/>
          <c:dLbls>
            <c:spPr>
              <a:noFill/>
              <a:ln>
                <a:noFill/>
              </a:ln>
              <a:effectLst/>
            </c:spPr>
            <c:txPr>
              <a:bodyPr rot="-5400000" vert="horz"/>
              <a:lstStyle/>
              <a:p>
                <a:pPr>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'Control Interno'!$N$16</c:f>
              <c:numCache>
                <c:formatCode>0.0%</c:formatCode>
                <c:ptCount val="1"/>
                <c:pt idx="0">
                  <c:v>0.24373576309794992</c:v>
                </c:pt>
              </c:numCache>
            </c:numRef>
          </c:val>
          <c:extLst>
            <c:ext xmlns:c16="http://schemas.microsoft.com/office/drawing/2014/chart" uri="{C3380CC4-5D6E-409C-BE32-E72D297353CC}">
              <c16:uniqueId val="{00000001-89B6-4131-9FD9-96A775DEB730}"/>
            </c:ext>
          </c:extLst>
        </c:ser>
        <c:ser>
          <c:idx val="2"/>
          <c:order val="2"/>
          <c:tx>
            <c:strRef>
              <c:f>'Control Interno'!$L$17</c:f>
              <c:strCache>
                <c:ptCount val="1"/>
                <c:pt idx="0">
                  <c:v>Otras cometidas con motivo del servicio público</c:v>
                </c:pt>
              </c:strCache>
            </c:strRef>
          </c:tx>
          <c:spPr>
            <a:solidFill>
              <a:schemeClr val="accent5">
                <a:lumMod val="75000"/>
              </a:schemeClr>
            </a:solidFill>
          </c:spPr>
          <c:invertIfNegative val="0"/>
          <c:dLbls>
            <c:dLbl>
              <c:idx val="0"/>
              <c:spPr/>
              <c:txPr>
                <a:bodyPr rot="-5400000" vert="horz"/>
                <a:lstStyle/>
                <a:p>
                  <a:pPr>
                    <a:defRPr/>
                  </a:pPr>
                  <a:endParaRPr lang="es-MX"/>
                </a:p>
              </c:txPr>
              <c:dLblPos val="ctr"/>
              <c:showLegendKey val="0"/>
              <c:showVal val="1"/>
              <c:showCatName val="0"/>
              <c:showSerName val="0"/>
              <c:showPercent val="0"/>
              <c:showBubbleSize val="0"/>
              <c:extLst>
                <c:ext xmlns:c16="http://schemas.microsoft.com/office/drawing/2014/chart" uri="{C3380CC4-5D6E-409C-BE32-E72D297353CC}">
                  <c16:uniqueId val="{00000000-FD49-4F71-955F-C203968566D1}"/>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'Control Interno'!$N$17</c:f>
              <c:numCache>
                <c:formatCode>0.0%</c:formatCode>
                <c:ptCount val="1"/>
                <c:pt idx="0">
                  <c:v>0.2277904328018224</c:v>
                </c:pt>
              </c:numCache>
            </c:numRef>
          </c:val>
          <c:extLst>
            <c:ext xmlns:c16="http://schemas.microsoft.com/office/drawing/2014/chart" uri="{C3380CC4-5D6E-409C-BE32-E72D297353CC}">
              <c16:uniqueId val="{00000003-89B6-4131-9FD9-96A775DEB730}"/>
            </c:ext>
          </c:extLst>
        </c:ser>
        <c:ser>
          <c:idx val="3"/>
          <c:order val="3"/>
          <c:tx>
            <c:strRef>
              <c:f>'Control Interno'!$L$18</c:f>
              <c:strCache>
                <c:ptCount val="1"/>
                <c:pt idx="0">
                  <c:v>Omisión en la presentación de la declaración patrimonial</c:v>
                </c:pt>
              </c:strCache>
            </c:strRef>
          </c:tx>
          <c:spPr>
            <a:solidFill>
              <a:srgbClr val="00A7C9"/>
            </a:solidFill>
          </c:spPr>
          <c:invertIfNegative val="0"/>
          <c:dLbls>
            <c:spPr>
              <a:noFill/>
              <a:ln>
                <a:noFill/>
              </a:ln>
              <a:effectLst/>
            </c:spPr>
            <c:txPr>
              <a:bodyPr rot="-5400000" vert="horz"/>
              <a:lstStyle/>
              <a:p>
                <a:pPr>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'Control Interno'!$N$18</c:f>
              <c:numCache>
                <c:formatCode>0.0%</c:formatCode>
                <c:ptCount val="1"/>
                <c:pt idx="0">
                  <c:v>0.1731207289293849</c:v>
                </c:pt>
              </c:numCache>
            </c:numRef>
          </c:val>
          <c:extLst>
            <c:ext xmlns:c16="http://schemas.microsoft.com/office/drawing/2014/chart" uri="{C3380CC4-5D6E-409C-BE32-E72D297353CC}">
              <c16:uniqueId val="{00000004-89B6-4131-9FD9-96A775DEB730}"/>
            </c:ext>
          </c:extLst>
        </c:ser>
        <c:ser>
          <c:idx val="4"/>
          <c:order val="4"/>
          <c:tx>
            <c:strRef>
              <c:f>'Control Interno'!$L$20</c:f>
              <c:strCache>
                <c:ptCount val="1"/>
                <c:pt idx="0">
                  <c:v>No especificado</c:v>
                </c:pt>
              </c:strCache>
            </c:strRef>
          </c:tx>
          <c:spPr>
            <a:solidFill>
              <a:schemeClr val="bg1">
                <a:lumMod val="75000"/>
              </a:schemeClr>
            </a:solidFill>
          </c:spPr>
          <c:invertIfNegative val="0"/>
          <c:dLbls>
            <c:spPr>
              <a:noFill/>
              <a:ln>
                <a:noFill/>
              </a:ln>
              <a:effectLst/>
            </c:spPr>
            <c:txPr>
              <a:bodyPr rot="-5400000" vert="horz"/>
              <a:lstStyle/>
              <a:p>
                <a:pPr>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'Control Interno'!$N$20</c:f>
              <c:numCache>
                <c:formatCode>0.0%</c:formatCode>
                <c:ptCount val="1"/>
                <c:pt idx="0">
                  <c:v>6.4920273348519381E-2</c:v>
                </c:pt>
              </c:numCache>
            </c:numRef>
          </c:val>
          <c:extLst>
            <c:ext xmlns:c16="http://schemas.microsoft.com/office/drawing/2014/chart" uri="{C3380CC4-5D6E-409C-BE32-E72D297353CC}">
              <c16:uniqueId val="{00000005-89B6-4131-9FD9-96A775DEB730}"/>
            </c:ext>
          </c:extLst>
        </c:ser>
        <c:dLbls>
          <c:showLegendKey val="0"/>
          <c:showVal val="1"/>
          <c:showCatName val="0"/>
          <c:showSerName val="0"/>
          <c:showPercent val="0"/>
          <c:showBubbleSize val="0"/>
        </c:dLbls>
        <c:gapWidth val="50"/>
        <c:overlap val="100"/>
        <c:axId val="188945800"/>
        <c:axId val="188941096"/>
      </c:barChart>
      <c:catAx>
        <c:axId val="188945800"/>
        <c:scaling>
          <c:orientation val="minMax"/>
        </c:scaling>
        <c:delete val="1"/>
        <c:axPos val="l"/>
        <c:majorTickMark val="out"/>
        <c:minorTickMark val="none"/>
        <c:tickLblPos val="none"/>
        <c:crossAx val="188941096"/>
        <c:crosses val="autoZero"/>
        <c:auto val="1"/>
        <c:lblAlgn val="ctr"/>
        <c:lblOffset val="100"/>
        <c:noMultiLvlLbl val="0"/>
      </c:catAx>
      <c:valAx>
        <c:axId val="188941096"/>
        <c:scaling>
          <c:orientation val="minMax"/>
        </c:scaling>
        <c:delete val="1"/>
        <c:axPos val="b"/>
        <c:numFmt formatCode="0%" sourceLinked="1"/>
        <c:majorTickMark val="out"/>
        <c:minorTickMark val="none"/>
        <c:tickLblPos val="none"/>
        <c:crossAx val="188945800"/>
        <c:crosses val="autoZero"/>
        <c:crossBetween val="between"/>
      </c:valAx>
    </c:plotArea>
    <c:plotVisOnly val="1"/>
    <c:dispBlanksAs val="gap"/>
    <c:showDLblsOverMax val="0"/>
  </c:chart>
  <c:txPr>
    <a:bodyPr/>
    <a:lstStyle/>
    <a:p>
      <a:pPr>
        <a:defRPr sz="1000">
          <a:solidFill>
            <a:schemeClr val="bg1"/>
          </a:solidFill>
          <a:latin typeface="Arial" pitchFamily="34" charset="0"/>
          <a:cs typeface="Arial" pitchFamily="34" charset="0"/>
        </a:defRPr>
      </a:pPr>
      <a:endParaRPr lang="es-MX"/>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solidFill>
              <a:schemeClr val="accent1"/>
            </a:solidFill>
            <a:ln>
              <a:noFill/>
            </a:ln>
            <a:effectLst/>
          </c:spPr>
          <c:invertIfNegative val="0"/>
          <c:dPt>
            <c:idx val="0"/>
            <c:invertIfNegative val="0"/>
            <c:bubble3D val="0"/>
            <c:spPr>
              <a:solidFill>
                <a:srgbClr val="10243E"/>
              </a:solidFill>
              <a:ln>
                <a:noFill/>
              </a:ln>
              <a:effectLst/>
            </c:spPr>
            <c:extLst>
              <c:ext xmlns:c16="http://schemas.microsoft.com/office/drawing/2014/chart" uri="{C3380CC4-5D6E-409C-BE32-E72D297353CC}">
                <c16:uniqueId val="{00000006-D517-435F-946F-6596D49089DF}"/>
              </c:ext>
            </c:extLst>
          </c:dPt>
          <c:dLbls>
            <c:spPr>
              <a:noFill/>
              <a:ln>
                <a:noFill/>
              </a:ln>
              <a:effectLst/>
            </c:spPr>
            <c:txPr>
              <a:bodyPr rot="-5400000" spcFirstLastPara="1" vertOverflow="ellipsis" wrap="square" anchor="ctr" anchorCtr="1"/>
              <a:lstStyle/>
              <a:p>
                <a:pPr>
                  <a:defRPr sz="1100" b="0" i="0" u="none" strike="noStrike" kern="1200" baseline="0">
                    <a:solidFill>
                      <a:schemeClr val="bg1"/>
                    </a:solidFill>
                    <a:latin typeface="+mn-lt"/>
                    <a:ea typeface="+mn-ea"/>
                    <a:cs typeface="+mn-cs"/>
                  </a:defRPr>
                </a:pPr>
                <a:endParaRPr lang="es-MX"/>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Ingresos!$M$60</c:f>
              <c:numCache>
                <c:formatCode>0.0%</c:formatCode>
                <c:ptCount val="1"/>
                <c:pt idx="0">
                  <c:v>0.40027872310620732</c:v>
                </c:pt>
              </c:numCache>
            </c:numRef>
          </c:val>
          <c:extLst>
            <c:ext xmlns:c16="http://schemas.microsoft.com/office/drawing/2014/chart" uri="{C3380CC4-5D6E-409C-BE32-E72D297353CC}">
              <c16:uniqueId val="{00000000-D517-435F-946F-6596D49089DF}"/>
            </c:ext>
          </c:extLst>
        </c:ser>
        <c:ser>
          <c:idx val="1"/>
          <c:order val="1"/>
          <c:spPr>
            <a:solidFill>
              <a:srgbClr val="17375E"/>
            </a:solidFill>
            <a:ln>
              <a:noFill/>
            </a:ln>
            <a:effectLst/>
          </c:spPr>
          <c:invertIfNegative val="0"/>
          <c:dLbls>
            <c:dLbl>
              <c:idx val="0"/>
              <c:spPr>
                <a:noFill/>
                <a:ln>
                  <a:noFill/>
                </a:ln>
                <a:effectLst/>
              </c:spPr>
              <c:txPr>
                <a:bodyPr rot="-5400000" spcFirstLastPara="1" vertOverflow="ellipsis" wrap="square" anchor="ctr" anchorCtr="1"/>
                <a:lstStyle/>
                <a:p>
                  <a:pPr>
                    <a:defRPr sz="1200" b="0" i="0" u="none" strike="noStrike" kern="1200" baseline="0">
                      <a:solidFill>
                        <a:schemeClr val="bg1"/>
                      </a:solidFill>
                      <a:latin typeface="+mn-lt"/>
                      <a:ea typeface="+mn-ea"/>
                      <a:cs typeface="+mn-cs"/>
                    </a:defRPr>
                  </a:pPr>
                  <a:endParaRPr lang="es-MX"/>
                </a:p>
              </c:txPr>
              <c:dLblPos val="inBase"/>
              <c:showLegendKey val="0"/>
              <c:showVal val="1"/>
              <c:showCatName val="0"/>
              <c:showSerName val="0"/>
              <c:showPercent val="0"/>
              <c:showBubbleSize val="0"/>
              <c:extLst>
                <c:ext xmlns:c16="http://schemas.microsoft.com/office/drawing/2014/chart" uri="{C3380CC4-5D6E-409C-BE32-E72D297353CC}">
                  <c16:uniqueId val="{00000008-D517-435F-946F-6596D49089DF}"/>
                </c:ext>
              </c:extLst>
            </c:dLbl>
            <c:spPr>
              <a:noFill/>
              <a:ln>
                <a:noFill/>
              </a:ln>
              <a:effectLst/>
            </c:spPr>
            <c:txPr>
              <a:bodyPr rot="-5400000" spcFirstLastPara="1" vertOverflow="ellipsis" wrap="square" anchor="ctr" anchorCtr="1"/>
              <a:lstStyle/>
              <a:p>
                <a:pPr>
                  <a:defRPr sz="1100" b="0" i="0" u="none" strike="noStrike" kern="1200" baseline="0">
                    <a:solidFill>
                      <a:schemeClr val="bg1"/>
                    </a:solidFill>
                    <a:latin typeface="+mn-lt"/>
                    <a:ea typeface="+mn-ea"/>
                    <a:cs typeface="+mn-cs"/>
                  </a:defRPr>
                </a:pPr>
                <a:endParaRPr lang="es-MX"/>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Ingresos!$M$61</c:f>
              <c:numCache>
                <c:formatCode>0.0%</c:formatCode>
                <c:ptCount val="1"/>
                <c:pt idx="0">
                  <c:v>0.3208797185164432</c:v>
                </c:pt>
              </c:numCache>
            </c:numRef>
          </c:val>
          <c:extLst>
            <c:ext xmlns:c16="http://schemas.microsoft.com/office/drawing/2014/chart" uri="{C3380CC4-5D6E-409C-BE32-E72D297353CC}">
              <c16:uniqueId val="{00000001-D517-435F-946F-6596D49089DF}"/>
            </c:ext>
          </c:extLst>
        </c:ser>
        <c:ser>
          <c:idx val="2"/>
          <c:order val="2"/>
          <c:spPr>
            <a:solidFill>
              <a:srgbClr val="31859C"/>
            </a:solidFill>
            <a:ln>
              <a:noFill/>
            </a:ln>
            <a:effectLst/>
          </c:spPr>
          <c:invertIfNegative val="0"/>
          <c:dLbls>
            <c:dLbl>
              <c:idx val="0"/>
              <c:layout/>
              <c:dLblPos val="inBase"/>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D517-435F-946F-6596D49089DF}"/>
                </c:ext>
              </c:extLst>
            </c:dLbl>
            <c:spPr>
              <a:noFill/>
              <a:ln>
                <a:noFill/>
              </a:ln>
              <a:effectLst/>
            </c:spPr>
            <c:txPr>
              <a:bodyPr rot="-5400000" spcFirstLastPara="1" vertOverflow="ellipsis" wrap="square" anchor="ctr" anchorCtr="1"/>
              <a:lstStyle/>
              <a:p>
                <a:pPr>
                  <a:defRPr sz="1100" b="0"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Ingresos!$M$62</c:f>
              <c:numCache>
                <c:formatCode>0.0%</c:formatCode>
                <c:ptCount val="1"/>
                <c:pt idx="0">
                  <c:v>0.20018777243999111</c:v>
                </c:pt>
              </c:numCache>
            </c:numRef>
          </c:val>
          <c:extLst>
            <c:ext xmlns:c16="http://schemas.microsoft.com/office/drawing/2014/chart" uri="{C3380CC4-5D6E-409C-BE32-E72D297353CC}">
              <c16:uniqueId val="{00000002-D517-435F-946F-6596D49089DF}"/>
            </c:ext>
          </c:extLst>
        </c:ser>
        <c:ser>
          <c:idx val="3"/>
          <c:order val="3"/>
          <c:spPr>
            <a:solidFill>
              <a:srgbClr val="00A7C9"/>
            </a:solidFill>
            <a:ln>
              <a:noFill/>
            </a:ln>
            <a:effectLst/>
          </c:spPr>
          <c:invertIfNegative val="0"/>
          <c:dLbls>
            <c:dLbl>
              <c:idx val="0"/>
              <c:layout>
                <c:manualLayout>
                  <c:x val="-9.9790026246720179E-3"/>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D517-435F-946F-6596D49089DF}"/>
                </c:ext>
              </c:extLst>
            </c:dLbl>
            <c:spPr>
              <a:noFill/>
              <a:ln>
                <a:noFill/>
              </a:ln>
              <a:effectLst/>
            </c:spPr>
            <c:txPr>
              <a:bodyPr rot="-5400000" spcFirstLastPara="1" vertOverflow="ellipsis" wrap="square" anchor="ctr" anchorCtr="1"/>
              <a:lstStyle/>
              <a:p>
                <a:pPr>
                  <a:defRPr sz="1100" b="0" i="0" u="none" strike="noStrike" kern="1200" baseline="0">
                    <a:solidFill>
                      <a:schemeClr val="bg1"/>
                    </a:solidFill>
                    <a:latin typeface="+mn-lt"/>
                    <a:ea typeface="+mn-ea"/>
                    <a:cs typeface="+mn-cs"/>
                  </a:defRPr>
                </a:pPr>
                <a:endParaRPr lang="es-MX"/>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Ingresos!$M$63</c:f>
              <c:numCache>
                <c:formatCode>0.0%</c:formatCode>
                <c:ptCount val="1"/>
                <c:pt idx="0">
                  <c:v>6.2944453142381562E-2</c:v>
                </c:pt>
              </c:numCache>
            </c:numRef>
          </c:val>
          <c:extLst>
            <c:ext xmlns:c16="http://schemas.microsoft.com/office/drawing/2014/chart" uri="{C3380CC4-5D6E-409C-BE32-E72D297353CC}">
              <c16:uniqueId val="{00000003-D517-435F-946F-6596D49089DF}"/>
            </c:ext>
          </c:extLst>
        </c:ser>
        <c:ser>
          <c:idx val="4"/>
          <c:order val="4"/>
          <c:spPr>
            <a:solidFill>
              <a:schemeClr val="accent5"/>
            </a:solidFill>
            <a:ln>
              <a:noFill/>
            </a:ln>
            <a:effectLst/>
          </c:spPr>
          <c:invertIfNegative val="0"/>
          <c:dLbls>
            <c:dLbl>
              <c:idx val="0"/>
              <c:layout>
                <c:manualLayout>
                  <c:x val="-5.5555555555557596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D517-435F-946F-6596D49089DF}"/>
                </c:ext>
              </c:extLst>
            </c:dLbl>
            <c:spPr>
              <a:noFill/>
              <a:ln>
                <a:noFill/>
              </a:ln>
              <a:effectLst/>
            </c:spPr>
            <c:txPr>
              <a:bodyPr rot="-540000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Ingresos!$M$64</c:f>
              <c:numCache>
                <c:formatCode>0.0%</c:formatCode>
                <c:ptCount val="1"/>
                <c:pt idx="0">
                  <c:v>1.2735668317443575E-2</c:v>
                </c:pt>
              </c:numCache>
            </c:numRef>
          </c:val>
          <c:extLst>
            <c:ext xmlns:c16="http://schemas.microsoft.com/office/drawing/2014/chart" uri="{C3380CC4-5D6E-409C-BE32-E72D297353CC}">
              <c16:uniqueId val="{00000004-D517-435F-946F-6596D49089DF}"/>
            </c:ext>
          </c:extLst>
        </c:ser>
        <c:ser>
          <c:idx val="5"/>
          <c:order val="5"/>
          <c:spPr>
            <a:solidFill>
              <a:srgbClr val="A7A7A7"/>
            </a:solidFill>
            <a:ln>
              <a:noFill/>
            </a:ln>
            <a:effectLst/>
          </c:spPr>
          <c:invertIfNegative val="0"/>
          <c:val>
            <c:numRef>
              <c:f>Ingresos!$N$65</c:f>
              <c:numCache>
                <c:formatCode>0.0%</c:formatCode>
                <c:ptCount val="1"/>
              </c:numCache>
            </c:numRef>
          </c:val>
          <c:extLst>
            <c:ext xmlns:c16="http://schemas.microsoft.com/office/drawing/2014/chart" uri="{C3380CC4-5D6E-409C-BE32-E72D297353CC}">
              <c16:uniqueId val="{00000005-D517-435F-946F-6596D49089DF}"/>
            </c:ext>
          </c:extLst>
        </c:ser>
        <c:dLbls>
          <c:showLegendKey val="0"/>
          <c:showVal val="0"/>
          <c:showCatName val="0"/>
          <c:showSerName val="0"/>
          <c:showPercent val="0"/>
          <c:showBubbleSize val="0"/>
        </c:dLbls>
        <c:gapWidth val="150"/>
        <c:overlap val="100"/>
        <c:axId val="826197648"/>
        <c:axId val="826194696"/>
      </c:barChart>
      <c:catAx>
        <c:axId val="826197648"/>
        <c:scaling>
          <c:orientation val="minMax"/>
        </c:scaling>
        <c:delete val="1"/>
        <c:axPos val="l"/>
        <c:numFmt formatCode="General" sourceLinked="1"/>
        <c:majorTickMark val="none"/>
        <c:minorTickMark val="none"/>
        <c:tickLblPos val="nextTo"/>
        <c:crossAx val="826194696"/>
        <c:crosses val="autoZero"/>
        <c:auto val="1"/>
        <c:lblAlgn val="ctr"/>
        <c:lblOffset val="100"/>
        <c:noMultiLvlLbl val="0"/>
      </c:catAx>
      <c:valAx>
        <c:axId val="826194696"/>
        <c:scaling>
          <c:orientation val="minMax"/>
          <c:max val="1"/>
        </c:scaling>
        <c:delete val="1"/>
        <c:axPos val="b"/>
        <c:numFmt formatCode="0.0%" sourceLinked="1"/>
        <c:majorTickMark val="none"/>
        <c:minorTickMark val="none"/>
        <c:tickLblPos val="nextTo"/>
        <c:crossAx val="826197648"/>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solidFill>
        </a:defRPr>
      </a:pPr>
      <a:endParaRPr lang="es-MX"/>
    </a:p>
  </c:txPr>
  <c:externalData r:id="rId3">
    <c:autoUpdate val="0"/>
  </c:externalData>
  <c:userShapes r:id="rId4"/>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rgbClr val="10253F"/>
            </a:solidFill>
            <a:ln>
              <a:noFill/>
            </a:ln>
          </c:spPr>
          <c:dPt>
            <c:idx val="0"/>
            <c:bubble3D val="0"/>
            <c:spPr>
              <a:solidFill>
                <a:srgbClr val="10253F"/>
              </a:solidFill>
              <a:ln w="19050">
                <a:noFill/>
              </a:ln>
              <a:effectLst/>
            </c:spPr>
            <c:extLst>
              <c:ext xmlns:c16="http://schemas.microsoft.com/office/drawing/2014/chart" uri="{C3380CC4-5D6E-409C-BE32-E72D297353CC}">
                <c16:uniqueId val="{00000001-6373-4E87-AC12-B77B256FC882}"/>
              </c:ext>
            </c:extLst>
          </c:dPt>
          <c:dPt>
            <c:idx val="1"/>
            <c:bubble3D val="0"/>
            <c:spPr>
              <a:solidFill>
                <a:srgbClr val="006887"/>
              </a:solidFill>
              <a:ln w="19050">
                <a:noFill/>
              </a:ln>
              <a:effectLst/>
            </c:spPr>
            <c:extLst>
              <c:ext xmlns:c16="http://schemas.microsoft.com/office/drawing/2014/chart" uri="{C3380CC4-5D6E-409C-BE32-E72D297353CC}">
                <c16:uniqueId val="{00000003-6373-4E87-AC12-B77B256FC882}"/>
              </c:ext>
            </c:extLst>
          </c:dPt>
          <c:val>
            <c:numRef>
              <c:f>Ingresos!$I$57:$J$57</c:f>
              <c:numCache>
                <c:formatCode>0.0%</c:formatCode>
                <c:ptCount val="2"/>
                <c:pt idx="0">
                  <c:v>0.79169722389314168</c:v>
                </c:pt>
                <c:pt idx="1">
                  <c:v>0.15647531662780062</c:v>
                </c:pt>
              </c:numCache>
            </c:numRef>
          </c:val>
          <c:extLst>
            <c:ext xmlns:c16="http://schemas.microsoft.com/office/drawing/2014/chart" uri="{C3380CC4-5D6E-409C-BE32-E72D297353CC}">
              <c16:uniqueId val="{00000004-6373-4E87-AC12-B77B256FC88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w="25400">
          <a:noFill/>
        </a:ln>
        <a:effectLst/>
        <a:sp3d/>
      </c:spPr>
    </c:floor>
    <c:sideWall>
      <c:thickness val="0"/>
      <c:spPr>
        <a:noFill/>
        <a:ln w="25400">
          <a:noFill/>
        </a:ln>
        <a:effectLst/>
        <a:sp3d/>
      </c:spPr>
    </c:sideWall>
    <c:backWall>
      <c:thickness val="0"/>
      <c:spPr>
        <a:noFill/>
        <a:ln w="25400">
          <a:noFill/>
        </a:ln>
        <a:effectLst/>
        <a:sp3d/>
      </c:spPr>
    </c:backWall>
    <c:plotArea>
      <c:layout/>
      <c:bar3DChart>
        <c:barDir val="bar"/>
        <c:grouping val="clustered"/>
        <c:varyColors val="0"/>
        <c:ser>
          <c:idx val="0"/>
          <c:order val="0"/>
          <c:spPr>
            <a:solidFill>
              <a:srgbClr val="A7A7A7"/>
            </a:solidFill>
            <a:ln>
              <a:noFill/>
            </a:ln>
            <a:effectLst/>
            <a:sp3d/>
          </c:spPr>
          <c:invertIfNegative val="0"/>
          <c:dPt>
            <c:idx val="1"/>
            <c:invertIfNegative val="0"/>
            <c:bubble3D val="0"/>
            <c:spPr>
              <a:solidFill>
                <a:srgbClr val="10243E"/>
              </a:solidFill>
              <a:ln>
                <a:noFill/>
              </a:ln>
              <a:effectLst/>
              <a:sp3d/>
            </c:spPr>
            <c:extLst>
              <c:ext xmlns:c16="http://schemas.microsoft.com/office/drawing/2014/chart" uri="{C3380CC4-5D6E-409C-BE32-E72D297353CC}">
                <c16:uniqueId val="{00000001-57C8-45BE-B17D-9D8B271C4446}"/>
              </c:ext>
            </c:extLst>
          </c:dPt>
          <c:dPt>
            <c:idx val="2"/>
            <c:invertIfNegative val="0"/>
            <c:bubble3D val="0"/>
            <c:spPr>
              <a:solidFill>
                <a:srgbClr val="30859B"/>
              </a:solidFill>
              <a:ln>
                <a:noFill/>
              </a:ln>
              <a:effectLst/>
              <a:sp3d/>
            </c:spPr>
            <c:extLst>
              <c:ext xmlns:c16="http://schemas.microsoft.com/office/drawing/2014/chart" uri="{C3380CC4-5D6E-409C-BE32-E72D297353CC}">
                <c16:uniqueId val="{00000002-57C8-45BE-B17D-9D8B271C4446}"/>
              </c:ext>
            </c:extLst>
          </c:dPt>
          <c:dPt>
            <c:idx val="3"/>
            <c:invertIfNegative val="0"/>
            <c:bubble3D val="0"/>
            <c:spPr>
              <a:solidFill>
                <a:srgbClr val="00A7C9"/>
              </a:solidFill>
              <a:ln>
                <a:noFill/>
              </a:ln>
              <a:effectLst/>
              <a:sp3d/>
            </c:spPr>
            <c:extLst>
              <c:ext xmlns:c16="http://schemas.microsoft.com/office/drawing/2014/chart" uri="{C3380CC4-5D6E-409C-BE32-E72D297353CC}">
                <c16:uniqueId val="{00000003-57C8-45BE-B17D-9D8B271C4446}"/>
              </c:ext>
            </c:extLst>
          </c:dPt>
          <c:cat>
            <c:strRef>
              <c:f>Ingresos!$G$13:$G$16</c:f>
              <c:strCache>
                <c:ptCount val="4"/>
                <c:pt idx="0">
                  <c:v>Asuntos existentes al inicio del año</c:v>
                </c:pt>
                <c:pt idx="1">
                  <c:v>Asuntos ingresados*</c:v>
                </c:pt>
                <c:pt idx="2">
                  <c:v>Asuntos concluidos</c:v>
                </c:pt>
                <c:pt idx="3">
                  <c:v>Asuntos pendientes al cierre del año</c:v>
                </c:pt>
              </c:strCache>
            </c:strRef>
          </c:cat>
          <c:val>
            <c:numRef>
              <c:f>Ingresos!$H$13:$H$16</c:f>
              <c:numCache>
                <c:formatCode>#,##0</c:formatCode>
                <c:ptCount val="4"/>
                <c:pt idx="0">
                  <c:v>1753653</c:v>
                </c:pt>
                <c:pt idx="1">
                  <c:v>1941712</c:v>
                </c:pt>
                <c:pt idx="2">
                  <c:v>1505327</c:v>
                </c:pt>
                <c:pt idx="3">
                  <c:v>1956003</c:v>
                </c:pt>
              </c:numCache>
            </c:numRef>
          </c:val>
          <c:extLst>
            <c:ext xmlns:c16="http://schemas.microsoft.com/office/drawing/2014/chart" uri="{C3380CC4-5D6E-409C-BE32-E72D297353CC}">
              <c16:uniqueId val="{00000000-57C8-45BE-B17D-9D8B271C4446}"/>
            </c:ext>
          </c:extLst>
        </c:ser>
        <c:dLbls>
          <c:showLegendKey val="0"/>
          <c:showVal val="0"/>
          <c:showCatName val="0"/>
          <c:showSerName val="0"/>
          <c:showPercent val="0"/>
          <c:showBubbleSize val="0"/>
        </c:dLbls>
        <c:gapWidth val="80"/>
        <c:shape val="box"/>
        <c:axId val="789846784"/>
        <c:axId val="789849736"/>
        <c:axId val="0"/>
      </c:bar3DChart>
      <c:catAx>
        <c:axId val="789846784"/>
        <c:scaling>
          <c:orientation val="maxMin"/>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crossAx val="789849736"/>
        <c:crosses val="autoZero"/>
        <c:auto val="1"/>
        <c:lblAlgn val="ctr"/>
        <c:lblOffset val="100"/>
        <c:noMultiLvlLbl val="0"/>
      </c:catAx>
      <c:valAx>
        <c:axId val="789849736"/>
        <c:scaling>
          <c:orientation val="minMax"/>
        </c:scaling>
        <c:delete val="1"/>
        <c:axPos val="t"/>
        <c:majorGridlines>
          <c:spPr>
            <a:ln w="9525" cap="flat" cmpd="sng" algn="ctr">
              <a:noFill/>
              <a:round/>
            </a:ln>
            <a:effectLst/>
          </c:spPr>
        </c:majorGridlines>
        <c:numFmt formatCode="#,##0" sourceLinked="1"/>
        <c:majorTickMark val="none"/>
        <c:minorTickMark val="none"/>
        <c:tickLblPos val="nextTo"/>
        <c:crossAx val="789846784"/>
        <c:crosses val="autoZero"/>
        <c:crossBetween val="between"/>
      </c:valAx>
      <c:spPr>
        <a:noFill/>
        <a:ln>
          <a:noFill/>
        </a:ln>
        <a:effectLst/>
      </c:spPr>
    </c:plotArea>
    <c:plotVisOnly val="1"/>
    <c:dispBlanksAs val="gap"/>
    <c:showDLblsOverMax val="0"/>
  </c:chart>
  <c:spPr>
    <a:noFill/>
    <a:ln>
      <a:noFill/>
    </a:ln>
    <a:effectLst/>
  </c:spPr>
  <c:txPr>
    <a:bodyPr/>
    <a:lstStyle/>
    <a:p>
      <a:pPr>
        <a:defRPr sz="1050">
          <a:solidFill>
            <a:schemeClr val="tx1"/>
          </a:solidFill>
          <a:latin typeface="Arial" panose="020B0604020202020204" pitchFamily="34" charset="0"/>
          <a:cs typeface="Arial" panose="020B0604020202020204" pitchFamily="34" charset="0"/>
        </a:defRPr>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112396429082651E-2"/>
          <c:y val="0.21333333333333335"/>
          <c:w val="0.9155301837270341"/>
          <c:h val="0.62666666666666671"/>
        </c:manualLayout>
      </c:layout>
      <c:barChart>
        <c:barDir val="bar"/>
        <c:grouping val="clustered"/>
        <c:varyColors val="0"/>
        <c:ser>
          <c:idx val="0"/>
          <c:order val="0"/>
          <c:spPr>
            <a:solidFill>
              <a:srgbClr val="10243E"/>
            </a:solidFill>
            <a:ln>
              <a:noFill/>
            </a:ln>
            <a:effectLst>
              <a:outerShdw blurRad="50800" dist="38100" dir="2700000" algn="tl" rotWithShape="0">
                <a:prstClr val="black">
                  <a:alpha val="40000"/>
                </a:prstClr>
              </a:outerShdw>
            </a:effectLst>
          </c:spPr>
          <c:invertIfNegative val="0"/>
          <c:dPt>
            <c:idx val="1"/>
            <c:invertIfNegative val="0"/>
            <c:bubble3D val="0"/>
            <c:spPr>
              <a:solidFill>
                <a:srgbClr val="006887"/>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A393-4516-A45B-2EAFA5BEA72C}"/>
              </c:ext>
            </c:extLst>
          </c:dPt>
          <c:val>
            <c:numRef>
              <c:f>Ingresos!$I$113:$I$114</c:f>
              <c:numCache>
                <c:formatCode>0.0%</c:formatCode>
                <c:ptCount val="2"/>
                <c:pt idx="0">
                  <c:v>0.95488851039892497</c:v>
                </c:pt>
                <c:pt idx="1">
                  <c:v>4.5111489601075049E-2</c:v>
                </c:pt>
              </c:numCache>
            </c:numRef>
          </c:val>
          <c:extLst>
            <c:ext xmlns:c16="http://schemas.microsoft.com/office/drawing/2014/chart" uri="{C3380CC4-5D6E-409C-BE32-E72D297353CC}">
              <c16:uniqueId val="{00000000-A393-4516-A45B-2EAFA5BEA72C}"/>
            </c:ext>
          </c:extLst>
        </c:ser>
        <c:dLbls>
          <c:showLegendKey val="0"/>
          <c:showVal val="0"/>
          <c:showCatName val="0"/>
          <c:showSerName val="0"/>
          <c:showPercent val="0"/>
          <c:showBubbleSize val="0"/>
        </c:dLbls>
        <c:gapWidth val="1"/>
        <c:axId val="827143888"/>
        <c:axId val="827146512"/>
      </c:barChart>
      <c:catAx>
        <c:axId val="827143888"/>
        <c:scaling>
          <c:orientation val="maxMin"/>
        </c:scaling>
        <c:delete val="1"/>
        <c:axPos val="l"/>
        <c:majorTickMark val="none"/>
        <c:minorTickMark val="none"/>
        <c:tickLblPos val="nextTo"/>
        <c:crossAx val="827146512"/>
        <c:crosses val="autoZero"/>
        <c:auto val="1"/>
        <c:lblAlgn val="ctr"/>
        <c:lblOffset val="100"/>
        <c:noMultiLvlLbl val="0"/>
      </c:catAx>
      <c:valAx>
        <c:axId val="827146512"/>
        <c:scaling>
          <c:orientation val="minMax"/>
        </c:scaling>
        <c:delete val="1"/>
        <c:axPos val="t"/>
        <c:numFmt formatCode="0.0%" sourceLinked="1"/>
        <c:majorTickMark val="none"/>
        <c:minorTickMark val="none"/>
        <c:tickLblPos val="nextTo"/>
        <c:crossAx val="827143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w="25400">
          <a:solidFill>
            <a:schemeClr val="bg1"/>
          </a:solidFill>
        </a:ln>
        <a:effectLst/>
        <a:sp3d contourW="25400">
          <a:contourClr>
            <a:schemeClr val="bg1"/>
          </a:contourClr>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spPr>
            <a:solidFill>
              <a:schemeClr val="accent1"/>
            </a:solidFill>
            <a:ln>
              <a:noFill/>
            </a:ln>
            <a:effectLst/>
            <a:sp3d/>
          </c:spPr>
          <c:invertIfNegative val="0"/>
          <c:dPt>
            <c:idx val="0"/>
            <c:invertIfNegative val="0"/>
            <c:bubble3D val="0"/>
            <c:spPr>
              <a:solidFill>
                <a:srgbClr val="A7A7A7"/>
              </a:solidFill>
              <a:ln>
                <a:noFill/>
              </a:ln>
              <a:effectLst/>
              <a:sp3d/>
            </c:spPr>
            <c:extLst>
              <c:ext xmlns:c16="http://schemas.microsoft.com/office/drawing/2014/chart" uri="{C3380CC4-5D6E-409C-BE32-E72D297353CC}">
                <c16:uniqueId val="{00000001-D5AE-470B-A5FA-0500EF38D922}"/>
              </c:ext>
            </c:extLst>
          </c:dPt>
          <c:dPt>
            <c:idx val="1"/>
            <c:invertIfNegative val="0"/>
            <c:bubble3D val="0"/>
            <c:spPr>
              <a:solidFill>
                <a:srgbClr val="10243E"/>
              </a:solidFill>
              <a:ln>
                <a:noFill/>
              </a:ln>
              <a:effectLst/>
              <a:sp3d/>
            </c:spPr>
            <c:extLst>
              <c:ext xmlns:c16="http://schemas.microsoft.com/office/drawing/2014/chart" uri="{C3380CC4-5D6E-409C-BE32-E72D297353CC}">
                <c16:uniqueId val="{00000002-D5AE-470B-A5FA-0500EF38D922}"/>
              </c:ext>
            </c:extLst>
          </c:dPt>
          <c:dPt>
            <c:idx val="2"/>
            <c:invertIfNegative val="0"/>
            <c:bubble3D val="0"/>
            <c:spPr>
              <a:solidFill>
                <a:srgbClr val="30859B"/>
              </a:solidFill>
              <a:ln>
                <a:noFill/>
              </a:ln>
              <a:effectLst/>
              <a:sp3d/>
            </c:spPr>
            <c:extLst>
              <c:ext xmlns:c16="http://schemas.microsoft.com/office/drawing/2014/chart" uri="{C3380CC4-5D6E-409C-BE32-E72D297353CC}">
                <c16:uniqueId val="{00000003-D5AE-470B-A5FA-0500EF38D922}"/>
              </c:ext>
            </c:extLst>
          </c:dPt>
          <c:dPt>
            <c:idx val="3"/>
            <c:invertIfNegative val="0"/>
            <c:bubble3D val="0"/>
            <c:spPr>
              <a:solidFill>
                <a:srgbClr val="00A7C9"/>
              </a:solidFill>
              <a:ln>
                <a:noFill/>
              </a:ln>
              <a:effectLst/>
              <a:sp3d/>
            </c:spPr>
            <c:extLst>
              <c:ext xmlns:c16="http://schemas.microsoft.com/office/drawing/2014/chart" uri="{C3380CC4-5D6E-409C-BE32-E72D297353CC}">
                <c16:uniqueId val="{00000004-D5AE-470B-A5FA-0500EF38D922}"/>
              </c:ext>
            </c:extLst>
          </c:dPt>
          <c:cat>
            <c:strRef>
              <c:f>Ingresos!$G$86:$G$89</c:f>
              <c:strCache>
                <c:ptCount val="4"/>
                <c:pt idx="0">
                  <c:v>Asuntos existentes al inicio del año</c:v>
                </c:pt>
                <c:pt idx="1">
                  <c:v>Asuntos ingresados*</c:v>
                </c:pt>
                <c:pt idx="2">
                  <c:v>Asuntos concluidos</c:v>
                </c:pt>
                <c:pt idx="3">
                  <c:v>Asuntos pendientes al cierre del año</c:v>
                </c:pt>
              </c:strCache>
            </c:strRef>
          </c:cat>
          <c:val>
            <c:numRef>
              <c:f>Ingresos!$H$86:$H$89</c:f>
              <c:numCache>
                <c:formatCode>#,##0</c:formatCode>
                <c:ptCount val="4"/>
                <c:pt idx="0">
                  <c:v>108405</c:v>
                </c:pt>
                <c:pt idx="1">
                  <c:v>127994</c:v>
                </c:pt>
                <c:pt idx="2">
                  <c:v>200591</c:v>
                </c:pt>
                <c:pt idx="3">
                  <c:v>162086</c:v>
                </c:pt>
              </c:numCache>
            </c:numRef>
          </c:val>
          <c:extLst>
            <c:ext xmlns:c16="http://schemas.microsoft.com/office/drawing/2014/chart" uri="{C3380CC4-5D6E-409C-BE32-E72D297353CC}">
              <c16:uniqueId val="{00000000-D5AE-470B-A5FA-0500EF38D922}"/>
            </c:ext>
          </c:extLst>
        </c:ser>
        <c:dLbls>
          <c:showLegendKey val="0"/>
          <c:showVal val="0"/>
          <c:showCatName val="0"/>
          <c:showSerName val="0"/>
          <c:showPercent val="0"/>
          <c:showBubbleSize val="0"/>
        </c:dLbls>
        <c:gapWidth val="150"/>
        <c:shape val="box"/>
        <c:axId val="826170096"/>
        <c:axId val="826168456"/>
        <c:axId val="0"/>
      </c:bar3DChart>
      <c:catAx>
        <c:axId val="826170096"/>
        <c:scaling>
          <c:orientation val="maxMin"/>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crossAx val="826168456"/>
        <c:crosses val="autoZero"/>
        <c:auto val="1"/>
        <c:lblAlgn val="ctr"/>
        <c:lblOffset val="100"/>
        <c:noMultiLvlLbl val="0"/>
      </c:catAx>
      <c:valAx>
        <c:axId val="826168456"/>
        <c:scaling>
          <c:orientation val="minMax"/>
        </c:scaling>
        <c:delete val="1"/>
        <c:axPos val="t"/>
        <c:majorGridlines>
          <c:spPr>
            <a:ln w="9525" cap="flat" cmpd="sng" algn="ctr">
              <a:solidFill>
                <a:schemeClr val="bg1"/>
              </a:solidFill>
              <a:round/>
            </a:ln>
            <a:effectLst/>
          </c:spPr>
        </c:majorGridlines>
        <c:numFmt formatCode="#,##0" sourceLinked="1"/>
        <c:majorTickMark val="none"/>
        <c:minorTickMark val="none"/>
        <c:tickLblPos val="nextTo"/>
        <c:crossAx val="826170096"/>
        <c:crosses val="autoZero"/>
        <c:crossBetween val="between"/>
      </c:valAx>
      <c:spPr>
        <a:noFill/>
        <a:ln>
          <a:noFill/>
        </a:ln>
        <a:effectLst/>
      </c:spPr>
    </c:plotArea>
    <c:plotVisOnly val="1"/>
    <c:dispBlanksAs val="gap"/>
    <c:showDLblsOverMax val="0"/>
  </c:chart>
  <c:spPr>
    <a:noFill/>
    <a:ln>
      <a:noFill/>
    </a:ln>
    <a:effectLst/>
  </c:spPr>
  <c:txPr>
    <a:bodyPr/>
    <a:lstStyle/>
    <a:p>
      <a:pPr>
        <a:defRPr sz="1050">
          <a:solidFill>
            <a:schemeClr val="tx1"/>
          </a:solidFill>
          <a:latin typeface="Arial" panose="020B0604020202020204" pitchFamily="34" charset="0"/>
          <a:cs typeface="Arial" panose="020B0604020202020204" pitchFamily="34" charset="0"/>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'Estructura Organizacional'!$T$33</c:f>
              <c:strCache>
                <c:ptCount val="1"/>
                <c:pt idx="0">
                  <c:v>Oficialía Mayor o Administración</c:v>
                </c:pt>
              </c:strCache>
            </c:strRef>
          </c:tx>
          <c:spPr>
            <a:solidFill>
              <a:srgbClr val="081422"/>
            </a:solidFill>
          </c:spPr>
          <c:invertIfNegative val="0"/>
          <c:dLbls>
            <c:spPr>
              <a:noFill/>
              <a:ln>
                <a:noFill/>
              </a:ln>
              <a:effectLst/>
            </c:spPr>
            <c:txPr>
              <a:bodyPr rot="-5400000" vert="horz"/>
              <a:lstStyle/>
              <a:p>
                <a:pPr>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'Estructura Organizacional'!$U$33</c:f>
              <c:numCache>
                <c:formatCode>0.0%</c:formatCode>
                <c:ptCount val="1"/>
                <c:pt idx="0">
                  <c:v>6.3953488372093026E-2</c:v>
                </c:pt>
              </c:numCache>
            </c:numRef>
          </c:val>
          <c:extLst>
            <c:ext xmlns:c16="http://schemas.microsoft.com/office/drawing/2014/chart" uri="{C3380CC4-5D6E-409C-BE32-E72D297353CC}">
              <c16:uniqueId val="{00000000-04E5-4A55-8F44-C0E819107CDB}"/>
            </c:ext>
          </c:extLst>
        </c:ser>
        <c:ser>
          <c:idx val="1"/>
          <c:order val="1"/>
          <c:tx>
            <c:strRef>
              <c:f>'Estructura Organizacional'!$T$34</c:f>
              <c:strCache>
                <c:ptCount val="1"/>
                <c:pt idx="0">
                  <c:v>Informática</c:v>
                </c:pt>
              </c:strCache>
            </c:strRef>
          </c:tx>
          <c:spPr>
            <a:solidFill>
              <a:schemeClr val="tx2">
                <a:lumMod val="50000"/>
              </a:schemeClr>
            </a:solidFill>
          </c:spPr>
          <c:invertIfNegative val="0"/>
          <c:dLbls>
            <c:spPr>
              <a:noFill/>
              <a:ln>
                <a:noFill/>
              </a:ln>
              <a:effectLst/>
            </c:spPr>
            <c:txPr>
              <a:bodyPr rot="-5400000" vert="horz"/>
              <a:lstStyle/>
              <a:p>
                <a:pPr>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'Estructura Organizacional'!$U$34</c:f>
              <c:numCache>
                <c:formatCode>0.0%</c:formatCode>
                <c:ptCount val="1"/>
                <c:pt idx="0">
                  <c:v>6.0631229235880407E-2</c:v>
                </c:pt>
              </c:numCache>
            </c:numRef>
          </c:val>
          <c:extLst>
            <c:ext xmlns:c16="http://schemas.microsoft.com/office/drawing/2014/chart" uri="{C3380CC4-5D6E-409C-BE32-E72D297353CC}">
              <c16:uniqueId val="{00000001-04E5-4A55-8F44-C0E819107CDB}"/>
            </c:ext>
          </c:extLst>
        </c:ser>
        <c:ser>
          <c:idx val="2"/>
          <c:order val="2"/>
          <c:tx>
            <c:strRef>
              <c:f>'Estructura Organizacional'!$T$35</c:f>
              <c:strCache>
                <c:ptCount val="1"/>
                <c:pt idx="0">
                  <c:v>Escuela o Instituto Judicial</c:v>
                </c:pt>
              </c:strCache>
            </c:strRef>
          </c:tx>
          <c:spPr>
            <a:solidFill>
              <a:srgbClr val="31859C"/>
            </a:solidFill>
          </c:spPr>
          <c:invertIfNegative val="0"/>
          <c:dLbls>
            <c:spPr>
              <a:noFill/>
              <a:ln>
                <a:noFill/>
              </a:ln>
              <a:effectLst/>
            </c:spPr>
            <c:txPr>
              <a:bodyPr rot="-5400000" vert="horz"/>
              <a:lstStyle/>
              <a:p>
                <a:pPr>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'Estructura Organizacional'!$U$35</c:f>
              <c:numCache>
                <c:formatCode>0.0%</c:formatCode>
                <c:ptCount val="1"/>
                <c:pt idx="0">
                  <c:v>5.9800664451827273E-2</c:v>
                </c:pt>
              </c:numCache>
            </c:numRef>
          </c:val>
          <c:extLst>
            <c:ext xmlns:c16="http://schemas.microsoft.com/office/drawing/2014/chart" uri="{C3380CC4-5D6E-409C-BE32-E72D297353CC}">
              <c16:uniqueId val="{00000002-04E5-4A55-8F44-C0E819107CDB}"/>
            </c:ext>
          </c:extLst>
        </c:ser>
        <c:ser>
          <c:idx val="3"/>
          <c:order val="3"/>
          <c:tx>
            <c:strRef>
              <c:f>'Estructura Organizacional'!$T$36</c:f>
              <c:strCache>
                <c:ptCount val="1"/>
                <c:pt idx="0">
                  <c:v>Secretaría General de Acuerdos</c:v>
                </c:pt>
              </c:strCache>
            </c:strRef>
          </c:tx>
          <c:spPr>
            <a:solidFill>
              <a:srgbClr val="00A7C9"/>
            </a:solidFill>
          </c:spPr>
          <c:invertIfNegative val="0"/>
          <c:dLbls>
            <c:spPr>
              <a:noFill/>
              <a:ln>
                <a:noFill/>
              </a:ln>
              <a:effectLst/>
            </c:spPr>
            <c:txPr>
              <a:bodyPr rot="-5400000" vert="horz"/>
              <a:lstStyle/>
              <a:p>
                <a:pPr>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'Estructura Organizacional'!$U$36</c:f>
              <c:numCache>
                <c:formatCode>0.0%</c:formatCode>
                <c:ptCount val="1"/>
                <c:pt idx="0">
                  <c:v>4.6511627906976764E-2</c:v>
                </c:pt>
              </c:numCache>
            </c:numRef>
          </c:val>
          <c:extLst>
            <c:ext xmlns:c16="http://schemas.microsoft.com/office/drawing/2014/chart" uri="{C3380CC4-5D6E-409C-BE32-E72D297353CC}">
              <c16:uniqueId val="{00000003-04E5-4A55-8F44-C0E819107CDB}"/>
            </c:ext>
          </c:extLst>
        </c:ser>
        <c:ser>
          <c:idx val="4"/>
          <c:order val="4"/>
          <c:tx>
            <c:strRef>
              <c:f>'Estructura Organizacional'!$T$37</c:f>
              <c:strCache>
                <c:ptCount val="1"/>
                <c:pt idx="0">
                  <c:v>Archivo</c:v>
                </c:pt>
              </c:strCache>
            </c:strRef>
          </c:tx>
          <c:spPr>
            <a:solidFill>
              <a:srgbClr val="93CDDD"/>
            </a:solidFill>
          </c:spPr>
          <c:invertIfNegative val="0"/>
          <c:dLbls>
            <c:spPr>
              <a:noFill/>
              <a:ln>
                <a:noFill/>
              </a:ln>
              <a:effectLst/>
            </c:spPr>
            <c:txPr>
              <a:bodyPr rot="-5400000" vert="horz"/>
              <a:lstStyle/>
              <a:p>
                <a:pPr>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'Estructura Organizacional'!$U$37</c:f>
              <c:numCache>
                <c:formatCode>0.0%</c:formatCode>
                <c:ptCount val="1"/>
                <c:pt idx="0">
                  <c:v>4.5681063122923589E-2</c:v>
                </c:pt>
              </c:numCache>
            </c:numRef>
          </c:val>
          <c:extLst>
            <c:ext xmlns:c16="http://schemas.microsoft.com/office/drawing/2014/chart" uri="{C3380CC4-5D6E-409C-BE32-E72D297353CC}">
              <c16:uniqueId val="{00000004-04E5-4A55-8F44-C0E819107CDB}"/>
            </c:ext>
          </c:extLst>
        </c:ser>
        <c:ser>
          <c:idx val="5"/>
          <c:order val="5"/>
          <c:tx>
            <c:strRef>
              <c:f>'Estructura Organizacional'!$T$38</c:f>
              <c:strCache>
                <c:ptCount val="1"/>
                <c:pt idx="0">
                  <c:v>Recursos Humanos</c:v>
                </c:pt>
              </c:strCache>
            </c:strRef>
          </c:tx>
          <c:spPr>
            <a:solidFill>
              <a:schemeClr val="accent3">
                <a:lumMod val="50000"/>
              </a:schemeClr>
            </a:solidFill>
          </c:spPr>
          <c:invertIfNegative val="0"/>
          <c:dLbls>
            <c:spPr>
              <a:noFill/>
              <a:ln>
                <a:noFill/>
              </a:ln>
              <a:effectLst/>
            </c:spPr>
            <c:txPr>
              <a:bodyPr rot="-5400000" vert="horz"/>
              <a:lstStyle/>
              <a:p>
                <a:pPr>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'Estructura Organizacional'!$U$38</c:f>
              <c:numCache>
                <c:formatCode>0.0%</c:formatCode>
                <c:ptCount val="1"/>
                <c:pt idx="0">
                  <c:v>3.9867109634551492E-2</c:v>
                </c:pt>
              </c:numCache>
            </c:numRef>
          </c:val>
          <c:extLst>
            <c:ext xmlns:c16="http://schemas.microsoft.com/office/drawing/2014/chart" uri="{C3380CC4-5D6E-409C-BE32-E72D297353CC}">
              <c16:uniqueId val="{00000005-04E5-4A55-8F44-C0E819107CDB}"/>
            </c:ext>
          </c:extLst>
        </c:ser>
        <c:ser>
          <c:idx val="6"/>
          <c:order val="6"/>
          <c:tx>
            <c:strRef>
              <c:f>'Estructura Organizacional'!$T$39</c:f>
              <c:strCache>
                <c:ptCount val="1"/>
                <c:pt idx="0">
                  <c:v>Oficina de la Presidencia</c:v>
                </c:pt>
              </c:strCache>
            </c:strRef>
          </c:tx>
          <c:spPr>
            <a:solidFill>
              <a:schemeClr val="accent3">
                <a:lumMod val="75000"/>
              </a:schemeClr>
            </a:solidFill>
          </c:spPr>
          <c:invertIfNegative val="0"/>
          <c:dLbls>
            <c:spPr>
              <a:noFill/>
              <a:ln>
                <a:noFill/>
              </a:ln>
              <a:effectLst/>
            </c:spPr>
            <c:txPr>
              <a:bodyPr rot="-5400000" vert="horz"/>
              <a:lstStyle/>
              <a:p>
                <a:pPr>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'Estructura Organizacional'!$U$39</c:f>
              <c:numCache>
                <c:formatCode>0.0%</c:formatCode>
                <c:ptCount val="1"/>
                <c:pt idx="0">
                  <c:v>3.820598006644519E-2</c:v>
                </c:pt>
              </c:numCache>
            </c:numRef>
          </c:val>
          <c:extLst>
            <c:ext xmlns:c16="http://schemas.microsoft.com/office/drawing/2014/chart" uri="{C3380CC4-5D6E-409C-BE32-E72D297353CC}">
              <c16:uniqueId val="{00000006-04E5-4A55-8F44-C0E819107CDB}"/>
            </c:ext>
          </c:extLst>
        </c:ser>
        <c:ser>
          <c:idx val="7"/>
          <c:order val="7"/>
          <c:tx>
            <c:strRef>
              <c:f>'Estructura Organizacional'!$T$40</c:f>
              <c:strCache>
                <c:ptCount val="1"/>
                <c:pt idx="0">
                  <c:v>Recursos Presupuestales</c:v>
                </c:pt>
              </c:strCache>
            </c:strRef>
          </c:tx>
          <c:spPr>
            <a:solidFill>
              <a:srgbClr val="93B64E"/>
            </a:solidFill>
          </c:spPr>
          <c:invertIfNegative val="0"/>
          <c:dLbls>
            <c:spPr>
              <a:noFill/>
              <a:ln>
                <a:noFill/>
              </a:ln>
              <a:effectLst/>
            </c:spPr>
            <c:txPr>
              <a:bodyPr rot="-5400000" vert="horz"/>
              <a:lstStyle/>
              <a:p>
                <a:pPr>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'Estructura Organizacional'!$U$40</c:f>
              <c:numCache>
                <c:formatCode>0.0%</c:formatCode>
                <c:ptCount val="1"/>
                <c:pt idx="0">
                  <c:v>3.405315614617941E-2</c:v>
                </c:pt>
              </c:numCache>
            </c:numRef>
          </c:val>
          <c:extLst>
            <c:ext xmlns:c16="http://schemas.microsoft.com/office/drawing/2014/chart" uri="{C3380CC4-5D6E-409C-BE32-E72D297353CC}">
              <c16:uniqueId val="{00000007-04E5-4A55-8F44-C0E819107CDB}"/>
            </c:ext>
          </c:extLst>
        </c:ser>
        <c:ser>
          <c:idx val="8"/>
          <c:order val="8"/>
          <c:tx>
            <c:strRef>
              <c:f>'Estructura Organizacional'!$T$41</c:f>
              <c:strCache>
                <c:ptCount val="1"/>
                <c:pt idx="0">
                  <c:v>Contraloría Interna</c:v>
                </c:pt>
              </c:strCache>
            </c:strRef>
          </c:tx>
          <c:spPr>
            <a:solidFill>
              <a:schemeClr val="accent3">
                <a:lumMod val="60000"/>
                <a:lumOff val="40000"/>
              </a:schemeClr>
            </a:solidFill>
          </c:spPr>
          <c:invertIfNegative val="0"/>
          <c:dLbls>
            <c:spPr>
              <a:noFill/>
              <a:ln>
                <a:noFill/>
              </a:ln>
              <a:effectLst/>
            </c:spPr>
            <c:txPr>
              <a:bodyPr rot="-5400000" vert="horz"/>
              <a:lstStyle/>
              <a:p>
                <a:pPr>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'Estructura Organizacional'!$U$41</c:f>
              <c:numCache>
                <c:formatCode>0.0%</c:formatCode>
                <c:ptCount val="1"/>
                <c:pt idx="0">
                  <c:v>3.405315614617941E-2</c:v>
                </c:pt>
              </c:numCache>
            </c:numRef>
          </c:val>
          <c:extLst>
            <c:ext xmlns:c16="http://schemas.microsoft.com/office/drawing/2014/chart" uri="{C3380CC4-5D6E-409C-BE32-E72D297353CC}">
              <c16:uniqueId val="{00000008-04E5-4A55-8F44-C0E819107CDB}"/>
            </c:ext>
          </c:extLst>
        </c:ser>
        <c:ser>
          <c:idx val="9"/>
          <c:order val="9"/>
          <c:tx>
            <c:strRef>
              <c:f>'Estructura Organizacional'!$T$42</c:f>
              <c:strCache>
                <c:ptCount val="1"/>
                <c:pt idx="0">
                  <c:v>Transparencia, Acceso a la Información y Protección de Datos Personales</c:v>
                </c:pt>
              </c:strCache>
            </c:strRef>
          </c:tx>
          <c:spPr>
            <a:solidFill>
              <a:schemeClr val="accent3">
                <a:lumMod val="40000"/>
                <a:lumOff val="60000"/>
              </a:schemeClr>
            </a:solidFill>
          </c:spPr>
          <c:invertIfNegative val="0"/>
          <c:dLbls>
            <c:spPr>
              <a:noFill/>
              <a:ln>
                <a:noFill/>
              </a:ln>
              <a:effectLst/>
            </c:spPr>
            <c:txPr>
              <a:bodyPr rot="-5400000" vert="horz"/>
              <a:lstStyle/>
              <a:p>
                <a:pPr>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'Estructura Organizacional'!$U$42</c:f>
              <c:numCache>
                <c:formatCode>0.0%</c:formatCode>
                <c:ptCount val="1"/>
                <c:pt idx="0">
                  <c:v>3.2392026578073094E-2</c:v>
                </c:pt>
              </c:numCache>
            </c:numRef>
          </c:val>
          <c:extLst>
            <c:ext xmlns:c16="http://schemas.microsoft.com/office/drawing/2014/chart" uri="{C3380CC4-5D6E-409C-BE32-E72D297353CC}">
              <c16:uniqueId val="{00000009-04E5-4A55-8F44-C0E819107CDB}"/>
            </c:ext>
          </c:extLst>
        </c:ser>
        <c:ser>
          <c:idx val="10"/>
          <c:order val="10"/>
          <c:tx>
            <c:strRef>
              <c:f>'Estructura Organizacional'!$T$43</c:f>
              <c:strCache>
                <c:ptCount val="1"/>
                <c:pt idx="0">
                  <c:v>Otras funciones</c:v>
                </c:pt>
              </c:strCache>
            </c:strRef>
          </c:tx>
          <c:spPr>
            <a:solidFill>
              <a:schemeClr val="bg1">
                <a:lumMod val="75000"/>
              </a:schemeClr>
            </a:solidFill>
            <a:ln>
              <a:noFill/>
            </a:ln>
          </c:spPr>
          <c:invertIfNegative val="0"/>
          <c:dLbls>
            <c:spPr>
              <a:noFill/>
              <a:ln>
                <a:noFill/>
              </a:ln>
              <a:effectLst/>
            </c:spPr>
            <c:txPr>
              <a:bodyPr rot="-5400000" vert="horz"/>
              <a:lstStyle/>
              <a:p>
                <a:pPr>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'Estructura Organizacional'!$U$43</c:f>
              <c:numCache>
                <c:formatCode>0.0%</c:formatCode>
                <c:ptCount val="1"/>
                <c:pt idx="0">
                  <c:v>0.54485049833887067</c:v>
                </c:pt>
              </c:numCache>
            </c:numRef>
          </c:val>
          <c:extLst>
            <c:ext xmlns:c16="http://schemas.microsoft.com/office/drawing/2014/chart" uri="{C3380CC4-5D6E-409C-BE32-E72D297353CC}">
              <c16:uniqueId val="{0000000A-04E5-4A55-8F44-C0E819107CDB}"/>
            </c:ext>
          </c:extLst>
        </c:ser>
        <c:dLbls>
          <c:showLegendKey val="0"/>
          <c:showVal val="1"/>
          <c:showCatName val="0"/>
          <c:showSerName val="0"/>
          <c:showPercent val="0"/>
          <c:showBubbleSize val="0"/>
        </c:dLbls>
        <c:gapWidth val="0"/>
        <c:overlap val="100"/>
        <c:axId val="125395768"/>
        <c:axId val="115517552"/>
      </c:barChart>
      <c:catAx>
        <c:axId val="125395768"/>
        <c:scaling>
          <c:orientation val="minMax"/>
        </c:scaling>
        <c:delete val="1"/>
        <c:axPos val="l"/>
        <c:majorTickMark val="out"/>
        <c:minorTickMark val="none"/>
        <c:tickLblPos val="none"/>
        <c:crossAx val="115517552"/>
        <c:crosses val="autoZero"/>
        <c:auto val="1"/>
        <c:lblAlgn val="ctr"/>
        <c:lblOffset val="100"/>
        <c:noMultiLvlLbl val="0"/>
      </c:catAx>
      <c:valAx>
        <c:axId val="115517552"/>
        <c:scaling>
          <c:orientation val="minMax"/>
        </c:scaling>
        <c:delete val="1"/>
        <c:axPos val="b"/>
        <c:majorGridlines/>
        <c:numFmt formatCode="0%" sourceLinked="1"/>
        <c:majorTickMark val="out"/>
        <c:minorTickMark val="none"/>
        <c:tickLblPos val="none"/>
        <c:crossAx val="125395768"/>
        <c:crosses val="autoZero"/>
        <c:crossBetween val="between"/>
      </c:valAx>
      <c:spPr>
        <a:ln>
          <a:noFill/>
        </a:ln>
      </c:spPr>
    </c:plotArea>
    <c:legend>
      <c:legendPos val="b"/>
      <c:layout>
        <c:manualLayout>
          <c:xMode val="edge"/>
          <c:yMode val="edge"/>
          <c:x val="6.800594687010085E-2"/>
          <c:y val="0.39209081676883573"/>
          <c:w val="0.89093322192595858"/>
          <c:h val="0.58008309119399126"/>
        </c:manualLayout>
      </c:layout>
      <c:overlay val="0"/>
      <c:txPr>
        <a:bodyPr/>
        <a:lstStyle/>
        <a:p>
          <a:pPr>
            <a:defRPr>
              <a:solidFill>
                <a:schemeClr val="tx1"/>
              </a:solidFill>
            </a:defRPr>
          </a:pPr>
          <a:endParaRPr lang="es-MX"/>
        </a:p>
      </c:txPr>
    </c:legend>
    <c:plotVisOnly val="1"/>
    <c:dispBlanksAs val="gap"/>
    <c:showDLblsOverMax val="0"/>
  </c:chart>
  <c:txPr>
    <a:bodyPr/>
    <a:lstStyle/>
    <a:p>
      <a:pPr>
        <a:defRPr sz="1000">
          <a:solidFill>
            <a:schemeClr val="bg1"/>
          </a:solidFill>
          <a:latin typeface="Arial" pitchFamily="34" charset="0"/>
          <a:cs typeface="Arial" pitchFamily="34" charset="0"/>
        </a:defRPr>
      </a:pPr>
      <a:endParaRPr lang="es-MX"/>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rgbClr val="10243E"/>
            </a:solidFill>
          </c:spPr>
          <c:dPt>
            <c:idx val="0"/>
            <c:bubble3D val="0"/>
            <c:spPr>
              <a:solidFill>
                <a:srgbClr val="10243E"/>
              </a:solidFill>
              <a:ln w="19050">
                <a:noFill/>
              </a:ln>
              <a:effectLst/>
            </c:spPr>
            <c:extLst>
              <c:ext xmlns:c16="http://schemas.microsoft.com/office/drawing/2014/chart" uri="{C3380CC4-5D6E-409C-BE32-E72D297353CC}">
                <c16:uniqueId val="{00000001-7830-458D-A80E-727830CE17CA}"/>
              </c:ext>
            </c:extLst>
          </c:dPt>
          <c:dPt>
            <c:idx val="1"/>
            <c:bubble3D val="0"/>
            <c:spPr>
              <a:solidFill>
                <a:srgbClr val="006887"/>
              </a:solidFill>
              <a:ln w="19050">
                <a:noFill/>
              </a:ln>
              <a:effectLst/>
            </c:spPr>
            <c:extLst>
              <c:ext xmlns:c16="http://schemas.microsoft.com/office/drawing/2014/chart" uri="{C3380CC4-5D6E-409C-BE32-E72D297353CC}">
                <c16:uniqueId val="{00000003-7830-458D-A80E-727830CE17CA}"/>
              </c:ext>
            </c:extLst>
          </c:dPt>
          <c:val>
            <c:numRef>
              <c:f>Ingresos!$H$101:$I$101</c:f>
              <c:numCache>
                <c:formatCode>0.0%</c:formatCode>
                <c:ptCount val="2"/>
                <c:pt idx="0">
                  <c:v>0.43887213463131086</c:v>
                </c:pt>
                <c:pt idx="1">
                  <c:v>0.56112786536868919</c:v>
                </c:pt>
              </c:numCache>
            </c:numRef>
          </c:val>
          <c:extLst>
            <c:ext xmlns:c16="http://schemas.microsoft.com/office/drawing/2014/chart" uri="{C3380CC4-5D6E-409C-BE32-E72D297353CC}">
              <c16:uniqueId val="{00000004-7830-458D-A80E-727830CE17C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a:noFill/>
            </a:ln>
          </c:spPr>
          <c:dPt>
            <c:idx val="0"/>
            <c:bubble3D val="0"/>
            <c:spPr>
              <a:solidFill>
                <a:srgbClr val="006887"/>
              </a:solidFill>
              <a:ln w="19050">
                <a:noFill/>
              </a:ln>
              <a:effectLst/>
            </c:spPr>
            <c:extLst>
              <c:ext xmlns:c16="http://schemas.microsoft.com/office/drawing/2014/chart" uri="{C3380CC4-5D6E-409C-BE32-E72D297353CC}">
                <c16:uniqueId val="{00000001-2E07-4E08-990D-93EEE14ABBC9}"/>
              </c:ext>
            </c:extLst>
          </c:dPt>
          <c:dPt>
            <c:idx val="1"/>
            <c:bubble3D val="0"/>
            <c:spPr>
              <a:solidFill>
                <a:srgbClr val="10243E"/>
              </a:solidFill>
              <a:ln w="19050">
                <a:noFill/>
              </a:ln>
              <a:effectLst/>
            </c:spPr>
            <c:extLst>
              <c:ext xmlns:c16="http://schemas.microsoft.com/office/drawing/2014/chart" uri="{C3380CC4-5D6E-409C-BE32-E72D297353CC}">
                <c16:uniqueId val="{00000003-2E07-4E08-990D-93EEE14ABBC9}"/>
              </c:ext>
            </c:extLst>
          </c:dPt>
          <c:val>
            <c:numRef>
              <c:f>Conductas!$R$2:$R$3</c:f>
              <c:numCache>
                <c:formatCode>0.0%</c:formatCode>
                <c:ptCount val="2"/>
                <c:pt idx="0">
                  <c:v>6.5702727000299666E-2</c:v>
                </c:pt>
                <c:pt idx="1">
                  <c:v>0.93429727299970033</c:v>
                </c:pt>
              </c:numCache>
            </c:numRef>
          </c:val>
          <c:extLst>
            <c:ext xmlns:c16="http://schemas.microsoft.com/office/drawing/2014/chart" uri="{C3380CC4-5D6E-409C-BE32-E72D297353CC}">
              <c16:uniqueId val="{00000004-2E07-4E08-990D-93EEE14ABBC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JA!$D$15</c:f>
              <c:strCache>
                <c:ptCount val="1"/>
                <c:pt idx="0">
                  <c:v>Asuntos judicializados</c:v>
                </c:pt>
              </c:strCache>
            </c:strRef>
          </c:tx>
          <c:spPr>
            <a:solidFill>
              <a:srgbClr val="10253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JA!$C$16:$C$21</c:f>
              <c:strCache>
                <c:ptCount val="6"/>
                <c:pt idx="0">
                  <c:v>Familiar</c:v>
                </c:pt>
                <c:pt idx="1">
                  <c:v>Civil</c:v>
                </c:pt>
                <c:pt idx="2">
                  <c:v>Mercantil</c:v>
                </c:pt>
                <c:pt idx="3">
                  <c:v>Penal</c:v>
                </c:pt>
                <c:pt idx="4">
                  <c:v>Otra</c:v>
                </c:pt>
                <c:pt idx="5">
                  <c:v>Justicia para Adolescentes</c:v>
                </c:pt>
              </c:strCache>
            </c:strRef>
          </c:cat>
          <c:val>
            <c:numRef>
              <c:f>JA!$D$16:$D$21</c:f>
              <c:numCache>
                <c:formatCode>0.0%</c:formatCode>
                <c:ptCount val="6"/>
                <c:pt idx="0">
                  <c:v>0.4021391514278515</c:v>
                </c:pt>
                <c:pt idx="1">
                  <c:v>0.32237111359119669</c:v>
                </c:pt>
                <c:pt idx="2">
                  <c:v>0.2011182116064901</c:v>
                </c:pt>
                <c:pt idx="3">
                  <c:v>5.8772854342228009E-2</c:v>
                </c:pt>
                <c:pt idx="4">
                  <c:v>1.2794861566210266E-2</c:v>
                </c:pt>
                <c:pt idx="5">
                  <c:v>2.803807466023431E-3</c:v>
                </c:pt>
              </c:numCache>
            </c:numRef>
          </c:val>
          <c:extLst>
            <c:ext xmlns:c16="http://schemas.microsoft.com/office/drawing/2014/chart" uri="{C3380CC4-5D6E-409C-BE32-E72D297353CC}">
              <c16:uniqueId val="{00000000-2775-4177-A72C-801D506FEC0B}"/>
            </c:ext>
          </c:extLst>
        </c:ser>
        <c:ser>
          <c:idx val="1"/>
          <c:order val="1"/>
          <c:tx>
            <c:strRef>
              <c:f>JA!$G$15</c:f>
              <c:strCache>
                <c:ptCount val="1"/>
                <c:pt idx="0">
                  <c:v>Justicia alternativa</c:v>
                </c:pt>
              </c:strCache>
            </c:strRef>
          </c:tx>
          <c:spPr>
            <a:solidFill>
              <a:srgbClr val="31859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JA!$C$16:$C$21</c:f>
              <c:strCache>
                <c:ptCount val="6"/>
                <c:pt idx="0">
                  <c:v>Familiar</c:v>
                </c:pt>
                <c:pt idx="1">
                  <c:v>Civil</c:v>
                </c:pt>
                <c:pt idx="2">
                  <c:v>Mercantil</c:v>
                </c:pt>
                <c:pt idx="3">
                  <c:v>Penal</c:v>
                </c:pt>
                <c:pt idx="4">
                  <c:v>Otra</c:v>
                </c:pt>
                <c:pt idx="5">
                  <c:v>Justicia para Adolescentes</c:v>
                </c:pt>
              </c:strCache>
            </c:strRef>
          </c:cat>
          <c:val>
            <c:numRef>
              <c:f>JA!$G$16:$G$21</c:f>
              <c:numCache>
                <c:formatCode>0.0%</c:formatCode>
                <c:ptCount val="6"/>
                <c:pt idx="0">
                  <c:v>0.40078649322175403</c:v>
                </c:pt>
                <c:pt idx="1">
                  <c:v>0.29393431443157703</c:v>
                </c:pt>
                <c:pt idx="2">
                  <c:v>0.10655262302500335</c:v>
                </c:pt>
                <c:pt idx="3">
                  <c:v>9.0956602655211313E-2</c:v>
                </c:pt>
                <c:pt idx="4">
                  <c:v>7.7406484426286976E-2</c:v>
                </c:pt>
                <c:pt idx="5">
                  <c:v>2.3773255406344209E-3</c:v>
                </c:pt>
              </c:numCache>
            </c:numRef>
          </c:val>
          <c:extLst>
            <c:ext xmlns:c16="http://schemas.microsoft.com/office/drawing/2014/chart" uri="{C3380CC4-5D6E-409C-BE32-E72D297353CC}">
              <c16:uniqueId val="{00000001-2775-4177-A72C-801D506FEC0B}"/>
            </c:ext>
          </c:extLst>
        </c:ser>
        <c:dLbls>
          <c:dLblPos val="outEnd"/>
          <c:showLegendKey val="0"/>
          <c:showVal val="1"/>
          <c:showCatName val="0"/>
          <c:showSerName val="0"/>
          <c:showPercent val="0"/>
          <c:showBubbleSize val="0"/>
        </c:dLbls>
        <c:gapWidth val="50"/>
        <c:axId val="191524416"/>
        <c:axId val="191529120"/>
      </c:barChart>
      <c:catAx>
        <c:axId val="1915244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crossAx val="191529120"/>
        <c:crosses val="autoZero"/>
        <c:auto val="1"/>
        <c:lblAlgn val="ctr"/>
        <c:lblOffset val="100"/>
        <c:noMultiLvlLbl val="0"/>
      </c:catAx>
      <c:valAx>
        <c:axId val="191529120"/>
        <c:scaling>
          <c:orientation val="minMax"/>
        </c:scaling>
        <c:delete val="1"/>
        <c:axPos val="t"/>
        <c:numFmt formatCode="0.0%" sourceLinked="1"/>
        <c:majorTickMark val="none"/>
        <c:minorTickMark val="none"/>
        <c:tickLblPos val="nextTo"/>
        <c:crossAx val="191524416"/>
        <c:crosses val="autoZero"/>
        <c:crossBetween val="between"/>
      </c:valAx>
      <c:spPr>
        <a:noFill/>
        <a:ln>
          <a:noFill/>
        </a:ln>
        <a:effectLst/>
      </c:spPr>
    </c:plotArea>
    <c:legend>
      <c:legendPos val="b"/>
      <c:layout>
        <c:manualLayout>
          <c:xMode val="edge"/>
          <c:yMode val="edge"/>
          <c:x val="0.34770713882032434"/>
          <c:y val="0.81552514786309682"/>
          <c:w val="0.46178443941011388"/>
          <c:h val="5.516225803208123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dLbls>
          <c:showLegendKey val="0"/>
          <c:showVal val="0"/>
          <c:showCatName val="0"/>
          <c:showSerName val="0"/>
          <c:showPercent val="0"/>
          <c:showBubbleSize val="0"/>
        </c:dLbls>
        <c:gapWidth val="30"/>
        <c:axId val="191528336"/>
        <c:axId val="191529512"/>
      </c:barChart>
      <c:catAx>
        <c:axId val="1915283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crossAx val="191529512"/>
        <c:crosses val="autoZero"/>
        <c:auto val="1"/>
        <c:lblAlgn val="ctr"/>
        <c:lblOffset val="100"/>
        <c:noMultiLvlLbl val="0"/>
      </c:catAx>
      <c:valAx>
        <c:axId val="191529512"/>
        <c:scaling>
          <c:orientation val="minMax"/>
        </c:scaling>
        <c:delete val="0"/>
        <c:axPos val="t"/>
        <c:numFmt formatCode="0.0" sourceLinked="1"/>
        <c:majorTickMark val="none"/>
        <c:minorTickMark val="none"/>
        <c:tickLblPos val="high"/>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crossAx val="191528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10253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JA!$K$5:$K$10</c:f>
              <c:strCache>
                <c:ptCount val="6"/>
                <c:pt idx="0">
                  <c:v>Mercantil</c:v>
                </c:pt>
                <c:pt idx="1">
                  <c:v>Justicia para adolescentes</c:v>
                </c:pt>
                <c:pt idx="2">
                  <c:v>Civil</c:v>
                </c:pt>
                <c:pt idx="3">
                  <c:v>Familiar</c:v>
                </c:pt>
                <c:pt idx="4">
                  <c:v>Penal</c:v>
                </c:pt>
                <c:pt idx="5">
                  <c:v>Otra</c:v>
                </c:pt>
              </c:strCache>
            </c:strRef>
          </c:cat>
          <c:val>
            <c:numRef>
              <c:f>JA!$L$5:$L$10</c:f>
              <c:numCache>
                <c:formatCode>0.0</c:formatCode>
                <c:ptCount val="6"/>
                <c:pt idx="0">
                  <c:v>23.250807512860401</c:v>
                </c:pt>
                <c:pt idx="1">
                  <c:v>14.5</c:v>
                </c:pt>
                <c:pt idx="2">
                  <c:v>13.510039463983693</c:v>
                </c:pt>
                <c:pt idx="3">
                  <c:v>12.359874687912473</c:v>
                </c:pt>
                <c:pt idx="4">
                  <c:v>8</c:v>
                </c:pt>
                <c:pt idx="5">
                  <c:v>2.0361465623713464</c:v>
                </c:pt>
              </c:numCache>
            </c:numRef>
          </c:val>
          <c:extLst>
            <c:ext xmlns:c16="http://schemas.microsoft.com/office/drawing/2014/chart" uri="{C3380CC4-5D6E-409C-BE32-E72D297353CC}">
              <c16:uniqueId val="{00000000-9AD3-40F5-AFBB-4B806E3DE04F}"/>
            </c:ext>
          </c:extLst>
        </c:ser>
        <c:dLbls>
          <c:showLegendKey val="0"/>
          <c:showVal val="0"/>
          <c:showCatName val="0"/>
          <c:showSerName val="0"/>
          <c:showPercent val="0"/>
          <c:showBubbleSize val="0"/>
        </c:dLbls>
        <c:gapWidth val="30"/>
        <c:axId val="191527552"/>
        <c:axId val="191525984"/>
      </c:barChart>
      <c:catAx>
        <c:axId val="1915275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crossAx val="191525984"/>
        <c:crosses val="autoZero"/>
        <c:auto val="1"/>
        <c:lblAlgn val="ctr"/>
        <c:lblOffset val="100"/>
        <c:noMultiLvlLbl val="0"/>
      </c:catAx>
      <c:valAx>
        <c:axId val="191525984"/>
        <c:scaling>
          <c:orientation val="minMax"/>
        </c:scaling>
        <c:delete val="1"/>
        <c:axPos val="t"/>
        <c:numFmt formatCode="0.0" sourceLinked="1"/>
        <c:majorTickMark val="none"/>
        <c:minorTickMark val="none"/>
        <c:tickLblPos val="nextTo"/>
        <c:crossAx val="191527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'CNGEST_2017.TR_IJE_M1_PERSONAL'!$AA$30</c:f>
              <c:strCache>
                <c:ptCount val="1"/>
                <c:pt idx="0">
                  <c:v>Base o sindicalizado</c:v>
                </c:pt>
              </c:strCache>
            </c:strRef>
          </c:tx>
          <c:spPr>
            <a:solidFill>
              <a:schemeClr val="tx2">
                <a:lumMod val="5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'CNGEST_2017.TR_IJE_M1_PERSONAL'!$AC$30</c:f>
              <c:numCache>
                <c:formatCode>0.0%</c:formatCode>
                <c:ptCount val="1"/>
                <c:pt idx="0">
                  <c:v>0.4548696363848943</c:v>
                </c:pt>
              </c:numCache>
            </c:numRef>
          </c:val>
          <c:extLst>
            <c:ext xmlns:c16="http://schemas.microsoft.com/office/drawing/2014/chart" uri="{C3380CC4-5D6E-409C-BE32-E72D297353CC}">
              <c16:uniqueId val="{00000000-2C92-46B8-B432-FB2BE0C6BC4D}"/>
            </c:ext>
          </c:extLst>
        </c:ser>
        <c:ser>
          <c:idx val="1"/>
          <c:order val="1"/>
          <c:tx>
            <c:strRef>
              <c:f>'CNGEST_2017.TR_IJE_M1_PERSONAL'!$AA$31</c:f>
              <c:strCache>
                <c:ptCount val="1"/>
                <c:pt idx="0">
                  <c:v>Confianza</c:v>
                </c:pt>
              </c:strCache>
            </c:strRef>
          </c:tx>
          <c:spPr>
            <a:solidFill>
              <a:schemeClr val="tx2">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'CNGEST_2017.TR_IJE_M1_PERSONAL'!$AC$31</c:f>
              <c:numCache>
                <c:formatCode>0.0%</c:formatCode>
                <c:ptCount val="1"/>
                <c:pt idx="0">
                  <c:v>0.44089793055068399</c:v>
                </c:pt>
              </c:numCache>
            </c:numRef>
          </c:val>
          <c:extLst>
            <c:ext xmlns:c16="http://schemas.microsoft.com/office/drawing/2014/chart" uri="{C3380CC4-5D6E-409C-BE32-E72D297353CC}">
              <c16:uniqueId val="{00000001-2C92-46B8-B432-FB2BE0C6BC4D}"/>
            </c:ext>
          </c:extLst>
        </c:ser>
        <c:ser>
          <c:idx val="2"/>
          <c:order val="2"/>
          <c:tx>
            <c:strRef>
              <c:f>'CNGEST_2017.TR_IJE_M1_PERSONAL'!$AA$32</c:f>
              <c:strCache>
                <c:ptCount val="1"/>
                <c:pt idx="0">
                  <c:v>Eventual</c:v>
                </c:pt>
              </c:strCache>
            </c:strRef>
          </c:tx>
          <c:spPr>
            <a:solidFill>
              <a:srgbClr val="31859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'CNGEST_2017.TR_IJE_M1_PERSONAL'!$AC$32</c:f>
              <c:numCache>
                <c:formatCode>0.0%</c:formatCode>
                <c:ptCount val="1"/>
                <c:pt idx="0">
                  <c:v>5.138547877937566E-2</c:v>
                </c:pt>
              </c:numCache>
            </c:numRef>
          </c:val>
          <c:extLst>
            <c:ext xmlns:c16="http://schemas.microsoft.com/office/drawing/2014/chart" uri="{C3380CC4-5D6E-409C-BE32-E72D297353CC}">
              <c16:uniqueId val="{00000002-2C92-46B8-B432-FB2BE0C6BC4D}"/>
            </c:ext>
          </c:extLst>
        </c:ser>
        <c:ser>
          <c:idx val="3"/>
          <c:order val="3"/>
          <c:tx>
            <c:strRef>
              <c:f>'CNGEST_2017.TR_IJE_M1_PERSONAL'!$AA$33</c:f>
              <c:strCache>
                <c:ptCount val="1"/>
                <c:pt idx="0">
                  <c:v>Honorarios</c:v>
                </c:pt>
              </c:strCache>
            </c:strRef>
          </c:tx>
          <c:spPr>
            <a:solidFill>
              <a:srgbClr val="00A7C9"/>
            </a:solidFill>
          </c:spPr>
          <c:invertIfNegative val="0"/>
          <c:dLbls>
            <c:delete val="1"/>
          </c:dLbls>
          <c:val>
            <c:numRef>
              <c:f>'CNGEST_2017.TR_IJE_M1_PERSONAL'!$AC$33</c:f>
              <c:numCache>
                <c:formatCode>0.0%</c:formatCode>
                <c:ptCount val="1"/>
                <c:pt idx="0">
                  <c:v>4.1915117502630654E-2</c:v>
                </c:pt>
              </c:numCache>
            </c:numRef>
          </c:val>
          <c:extLst>
            <c:ext xmlns:c16="http://schemas.microsoft.com/office/drawing/2014/chart" uri="{C3380CC4-5D6E-409C-BE32-E72D297353CC}">
              <c16:uniqueId val="{00000003-2C92-46B8-B432-FB2BE0C6BC4D}"/>
            </c:ext>
          </c:extLst>
        </c:ser>
        <c:ser>
          <c:idx val="4"/>
          <c:order val="4"/>
          <c:tx>
            <c:strRef>
              <c:f>'CNGEST_2017.TR_IJE_M1_PERSONAL'!$AA$34</c:f>
              <c:strCache>
                <c:ptCount val="1"/>
                <c:pt idx="0">
                  <c:v>Otro</c:v>
                </c:pt>
              </c:strCache>
            </c:strRef>
          </c:tx>
          <c:spPr>
            <a:solidFill>
              <a:schemeClr val="bg1">
                <a:lumMod val="65000"/>
              </a:schemeClr>
            </a:solidFill>
          </c:spPr>
          <c:invertIfNegative val="0"/>
          <c:dLbls>
            <c:delete val="1"/>
          </c:dLbls>
          <c:val>
            <c:numRef>
              <c:f>'CNGEST_2017.TR_IJE_M1_PERSONAL'!$AC$34</c:f>
              <c:numCache>
                <c:formatCode>0.0%</c:formatCode>
                <c:ptCount val="1"/>
                <c:pt idx="0">
                  <c:v>1.0931836782415529E-2</c:v>
                </c:pt>
              </c:numCache>
            </c:numRef>
          </c:val>
          <c:extLst>
            <c:ext xmlns:c16="http://schemas.microsoft.com/office/drawing/2014/chart" uri="{C3380CC4-5D6E-409C-BE32-E72D297353CC}">
              <c16:uniqueId val="{00000004-2C92-46B8-B432-FB2BE0C6BC4D}"/>
            </c:ext>
          </c:extLst>
        </c:ser>
        <c:dLbls>
          <c:showLegendKey val="0"/>
          <c:showVal val="1"/>
          <c:showCatName val="0"/>
          <c:showSerName val="0"/>
          <c:showPercent val="0"/>
          <c:showBubbleSize val="0"/>
        </c:dLbls>
        <c:gapWidth val="75"/>
        <c:overlap val="100"/>
        <c:axId val="126653448"/>
        <c:axId val="126652664"/>
      </c:barChart>
      <c:catAx>
        <c:axId val="126653448"/>
        <c:scaling>
          <c:orientation val="minMax"/>
        </c:scaling>
        <c:delete val="1"/>
        <c:axPos val="l"/>
        <c:majorTickMark val="out"/>
        <c:minorTickMark val="none"/>
        <c:tickLblPos val="none"/>
        <c:crossAx val="126652664"/>
        <c:crosses val="autoZero"/>
        <c:auto val="1"/>
        <c:lblAlgn val="ctr"/>
        <c:lblOffset val="100"/>
        <c:noMultiLvlLbl val="0"/>
      </c:catAx>
      <c:valAx>
        <c:axId val="126652664"/>
        <c:scaling>
          <c:orientation val="minMax"/>
        </c:scaling>
        <c:delete val="1"/>
        <c:axPos val="b"/>
        <c:numFmt formatCode="0%" sourceLinked="1"/>
        <c:majorTickMark val="out"/>
        <c:minorTickMark val="none"/>
        <c:tickLblPos val="none"/>
        <c:crossAx val="126653448"/>
        <c:crosses val="autoZero"/>
        <c:crossBetween val="between"/>
      </c:valAx>
    </c:plotArea>
    <c:plotVisOnly val="1"/>
    <c:dispBlanksAs val="gap"/>
    <c:showDLblsOverMax val="0"/>
  </c:chart>
  <c:txPr>
    <a:bodyPr/>
    <a:lstStyle/>
    <a:p>
      <a:pPr>
        <a:defRPr sz="1000" b="0">
          <a:solidFill>
            <a:schemeClr val="bg1"/>
          </a:solidFill>
          <a:latin typeface="Arial" pitchFamily="34" charset="0"/>
          <a:cs typeface="Arial" pitchFamily="34" charset="0"/>
        </a:defRPr>
      </a:pPr>
      <a:endParaRPr lang="es-MX"/>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'CNGEST_2017.TR_IJE_M1_PERSONAL'!$V$30</c:f>
              <c:strCache>
                <c:ptCount val="1"/>
                <c:pt idx="0">
                  <c:v>Base o sindicalizado</c:v>
                </c:pt>
              </c:strCache>
            </c:strRef>
          </c:tx>
          <c:spPr>
            <a:solidFill>
              <a:schemeClr val="tx2">
                <a:lumMod val="5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'CNGEST_2017.TR_IJE_M1_PERSONAL'!$X$30</c:f>
              <c:numCache>
                <c:formatCode>0.0%</c:formatCode>
                <c:ptCount val="1"/>
                <c:pt idx="0">
                  <c:v>0.47802325336034274</c:v>
                </c:pt>
              </c:numCache>
            </c:numRef>
          </c:val>
          <c:extLst>
            <c:ext xmlns:c16="http://schemas.microsoft.com/office/drawing/2014/chart" uri="{C3380CC4-5D6E-409C-BE32-E72D297353CC}">
              <c16:uniqueId val="{00000000-B928-4C27-BFA9-2281F743EE53}"/>
            </c:ext>
          </c:extLst>
        </c:ser>
        <c:ser>
          <c:idx val="1"/>
          <c:order val="1"/>
          <c:tx>
            <c:strRef>
              <c:f>'CNGEST_2017.TR_IJE_M1_PERSONAL'!$V$31</c:f>
              <c:strCache>
                <c:ptCount val="1"/>
                <c:pt idx="0">
                  <c:v>Confianza</c:v>
                </c:pt>
              </c:strCache>
            </c:strRef>
          </c:tx>
          <c:spPr>
            <a:solidFill>
              <a:schemeClr val="tx2">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'CNGEST_2017.TR_IJE_M1_PERSONAL'!$X$31</c:f>
              <c:numCache>
                <c:formatCode>0.0%</c:formatCode>
                <c:ptCount val="1"/>
                <c:pt idx="0">
                  <c:v>0.42866789052773735</c:v>
                </c:pt>
              </c:numCache>
            </c:numRef>
          </c:val>
          <c:extLst>
            <c:ext xmlns:c16="http://schemas.microsoft.com/office/drawing/2014/chart" uri="{C3380CC4-5D6E-409C-BE32-E72D297353CC}">
              <c16:uniqueId val="{00000001-B928-4C27-BFA9-2281F743EE53}"/>
            </c:ext>
          </c:extLst>
        </c:ser>
        <c:ser>
          <c:idx val="2"/>
          <c:order val="2"/>
          <c:tx>
            <c:strRef>
              <c:f>'CNGEST_2017.TR_IJE_M1_PERSONAL'!$V$32</c:f>
              <c:strCache>
                <c:ptCount val="1"/>
                <c:pt idx="0">
                  <c:v>Eventual</c:v>
                </c:pt>
              </c:strCache>
            </c:strRef>
          </c:tx>
          <c:spPr>
            <a:solidFill>
              <a:srgbClr val="31859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'CNGEST_2017.TR_IJE_M1_PERSONAL'!$X$32</c:f>
              <c:numCache>
                <c:formatCode>0.0%</c:formatCode>
                <c:ptCount val="1"/>
                <c:pt idx="0">
                  <c:v>5.9188453503829848E-2</c:v>
                </c:pt>
              </c:numCache>
            </c:numRef>
          </c:val>
          <c:extLst>
            <c:ext xmlns:c16="http://schemas.microsoft.com/office/drawing/2014/chart" uri="{C3380CC4-5D6E-409C-BE32-E72D297353CC}">
              <c16:uniqueId val="{00000002-B928-4C27-BFA9-2281F743EE53}"/>
            </c:ext>
          </c:extLst>
        </c:ser>
        <c:ser>
          <c:idx val="3"/>
          <c:order val="3"/>
          <c:tx>
            <c:strRef>
              <c:f>'CNGEST_2017.TR_IJE_M1_PERSONAL'!$V$33</c:f>
              <c:strCache>
                <c:ptCount val="1"/>
                <c:pt idx="0">
                  <c:v>Honorarios</c:v>
                </c:pt>
              </c:strCache>
            </c:strRef>
          </c:tx>
          <c:spPr>
            <a:solidFill>
              <a:srgbClr val="00A7C9"/>
            </a:solidFill>
          </c:spPr>
          <c:invertIfNegative val="0"/>
          <c:dLbls>
            <c:delete val="1"/>
          </c:dLbls>
          <c:val>
            <c:numRef>
              <c:f>'CNGEST_2017.TR_IJE_M1_PERSONAL'!$X$33</c:f>
              <c:numCache>
                <c:formatCode>0.0%</c:formatCode>
                <c:ptCount val="1"/>
                <c:pt idx="0">
                  <c:v>1.918085712477053E-2</c:v>
                </c:pt>
              </c:numCache>
            </c:numRef>
          </c:val>
          <c:extLst>
            <c:ext xmlns:c16="http://schemas.microsoft.com/office/drawing/2014/chart" uri="{C3380CC4-5D6E-409C-BE32-E72D297353CC}">
              <c16:uniqueId val="{00000003-B928-4C27-BFA9-2281F743EE53}"/>
            </c:ext>
          </c:extLst>
        </c:ser>
        <c:ser>
          <c:idx val="4"/>
          <c:order val="4"/>
          <c:tx>
            <c:strRef>
              <c:f>'CNGEST_2017.TR_IJE_M1_PERSONAL'!$V$34</c:f>
              <c:strCache>
                <c:ptCount val="1"/>
                <c:pt idx="0">
                  <c:v>Otro</c:v>
                </c:pt>
              </c:strCache>
            </c:strRef>
          </c:tx>
          <c:spPr>
            <a:solidFill>
              <a:schemeClr val="bg1">
                <a:lumMod val="65000"/>
              </a:schemeClr>
            </a:solidFill>
          </c:spPr>
          <c:invertIfNegative val="0"/>
          <c:dLbls>
            <c:delete val="1"/>
          </c:dLbls>
          <c:val>
            <c:numRef>
              <c:f>'CNGEST_2017.TR_IJE_M1_PERSONAL'!$X$34</c:f>
              <c:numCache>
                <c:formatCode>0.0%</c:formatCode>
                <c:ptCount val="1"/>
                <c:pt idx="0">
                  <c:v>1.4939545483319617E-2</c:v>
                </c:pt>
              </c:numCache>
            </c:numRef>
          </c:val>
          <c:extLst>
            <c:ext xmlns:c16="http://schemas.microsoft.com/office/drawing/2014/chart" uri="{C3380CC4-5D6E-409C-BE32-E72D297353CC}">
              <c16:uniqueId val="{00000004-B928-4C27-BFA9-2281F743EE53}"/>
            </c:ext>
          </c:extLst>
        </c:ser>
        <c:dLbls>
          <c:showLegendKey val="0"/>
          <c:showVal val="1"/>
          <c:showCatName val="0"/>
          <c:showSerName val="0"/>
          <c:showPercent val="0"/>
          <c:showBubbleSize val="0"/>
        </c:dLbls>
        <c:gapWidth val="150"/>
        <c:overlap val="100"/>
        <c:axId val="126655016"/>
        <c:axId val="126656976"/>
      </c:barChart>
      <c:catAx>
        <c:axId val="126655016"/>
        <c:scaling>
          <c:orientation val="minMax"/>
        </c:scaling>
        <c:delete val="1"/>
        <c:axPos val="l"/>
        <c:majorTickMark val="out"/>
        <c:minorTickMark val="none"/>
        <c:tickLblPos val="none"/>
        <c:crossAx val="126656976"/>
        <c:crosses val="autoZero"/>
        <c:auto val="1"/>
        <c:lblAlgn val="ctr"/>
        <c:lblOffset val="100"/>
        <c:noMultiLvlLbl val="0"/>
      </c:catAx>
      <c:valAx>
        <c:axId val="126656976"/>
        <c:scaling>
          <c:orientation val="minMax"/>
        </c:scaling>
        <c:delete val="1"/>
        <c:axPos val="b"/>
        <c:numFmt formatCode="0%" sourceLinked="1"/>
        <c:majorTickMark val="out"/>
        <c:minorTickMark val="none"/>
        <c:tickLblPos val="none"/>
        <c:crossAx val="126655016"/>
        <c:crosses val="autoZero"/>
        <c:crossBetween val="between"/>
      </c:valAx>
    </c:plotArea>
    <c:plotVisOnly val="1"/>
    <c:dispBlanksAs val="gap"/>
    <c:showDLblsOverMax val="0"/>
  </c:chart>
  <c:txPr>
    <a:bodyPr/>
    <a:lstStyle/>
    <a:p>
      <a:pPr>
        <a:defRPr sz="1000" b="0">
          <a:solidFill>
            <a:schemeClr val="bg1"/>
          </a:solidFill>
          <a:latin typeface="Arial" pitchFamily="34" charset="0"/>
          <a:cs typeface="Arial" pitchFamily="34" charset="0"/>
        </a:defRPr>
      </a:pPr>
      <a:endParaRPr lang="es-MX"/>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642808452624403E-2"/>
          <c:y val="0.16657298107551058"/>
          <c:w val="0.95671438309475121"/>
          <c:h val="0.55360408469177436"/>
        </c:manualLayout>
      </c:layout>
      <c:barChart>
        <c:barDir val="col"/>
        <c:grouping val="clustered"/>
        <c:varyColors val="0"/>
        <c:ser>
          <c:idx val="0"/>
          <c:order val="0"/>
          <c:spPr>
            <a:solidFill>
              <a:srgbClr val="132B3C"/>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'Personal escolaridad'!$H$44:$H$51</c:f>
              <c:strCache>
                <c:ptCount val="8"/>
                <c:pt idx="0">
                  <c:v>Ninguno</c:v>
                </c:pt>
                <c:pt idx="1">
                  <c:v>Preescolar o primaria</c:v>
                </c:pt>
                <c:pt idx="2">
                  <c:v>Secundaria</c:v>
                </c:pt>
                <c:pt idx="3">
                  <c:v>Preparatoria</c:v>
                </c:pt>
                <c:pt idx="4">
                  <c:v>Carrera técnica o comercial</c:v>
                </c:pt>
                <c:pt idx="5">
                  <c:v>Licenciatura</c:v>
                </c:pt>
                <c:pt idx="6">
                  <c:v>Maestría</c:v>
                </c:pt>
                <c:pt idx="7">
                  <c:v>Doctorado</c:v>
                </c:pt>
              </c:strCache>
            </c:strRef>
          </c:cat>
          <c:val>
            <c:numRef>
              <c:f>'Personal escolaridad'!$J$44:$J$51</c:f>
              <c:numCache>
                <c:formatCode>0.0%</c:formatCode>
                <c:ptCount val="8"/>
                <c:pt idx="0">
                  <c:v>3.3613936630422073E-2</c:v>
                </c:pt>
                <c:pt idx="1">
                  <c:v>3.0749444639307844E-2</c:v>
                </c:pt>
                <c:pt idx="2">
                  <c:v>7.0209283292412022E-2</c:v>
                </c:pt>
                <c:pt idx="3">
                  <c:v>0.22641178533847772</c:v>
                </c:pt>
                <c:pt idx="4">
                  <c:v>9.3534432362913603E-2</c:v>
                </c:pt>
                <c:pt idx="5">
                  <c:v>0.46416462060095875</c:v>
                </c:pt>
                <c:pt idx="6">
                  <c:v>4.7761019525312753E-2</c:v>
                </c:pt>
                <c:pt idx="7">
                  <c:v>6.898164386764878E-3</c:v>
                </c:pt>
              </c:numCache>
            </c:numRef>
          </c:val>
          <c:extLst>
            <c:ext xmlns:c16="http://schemas.microsoft.com/office/drawing/2014/chart" uri="{C3380CC4-5D6E-409C-BE32-E72D297353CC}">
              <c16:uniqueId val="{00000000-EF4F-4F7C-BBA1-19A1508FA7D7}"/>
            </c:ext>
          </c:extLst>
        </c:ser>
        <c:dLbls>
          <c:dLblPos val="outEnd"/>
          <c:showLegendKey val="0"/>
          <c:showVal val="1"/>
          <c:showCatName val="0"/>
          <c:showSerName val="0"/>
          <c:showPercent val="0"/>
          <c:showBubbleSize val="0"/>
        </c:dLbls>
        <c:gapWidth val="100"/>
        <c:overlap val="-27"/>
        <c:axId val="126653056"/>
        <c:axId val="126657368"/>
      </c:barChart>
      <c:catAx>
        <c:axId val="126653056"/>
        <c:scaling>
          <c:orientation val="minMax"/>
        </c:scaling>
        <c:delete val="0"/>
        <c:axPos val="b"/>
        <c:numFmt formatCode="General" sourceLinked="0"/>
        <c:majorTickMark val="out"/>
        <c:minorTickMark val="none"/>
        <c:tickLblPos val="nextTo"/>
        <c:crossAx val="126657368"/>
        <c:crosses val="autoZero"/>
        <c:auto val="1"/>
        <c:lblAlgn val="ctr"/>
        <c:lblOffset val="100"/>
        <c:noMultiLvlLbl val="0"/>
      </c:catAx>
      <c:valAx>
        <c:axId val="126657368"/>
        <c:scaling>
          <c:orientation val="minMax"/>
        </c:scaling>
        <c:delete val="1"/>
        <c:axPos val="l"/>
        <c:numFmt formatCode="0.0%" sourceLinked="1"/>
        <c:majorTickMark val="out"/>
        <c:minorTickMark val="none"/>
        <c:tickLblPos val="none"/>
        <c:crossAx val="126653056"/>
        <c:crosses val="autoZero"/>
        <c:crossBetween val="between"/>
      </c:valAx>
    </c:plotArea>
    <c:plotVisOnly val="1"/>
    <c:dispBlanksAs val="gap"/>
    <c:showDLblsOverMax val="0"/>
  </c:chart>
  <c:txPr>
    <a:bodyPr/>
    <a:lstStyle/>
    <a:p>
      <a:pPr>
        <a:defRPr>
          <a:latin typeface="Arial" pitchFamily="34" charset="0"/>
          <a:cs typeface="Arial" pitchFamily="34" charset="0"/>
        </a:defRPr>
      </a:pPr>
      <a:endParaRPr lang="es-MX"/>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642808452624403E-2"/>
          <c:y val="0.10708263069139966"/>
          <c:w val="0.95671438309475121"/>
          <c:h val="0.61309443507588535"/>
        </c:manualLayout>
      </c:layout>
      <c:barChart>
        <c:barDir val="col"/>
        <c:grouping val="clustered"/>
        <c:varyColors val="0"/>
        <c:ser>
          <c:idx val="0"/>
          <c:order val="0"/>
          <c:spPr>
            <a:solidFill>
              <a:schemeClr val="tx2">
                <a:lumMod val="50000"/>
              </a:schemeClr>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'Personal escolaridad'!$H$21:$H$28</c:f>
              <c:strCache>
                <c:ptCount val="8"/>
                <c:pt idx="0">
                  <c:v>Ninguno</c:v>
                </c:pt>
                <c:pt idx="1">
                  <c:v>Preescolar o primaria</c:v>
                </c:pt>
                <c:pt idx="2">
                  <c:v>Secundaria</c:v>
                </c:pt>
                <c:pt idx="3">
                  <c:v>Preparatoria </c:v>
                </c:pt>
                <c:pt idx="4">
                  <c:v>Carrera técnica o comercial</c:v>
                </c:pt>
                <c:pt idx="5">
                  <c:v>Licenciatura</c:v>
                </c:pt>
                <c:pt idx="6">
                  <c:v>Maestría</c:v>
                </c:pt>
                <c:pt idx="7">
                  <c:v>Doctorado</c:v>
                </c:pt>
              </c:strCache>
            </c:strRef>
          </c:cat>
          <c:val>
            <c:numRef>
              <c:f>'Personal escolaridad'!$J$21:$J$28</c:f>
              <c:numCache>
                <c:formatCode>0.0%</c:formatCode>
                <c:ptCount val="8"/>
                <c:pt idx="0">
                  <c:v>7.7238150965476884E-3</c:v>
                </c:pt>
                <c:pt idx="1">
                  <c:v>8.4727911059098888E-3</c:v>
                </c:pt>
                <c:pt idx="2">
                  <c:v>3.8759508484493853E-2</c:v>
                </c:pt>
                <c:pt idx="3">
                  <c:v>0.22829724985371563</c:v>
                </c:pt>
                <c:pt idx="4">
                  <c:v>7.0380339379754242E-2</c:v>
                </c:pt>
                <c:pt idx="5">
                  <c:v>0.56234055002925687</c:v>
                </c:pt>
                <c:pt idx="6">
                  <c:v>5.0438853130485663E-2</c:v>
                </c:pt>
                <c:pt idx="7">
                  <c:v>3.698069046225863E-3</c:v>
                </c:pt>
              </c:numCache>
            </c:numRef>
          </c:val>
          <c:extLst>
            <c:ext xmlns:c16="http://schemas.microsoft.com/office/drawing/2014/chart" uri="{C3380CC4-5D6E-409C-BE32-E72D297353CC}">
              <c16:uniqueId val="{00000000-31B2-4932-8E9E-A03BFF41B2BE}"/>
            </c:ext>
          </c:extLst>
        </c:ser>
        <c:dLbls>
          <c:dLblPos val="outEnd"/>
          <c:showLegendKey val="0"/>
          <c:showVal val="1"/>
          <c:showCatName val="0"/>
          <c:showSerName val="0"/>
          <c:showPercent val="0"/>
          <c:showBubbleSize val="0"/>
        </c:dLbls>
        <c:gapWidth val="100"/>
        <c:overlap val="-27"/>
        <c:axId val="126650704"/>
        <c:axId val="126651880"/>
      </c:barChart>
      <c:catAx>
        <c:axId val="126650704"/>
        <c:scaling>
          <c:orientation val="minMax"/>
        </c:scaling>
        <c:delete val="0"/>
        <c:axPos val="b"/>
        <c:numFmt formatCode="General" sourceLinked="0"/>
        <c:majorTickMark val="out"/>
        <c:minorTickMark val="none"/>
        <c:tickLblPos val="nextTo"/>
        <c:crossAx val="126651880"/>
        <c:crosses val="autoZero"/>
        <c:auto val="1"/>
        <c:lblAlgn val="ctr"/>
        <c:lblOffset val="100"/>
        <c:noMultiLvlLbl val="0"/>
      </c:catAx>
      <c:valAx>
        <c:axId val="126651880"/>
        <c:scaling>
          <c:orientation val="minMax"/>
        </c:scaling>
        <c:delete val="1"/>
        <c:axPos val="l"/>
        <c:numFmt formatCode="0.0%" sourceLinked="1"/>
        <c:majorTickMark val="out"/>
        <c:minorTickMark val="none"/>
        <c:tickLblPos val="none"/>
        <c:crossAx val="126650704"/>
        <c:crosses val="autoZero"/>
        <c:crossBetween val="between"/>
      </c:valAx>
    </c:plotArea>
    <c:plotVisOnly val="1"/>
    <c:dispBlanksAs val="gap"/>
    <c:showDLblsOverMax val="0"/>
  </c:chart>
  <c:txPr>
    <a:bodyPr/>
    <a:lstStyle/>
    <a:p>
      <a:pPr>
        <a:defRPr>
          <a:latin typeface="Arial" pitchFamily="34" charset="0"/>
          <a:cs typeface="Arial" pitchFamily="34" charset="0"/>
        </a:defRPr>
      </a:pPr>
      <a:endParaRPr lang="es-MX"/>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0"/>
    <c:view3D>
      <c:rotX val="30"/>
      <c:rotY val="0"/>
      <c:rAngAx val="0"/>
    </c:view3D>
    <c:floor>
      <c:thickness val="0"/>
    </c:floor>
    <c:sideWall>
      <c:thickness val="0"/>
    </c:sideWall>
    <c:backWall>
      <c:thickness val="0"/>
    </c:backWall>
    <c:plotArea>
      <c:layout/>
      <c:pie3DChart>
        <c:varyColors val="1"/>
        <c:ser>
          <c:idx val="0"/>
          <c:order val="0"/>
          <c:dPt>
            <c:idx val="0"/>
            <c:bubble3D val="0"/>
            <c:spPr>
              <a:solidFill>
                <a:srgbClr val="132B3C"/>
              </a:solidFill>
            </c:spPr>
            <c:extLst>
              <c:ext xmlns:c16="http://schemas.microsoft.com/office/drawing/2014/chart" uri="{C3380CC4-5D6E-409C-BE32-E72D297353CC}">
                <c16:uniqueId val="{00000000-0FD2-46DB-A6F9-F371F5022713}"/>
              </c:ext>
            </c:extLst>
          </c:dPt>
          <c:dPt>
            <c:idx val="1"/>
            <c:bubble3D val="0"/>
            <c:spPr>
              <a:solidFill>
                <a:srgbClr val="003A5E"/>
              </a:solidFill>
            </c:spPr>
            <c:extLst>
              <c:ext xmlns:c16="http://schemas.microsoft.com/office/drawing/2014/chart" uri="{C3380CC4-5D6E-409C-BE32-E72D297353CC}">
                <c16:uniqueId val="{00000001-0FD2-46DB-A6F9-F371F5022713}"/>
              </c:ext>
            </c:extLst>
          </c:dPt>
          <c:dPt>
            <c:idx val="2"/>
            <c:bubble3D val="0"/>
            <c:spPr>
              <a:solidFill>
                <a:srgbClr val="006685"/>
              </a:solidFill>
            </c:spPr>
            <c:extLst>
              <c:ext xmlns:c16="http://schemas.microsoft.com/office/drawing/2014/chart" uri="{C3380CC4-5D6E-409C-BE32-E72D297353CC}">
                <c16:uniqueId val="{00000002-0FD2-46DB-A6F9-F371F5022713}"/>
              </c:ext>
            </c:extLst>
          </c:dPt>
          <c:dPt>
            <c:idx val="3"/>
            <c:bubble3D val="0"/>
            <c:spPr>
              <a:solidFill>
                <a:srgbClr val="0083AF"/>
              </a:solidFill>
            </c:spPr>
            <c:extLst>
              <c:ext xmlns:c16="http://schemas.microsoft.com/office/drawing/2014/chart" uri="{C3380CC4-5D6E-409C-BE32-E72D297353CC}">
                <c16:uniqueId val="{00000003-0FD2-46DB-A6F9-F371F5022713}"/>
              </c:ext>
            </c:extLst>
          </c:dPt>
          <c:dPt>
            <c:idx val="4"/>
            <c:bubble3D val="0"/>
            <c:spPr>
              <a:solidFill>
                <a:srgbClr val="00A5C7"/>
              </a:solidFill>
            </c:spPr>
            <c:extLst>
              <c:ext xmlns:c16="http://schemas.microsoft.com/office/drawing/2014/chart" uri="{C3380CC4-5D6E-409C-BE32-E72D297353CC}">
                <c16:uniqueId val="{00000004-0FD2-46DB-A6F9-F371F5022713}"/>
              </c:ext>
            </c:extLst>
          </c:dPt>
          <c:dPt>
            <c:idx val="5"/>
            <c:bubble3D val="0"/>
            <c:spPr>
              <a:ln>
                <a:solidFill>
                  <a:schemeClr val="bg1">
                    <a:lumMod val="75000"/>
                  </a:schemeClr>
                </a:solidFill>
              </a:ln>
            </c:spPr>
            <c:extLst>
              <c:ext xmlns:c16="http://schemas.microsoft.com/office/drawing/2014/chart" uri="{C3380CC4-5D6E-409C-BE32-E72D297353CC}">
                <c16:uniqueId val="{00000005-0FD2-46DB-A6F9-F371F5022713}"/>
              </c:ext>
            </c:extLst>
          </c:dPt>
          <c:dLbls>
            <c:dLbl>
              <c:idx val="5"/>
              <c:layout>
                <c:manualLayout>
                  <c:x val="6.173611111111111E-2"/>
                  <c:y val="9.2159444444444433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0FD2-46DB-A6F9-F371F5022713}"/>
                </c:ext>
              </c:extLst>
            </c:dLbl>
            <c:spPr>
              <a:noFill/>
              <a:ln>
                <a:noFill/>
              </a:ln>
              <a:effectLst/>
            </c:spPr>
            <c:txPr>
              <a:bodyPr/>
              <a:lstStyle/>
              <a:p>
                <a:pPr>
                  <a:defRPr>
                    <a:solidFill>
                      <a:schemeClr val="bg1"/>
                    </a:solidFill>
                  </a:defRPr>
                </a:pPr>
                <a:endParaRPr lang="es-MX"/>
              </a:p>
            </c:txPr>
            <c:dLblPos val="in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'Personal funciones'!$O$10:$O$15</c:f>
              <c:strCache>
                <c:ptCount val="6"/>
                <c:pt idx="0">
                  <c:v>Personal administrativo y de apoyo</c:v>
                </c:pt>
                <c:pt idx="1">
                  <c:v>Otros servidores de carrera judicial</c:v>
                </c:pt>
                <c:pt idx="2">
                  <c:v>Secretarios</c:v>
                </c:pt>
                <c:pt idx="3">
                  <c:v>Secretarios de estudio y cuenta y/o proyectistas</c:v>
                </c:pt>
                <c:pt idx="4">
                  <c:v>Actuarios</c:v>
                </c:pt>
                <c:pt idx="5">
                  <c:v>Otro</c:v>
                </c:pt>
              </c:strCache>
            </c:strRef>
          </c:cat>
          <c:val>
            <c:numRef>
              <c:f>'Personal funciones'!$P$10:$P$15</c:f>
              <c:numCache>
                <c:formatCode>0.0%</c:formatCode>
                <c:ptCount val="6"/>
                <c:pt idx="0">
                  <c:v>0.4656758338209479</c:v>
                </c:pt>
                <c:pt idx="1">
                  <c:v>0.21144528964306611</c:v>
                </c:pt>
                <c:pt idx="2">
                  <c:v>0.14305441778818023</c:v>
                </c:pt>
                <c:pt idx="3">
                  <c:v>8.8964306612053831E-2</c:v>
                </c:pt>
                <c:pt idx="4">
                  <c:v>8.8613224107665298E-2</c:v>
                </c:pt>
                <c:pt idx="5">
                  <c:v>2.2469280280866004E-3</c:v>
                </c:pt>
              </c:numCache>
            </c:numRef>
          </c:val>
          <c:extLst>
            <c:ext xmlns:c16="http://schemas.microsoft.com/office/drawing/2014/chart" uri="{C3380CC4-5D6E-409C-BE32-E72D297353CC}">
              <c16:uniqueId val="{00000006-0FD2-46DB-A6F9-F371F5022713}"/>
            </c:ext>
          </c:extLst>
        </c:ser>
        <c:dLbls>
          <c:dLblPos val="ctr"/>
          <c:showLegendKey val="0"/>
          <c:showVal val="1"/>
          <c:showCatName val="0"/>
          <c:showSerName val="0"/>
          <c:showPercent val="0"/>
          <c:showBubbleSize val="0"/>
          <c:showLeaderLines val="1"/>
        </c:dLbls>
      </c:pie3DChart>
    </c:plotArea>
    <c:plotVisOnly val="1"/>
    <c:dispBlanksAs val="gap"/>
    <c:showDLblsOverMax val="0"/>
  </c:chart>
  <c:txPr>
    <a:bodyPr/>
    <a:lstStyle/>
    <a:p>
      <a:pPr>
        <a:defRPr sz="1000">
          <a:latin typeface="Arial" pitchFamily="34" charset="0"/>
          <a:cs typeface="Arial" pitchFamily="34" charset="0"/>
        </a:defRPr>
      </a:pPr>
      <a:endParaRPr lang="es-MX"/>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122A3A"/>
              </a:soli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1-7285-4664-BA00-9DC1F9CEB9FF}"/>
              </c:ext>
            </c:extLst>
          </c:dPt>
          <c:dPt>
            <c:idx val="1"/>
            <c:bubble3D val="0"/>
            <c:spPr>
              <a:solidFill>
                <a:srgbClr val="00385C"/>
              </a:soli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3-7285-4664-BA00-9DC1F9CEB9FF}"/>
              </c:ext>
            </c:extLst>
          </c:dPt>
          <c:dPt>
            <c:idx val="2"/>
            <c:bubble3D val="0"/>
            <c:spPr>
              <a:solidFill>
                <a:srgbClr val="006483"/>
              </a:soli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5-7285-4664-BA00-9DC1F9CEB9FF}"/>
              </c:ext>
            </c:extLst>
          </c:dPt>
          <c:dPt>
            <c:idx val="3"/>
            <c:bubble3D val="0"/>
            <c:spPr>
              <a:solidFill>
                <a:srgbClr val="0081AD"/>
              </a:soli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7-7285-4664-BA00-9DC1F9CEB9FF}"/>
              </c:ext>
            </c:extLst>
          </c:dPt>
          <c:dPt>
            <c:idx val="4"/>
            <c:bubble3D val="0"/>
            <c:spPr>
              <a:solidFill>
                <a:srgbClr val="00A3C5"/>
              </a:soli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9-7285-4664-BA00-9DC1F9CEB9FF}"/>
              </c:ext>
            </c:extLst>
          </c:dPt>
          <c:dPt>
            <c:idx val="5"/>
            <c:bubble3D val="0"/>
            <c:spPr>
              <a:solidFill>
                <a:srgbClr val="BFBFBF"/>
              </a:soli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B-7285-4664-BA00-9DC1F9CEB9FF}"/>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s-MX"/>
              </a:p>
            </c:txPr>
            <c:dLblPos val="inEnd"/>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15:layout/>
              </c:ext>
            </c:extLst>
          </c:dLbls>
          <c:cat>
            <c:strRef>
              <c:f>'CNGEST_2017.TR_IJE_M1_PERSONAL'!$O$35:$O$40</c:f>
              <c:strCache>
                <c:ptCount val="6"/>
                <c:pt idx="0">
                  <c:v>Servicios Generales</c:v>
                </c:pt>
                <c:pt idx="1">
                  <c:v>Informática</c:v>
                </c:pt>
                <c:pt idx="2">
                  <c:v>Oficialía Mayor o Administración</c:v>
                </c:pt>
                <c:pt idx="3">
                  <c:v>Secretaría General de Acuerdos</c:v>
                </c:pt>
                <c:pt idx="4">
                  <c:v>Archivo</c:v>
                </c:pt>
                <c:pt idx="5">
                  <c:v>Otros</c:v>
                </c:pt>
              </c:strCache>
            </c:strRef>
          </c:cat>
          <c:val>
            <c:numRef>
              <c:f>'CNGEST_2017.TR_IJE_M1_PERSONAL'!$P$35:$P$40</c:f>
              <c:numCache>
                <c:formatCode>0.0%</c:formatCode>
                <c:ptCount val="6"/>
                <c:pt idx="0">
                  <c:v>8.9909973108850696E-2</c:v>
                </c:pt>
                <c:pt idx="1">
                  <c:v>7.7750496901671934E-2</c:v>
                </c:pt>
                <c:pt idx="2">
                  <c:v>7.1203086636267982E-2</c:v>
                </c:pt>
                <c:pt idx="3">
                  <c:v>4.8053314626446859E-2</c:v>
                </c:pt>
                <c:pt idx="4">
                  <c:v>4.3259674967847536E-2</c:v>
                </c:pt>
                <c:pt idx="5">
                  <c:v>0.66982345375891494</c:v>
                </c:pt>
              </c:numCache>
            </c:numRef>
          </c:val>
          <c:extLst>
            <c:ext xmlns:c16="http://schemas.microsoft.com/office/drawing/2014/chart" uri="{C3380CC4-5D6E-409C-BE32-E72D297353CC}">
              <c16:uniqueId val="{0000000C-7285-4664-BA00-9DC1F9CEB9FF}"/>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35.png"/></Relationships>
</file>

<file path=ppt/drawings/drawing1.xml><?xml version="1.0" encoding="utf-8"?>
<c:userShapes xmlns:c="http://schemas.openxmlformats.org/drawingml/2006/chart">
  <cdr:relSizeAnchor xmlns:cdr="http://schemas.openxmlformats.org/drawingml/2006/chartDrawing">
    <cdr:from>
      <cdr:x>0</cdr:x>
      <cdr:y>0.81625</cdr:y>
    </cdr:from>
    <cdr:to>
      <cdr:x>1</cdr:x>
      <cdr:y>1</cdr:y>
    </cdr:to>
    <cdr:pic>
      <cdr:nvPicPr>
        <cdr:cNvPr id="2" name="Imagen 1"/>
        <cdr:cNvPicPr>
          <a:picLocks xmlns:a="http://schemas.openxmlformats.org/drawingml/2006/main" noChangeAspect="1"/>
        </cdr:cNvPicPr>
      </cdr:nvPicPr>
      <cdr:blipFill rotWithShape="1">
        <a:blip xmlns:a="http://schemas.openxmlformats.org/drawingml/2006/main" xmlns:r="http://schemas.openxmlformats.org/officeDocument/2006/relationships" r:embed="rId1"/>
        <a:srcRect xmlns:a="http://schemas.openxmlformats.org/drawingml/2006/main" t="62002" b="18635"/>
        <a:stretch xmlns:a="http://schemas.openxmlformats.org/drawingml/2006/main"/>
      </cdr:blipFill>
      <cdr:spPr>
        <a:xfrm xmlns:a="http://schemas.openxmlformats.org/drawingml/2006/main">
          <a:off x="7138397" y="5135984"/>
          <a:ext cx="4919898" cy="504056"/>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smtClean="0"/>
            </a:lvl1pPr>
          </a:lstStyle>
          <a:p>
            <a:pPr>
              <a:defRPr/>
            </a:pPr>
            <a:endParaRPr lang="es-MX" dirty="0"/>
          </a:p>
        </p:txBody>
      </p:sp>
      <p:sp>
        <p:nvSpPr>
          <p:cNvPr id="3" name="2 Marcador de fecha"/>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smtClean="0"/>
            </a:lvl1pPr>
          </a:lstStyle>
          <a:p>
            <a:pPr>
              <a:defRPr/>
            </a:pPr>
            <a:fld id="{C56E3A00-39A2-49C8-B759-23541E701B7F}" type="datetimeFigureOut">
              <a:rPr lang="es-MX"/>
              <a:pPr>
                <a:defRPr/>
              </a:pPr>
              <a:t>21/03/2019</a:t>
            </a:fld>
            <a:endParaRPr lang="es-MX" dirty="0"/>
          </a:p>
        </p:txBody>
      </p:sp>
      <p:sp>
        <p:nvSpPr>
          <p:cNvPr id="4" name="3 Marcador de pie de página"/>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smtClean="0"/>
            </a:lvl1pPr>
          </a:lstStyle>
          <a:p>
            <a:pPr>
              <a:defRPr/>
            </a:pPr>
            <a:endParaRPr lang="es-MX" dirty="0"/>
          </a:p>
        </p:txBody>
      </p:sp>
      <p:sp>
        <p:nvSpPr>
          <p:cNvPr id="5" name="4 Marcador de número de diapositiva"/>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smtClean="0"/>
            </a:lvl1pPr>
          </a:lstStyle>
          <a:p>
            <a:pPr>
              <a:defRPr/>
            </a:pPr>
            <a:fld id="{22A57E1B-2495-450D-9688-BA12180BE402}" type="slidenum">
              <a:rPr lang="es-MX"/>
              <a:pPr>
                <a:defRPr/>
              </a:pPr>
              <a:t>‹Nº›</a:t>
            </a:fld>
            <a:endParaRPr lang="es-MX" dirty="0"/>
          </a:p>
        </p:txBody>
      </p:sp>
    </p:spTree>
    <p:extLst>
      <p:ext uri="{BB962C8B-B14F-4D97-AF65-F5344CB8AC3E}">
        <p14:creationId xmlns:p14="http://schemas.microsoft.com/office/powerpoint/2010/main" val="179314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s-MX" dirty="0"/>
          </a:p>
        </p:txBody>
      </p:sp>
      <p:sp>
        <p:nvSpPr>
          <p:cNvPr id="3" name="2 Marcador de fecha"/>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D447506C-4EC8-4B62-9DC5-2BF323EB23C5}" type="datetimeFigureOut">
              <a:rPr lang="es-MX"/>
              <a:pPr>
                <a:defRPr/>
              </a:pPr>
              <a:t>21/03/2019</a:t>
            </a:fld>
            <a:endParaRPr lang="es-MX" dirty="0"/>
          </a:p>
        </p:txBody>
      </p:sp>
      <p:sp>
        <p:nvSpPr>
          <p:cNvPr id="4" name="3 Marcador de imagen de diapositiva"/>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s-MX" noProof="0" dirty="0"/>
          </a:p>
        </p:txBody>
      </p:sp>
      <p:sp>
        <p:nvSpPr>
          <p:cNvPr id="5" name="4 Marcador de notas"/>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MX" noProof="0"/>
          </a:p>
        </p:txBody>
      </p:sp>
      <p:sp>
        <p:nvSpPr>
          <p:cNvPr id="6" name="5 Marcador de pie de página"/>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s-MX" dirty="0"/>
          </a:p>
        </p:txBody>
      </p:sp>
      <p:sp>
        <p:nvSpPr>
          <p:cNvPr id="7" name="6 Marcador de número de diapositiva"/>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657D7E3E-78CD-4160-9BAC-3BEE8BF67FB7}" type="slidenum">
              <a:rPr lang="es-MX"/>
              <a:pPr>
                <a:defRPr/>
              </a:pPr>
              <a:t>‹Nº›</a:t>
            </a:fld>
            <a:endParaRPr lang="es-MX" dirty="0"/>
          </a:p>
        </p:txBody>
      </p:sp>
    </p:spTree>
    <p:extLst>
      <p:ext uri="{BB962C8B-B14F-4D97-AF65-F5344CB8AC3E}">
        <p14:creationId xmlns:p14="http://schemas.microsoft.com/office/powerpoint/2010/main" val="2065871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683" name="2 Marcador de notas"/>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MX" dirty="0">
                <a:ea typeface="ＭＳ Ｐゴシック" panose="020B0600070205080204" pitchFamily="34" charset="-128"/>
              </a:rPr>
              <a:t>V</a:t>
            </a:r>
          </a:p>
        </p:txBody>
      </p:sp>
      <p:sp>
        <p:nvSpPr>
          <p:cNvPr id="75780" name="3 Marcador de número de diapositiva"/>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DB22CB2-03C8-4268-8FD9-386D45F0C373}" type="slidenum">
              <a:rPr lang="es-ES" altLang="es-MX">
                <a:latin typeface="Calibri" panose="020F0502020204030204" pitchFamily="34" charset="0"/>
              </a:rPr>
              <a:pPr eaLnBrk="1" hangingPunct="1"/>
              <a:t>1</a:t>
            </a:fld>
            <a:endParaRPr lang="es-ES" altLang="es-MX" dirty="0">
              <a:latin typeface="Calibri" panose="020F0502020204030204" pitchFamily="34" charset="0"/>
            </a:endParaRPr>
          </a:p>
        </p:txBody>
      </p:sp>
    </p:spTree>
    <p:extLst>
      <p:ext uri="{BB962C8B-B14F-4D97-AF65-F5344CB8AC3E}">
        <p14:creationId xmlns:p14="http://schemas.microsoft.com/office/powerpoint/2010/main" val="2119680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pPr>
              <a:defRPr/>
            </a:pPr>
            <a:fld id="{657D7E3E-78CD-4160-9BAC-3BEE8BF67FB7}" type="slidenum">
              <a:rPr lang="es-MX" smtClean="0"/>
              <a:pPr>
                <a:defRPr/>
              </a:pPr>
              <a:t>15</a:t>
            </a:fld>
            <a:endParaRPr lang="es-MX" dirty="0"/>
          </a:p>
        </p:txBody>
      </p:sp>
    </p:spTree>
    <p:extLst>
      <p:ext uri="{BB962C8B-B14F-4D97-AF65-F5344CB8AC3E}">
        <p14:creationId xmlns:p14="http://schemas.microsoft.com/office/powerpoint/2010/main" val="4016525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pPr>
              <a:defRPr/>
            </a:pPr>
            <a:fld id="{657D7E3E-78CD-4160-9BAC-3BEE8BF67FB7}" type="slidenum">
              <a:rPr lang="es-MX" smtClean="0"/>
              <a:pPr>
                <a:defRPr/>
              </a:pPr>
              <a:t>16</a:t>
            </a:fld>
            <a:endParaRPr lang="es-MX" dirty="0"/>
          </a:p>
        </p:txBody>
      </p:sp>
    </p:spTree>
    <p:extLst>
      <p:ext uri="{BB962C8B-B14F-4D97-AF65-F5344CB8AC3E}">
        <p14:creationId xmlns:p14="http://schemas.microsoft.com/office/powerpoint/2010/main" val="3687709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pPr>
              <a:defRPr/>
            </a:pPr>
            <a:fld id="{657D7E3E-78CD-4160-9BAC-3BEE8BF67FB7}" type="slidenum">
              <a:rPr lang="es-MX" smtClean="0"/>
              <a:pPr>
                <a:defRPr/>
              </a:pPr>
              <a:t>17</a:t>
            </a:fld>
            <a:endParaRPr lang="es-MX" dirty="0"/>
          </a:p>
        </p:txBody>
      </p:sp>
    </p:spTree>
    <p:extLst>
      <p:ext uri="{BB962C8B-B14F-4D97-AF65-F5344CB8AC3E}">
        <p14:creationId xmlns:p14="http://schemas.microsoft.com/office/powerpoint/2010/main" val="1043112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pPr>
              <a:defRPr/>
            </a:pPr>
            <a:fld id="{657D7E3E-78CD-4160-9BAC-3BEE8BF67FB7}" type="slidenum">
              <a:rPr lang="es-MX" smtClean="0"/>
              <a:pPr>
                <a:defRPr/>
              </a:pPr>
              <a:t>19</a:t>
            </a:fld>
            <a:endParaRPr lang="es-MX" dirty="0"/>
          </a:p>
        </p:txBody>
      </p:sp>
    </p:spTree>
    <p:extLst>
      <p:ext uri="{BB962C8B-B14F-4D97-AF65-F5344CB8AC3E}">
        <p14:creationId xmlns:p14="http://schemas.microsoft.com/office/powerpoint/2010/main" val="1145284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pPr>
              <a:defRPr/>
            </a:pPr>
            <a:fld id="{657D7E3E-78CD-4160-9BAC-3BEE8BF67FB7}" type="slidenum">
              <a:rPr lang="es-MX" smtClean="0"/>
              <a:pPr>
                <a:defRPr/>
              </a:pPr>
              <a:t>20</a:t>
            </a:fld>
            <a:endParaRPr lang="es-MX" dirty="0"/>
          </a:p>
        </p:txBody>
      </p:sp>
    </p:spTree>
    <p:extLst>
      <p:ext uri="{BB962C8B-B14F-4D97-AF65-F5344CB8AC3E}">
        <p14:creationId xmlns:p14="http://schemas.microsoft.com/office/powerpoint/2010/main" val="2665297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pPr>
              <a:defRPr/>
            </a:pPr>
            <a:fld id="{657D7E3E-78CD-4160-9BAC-3BEE8BF67FB7}" type="slidenum">
              <a:rPr lang="es-MX" smtClean="0"/>
              <a:pPr>
                <a:defRPr/>
              </a:pPr>
              <a:t>21</a:t>
            </a:fld>
            <a:endParaRPr lang="es-MX" dirty="0"/>
          </a:p>
        </p:txBody>
      </p:sp>
    </p:spTree>
    <p:extLst>
      <p:ext uri="{BB962C8B-B14F-4D97-AF65-F5344CB8AC3E}">
        <p14:creationId xmlns:p14="http://schemas.microsoft.com/office/powerpoint/2010/main" val="1243030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pPr>
              <a:defRPr/>
            </a:pPr>
            <a:fld id="{657D7E3E-78CD-4160-9BAC-3BEE8BF67FB7}" type="slidenum">
              <a:rPr lang="es-MX" smtClean="0"/>
              <a:pPr>
                <a:defRPr/>
              </a:pPr>
              <a:t>23</a:t>
            </a:fld>
            <a:endParaRPr lang="es-MX" dirty="0"/>
          </a:p>
        </p:txBody>
      </p:sp>
    </p:spTree>
    <p:extLst>
      <p:ext uri="{BB962C8B-B14F-4D97-AF65-F5344CB8AC3E}">
        <p14:creationId xmlns:p14="http://schemas.microsoft.com/office/powerpoint/2010/main" val="1169190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pPr>
              <a:defRPr/>
            </a:pPr>
            <a:fld id="{657D7E3E-78CD-4160-9BAC-3BEE8BF67FB7}" type="slidenum">
              <a:rPr lang="es-MX" smtClean="0"/>
              <a:pPr>
                <a:defRPr/>
              </a:pPr>
              <a:t>24</a:t>
            </a:fld>
            <a:endParaRPr lang="es-MX" dirty="0"/>
          </a:p>
        </p:txBody>
      </p:sp>
    </p:spTree>
    <p:extLst>
      <p:ext uri="{BB962C8B-B14F-4D97-AF65-F5344CB8AC3E}">
        <p14:creationId xmlns:p14="http://schemas.microsoft.com/office/powerpoint/2010/main" val="443894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pPr>
              <a:defRPr/>
            </a:pPr>
            <a:fld id="{657D7E3E-78CD-4160-9BAC-3BEE8BF67FB7}" type="slidenum">
              <a:rPr lang="es-MX" smtClean="0"/>
              <a:pPr>
                <a:defRPr/>
              </a:pPr>
              <a:t>4</a:t>
            </a:fld>
            <a:endParaRPr lang="es-MX" dirty="0"/>
          </a:p>
        </p:txBody>
      </p:sp>
    </p:spTree>
    <p:extLst>
      <p:ext uri="{BB962C8B-B14F-4D97-AF65-F5344CB8AC3E}">
        <p14:creationId xmlns:p14="http://schemas.microsoft.com/office/powerpoint/2010/main" val="2726125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pPr>
              <a:defRPr/>
            </a:pPr>
            <a:fld id="{657D7E3E-78CD-4160-9BAC-3BEE8BF67FB7}" type="slidenum">
              <a:rPr lang="es-MX" smtClean="0"/>
              <a:pPr>
                <a:defRPr/>
              </a:pPr>
              <a:t>8</a:t>
            </a:fld>
            <a:endParaRPr lang="es-MX" dirty="0"/>
          </a:p>
        </p:txBody>
      </p:sp>
    </p:spTree>
    <p:extLst>
      <p:ext uri="{BB962C8B-B14F-4D97-AF65-F5344CB8AC3E}">
        <p14:creationId xmlns:p14="http://schemas.microsoft.com/office/powerpoint/2010/main" val="2363812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pPr>
              <a:defRPr/>
            </a:pPr>
            <a:fld id="{657D7E3E-78CD-4160-9BAC-3BEE8BF67FB7}" type="slidenum">
              <a:rPr lang="es-MX" smtClean="0"/>
              <a:pPr>
                <a:defRPr/>
              </a:pPr>
              <a:t>9</a:t>
            </a:fld>
            <a:endParaRPr lang="es-MX" dirty="0"/>
          </a:p>
        </p:txBody>
      </p:sp>
    </p:spTree>
    <p:extLst>
      <p:ext uri="{BB962C8B-B14F-4D97-AF65-F5344CB8AC3E}">
        <p14:creationId xmlns:p14="http://schemas.microsoft.com/office/powerpoint/2010/main" val="1533125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pPr>
              <a:defRPr/>
            </a:pPr>
            <a:fld id="{657D7E3E-78CD-4160-9BAC-3BEE8BF67FB7}" type="slidenum">
              <a:rPr lang="es-MX" smtClean="0"/>
              <a:pPr>
                <a:defRPr/>
              </a:pPr>
              <a:t>10</a:t>
            </a:fld>
            <a:endParaRPr lang="es-MX" dirty="0"/>
          </a:p>
        </p:txBody>
      </p:sp>
    </p:spTree>
    <p:extLst>
      <p:ext uri="{BB962C8B-B14F-4D97-AF65-F5344CB8AC3E}">
        <p14:creationId xmlns:p14="http://schemas.microsoft.com/office/powerpoint/2010/main" val="2590530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pPr>
              <a:defRPr/>
            </a:pPr>
            <a:fld id="{657D7E3E-78CD-4160-9BAC-3BEE8BF67FB7}" type="slidenum">
              <a:rPr lang="es-MX" smtClean="0"/>
              <a:pPr>
                <a:defRPr/>
              </a:pPr>
              <a:t>11</a:t>
            </a:fld>
            <a:endParaRPr lang="es-MX" dirty="0"/>
          </a:p>
        </p:txBody>
      </p:sp>
    </p:spTree>
    <p:extLst>
      <p:ext uri="{BB962C8B-B14F-4D97-AF65-F5344CB8AC3E}">
        <p14:creationId xmlns:p14="http://schemas.microsoft.com/office/powerpoint/2010/main" val="2422593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pPr>
              <a:defRPr/>
            </a:pPr>
            <a:fld id="{657D7E3E-78CD-4160-9BAC-3BEE8BF67FB7}" type="slidenum">
              <a:rPr lang="es-MX" smtClean="0"/>
              <a:pPr>
                <a:defRPr/>
              </a:pPr>
              <a:t>12</a:t>
            </a:fld>
            <a:endParaRPr lang="es-MX" dirty="0"/>
          </a:p>
        </p:txBody>
      </p:sp>
    </p:spTree>
    <p:extLst>
      <p:ext uri="{BB962C8B-B14F-4D97-AF65-F5344CB8AC3E}">
        <p14:creationId xmlns:p14="http://schemas.microsoft.com/office/powerpoint/2010/main" val="1352250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pPr>
              <a:defRPr/>
            </a:pPr>
            <a:fld id="{657D7E3E-78CD-4160-9BAC-3BEE8BF67FB7}" type="slidenum">
              <a:rPr lang="es-MX" smtClean="0"/>
              <a:pPr>
                <a:defRPr/>
              </a:pPr>
              <a:t>13</a:t>
            </a:fld>
            <a:endParaRPr lang="es-MX" dirty="0"/>
          </a:p>
        </p:txBody>
      </p:sp>
    </p:spTree>
    <p:extLst>
      <p:ext uri="{BB962C8B-B14F-4D97-AF65-F5344CB8AC3E}">
        <p14:creationId xmlns:p14="http://schemas.microsoft.com/office/powerpoint/2010/main" val="1100390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pPr>
              <a:defRPr/>
            </a:pPr>
            <a:fld id="{657D7E3E-78CD-4160-9BAC-3BEE8BF67FB7}" type="slidenum">
              <a:rPr lang="es-MX" smtClean="0"/>
              <a:pPr>
                <a:defRPr/>
              </a:pPr>
              <a:t>14</a:t>
            </a:fld>
            <a:endParaRPr lang="es-MX" dirty="0"/>
          </a:p>
        </p:txBody>
      </p:sp>
    </p:spTree>
    <p:extLst>
      <p:ext uri="{BB962C8B-B14F-4D97-AF65-F5344CB8AC3E}">
        <p14:creationId xmlns:p14="http://schemas.microsoft.com/office/powerpoint/2010/main" val="10348316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6 Imagen" descr="logo.png"/>
          <p:cNvPicPr>
            <a:picLocks noChangeAspect="1"/>
          </p:cNvPicPr>
          <p:nvPr userDrawn="1"/>
        </p:nvPicPr>
        <p:blipFill>
          <a:blip r:embed="rId3" cstate="print"/>
          <a:srcRect/>
          <a:stretch>
            <a:fillRect/>
          </a:stretch>
        </p:blipFill>
        <p:spPr bwMode="auto">
          <a:xfrm>
            <a:off x="5003532" y="5507039"/>
            <a:ext cx="2184937" cy="1042987"/>
          </a:xfrm>
          <a:prstGeom prst="rect">
            <a:avLst/>
          </a:prstGeom>
          <a:noFill/>
          <a:ln w="9525">
            <a:noFill/>
            <a:miter lim="800000"/>
            <a:headEnd/>
            <a:tailEnd/>
          </a:ln>
        </p:spPr>
      </p:pic>
      <p:sp>
        <p:nvSpPr>
          <p:cNvPr id="2" name="1 Título"/>
          <p:cNvSpPr>
            <a:spLocks noGrp="1"/>
          </p:cNvSpPr>
          <p:nvPr>
            <p:ph type="ctrTitle"/>
          </p:nvPr>
        </p:nvSpPr>
        <p:spPr>
          <a:xfrm>
            <a:off x="914400" y="1052736"/>
            <a:ext cx="10363200" cy="2448272"/>
          </a:xfrm>
        </p:spPr>
        <p:txBody>
          <a:bodyPr>
            <a:noAutofit/>
          </a:bodyPr>
          <a:lstStyle>
            <a:lvl1pPr>
              <a:defRPr sz="4400" b="1" baseline="0"/>
            </a:lvl1pPr>
          </a:lstStyle>
          <a:p>
            <a:r>
              <a:rPr lang="es-ES"/>
              <a:t>Haga clic para modificar el estilo de título del patrón</a:t>
            </a:r>
            <a:endParaRPr lang="es-MX" dirty="0"/>
          </a:p>
        </p:txBody>
      </p:sp>
      <p:sp>
        <p:nvSpPr>
          <p:cNvPr id="3" name="2 Subtítulo"/>
          <p:cNvSpPr>
            <a:spLocks noGrp="1"/>
          </p:cNvSpPr>
          <p:nvPr>
            <p:ph type="subTitle" idx="1"/>
          </p:nvPr>
        </p:nvSpPr>
        <p:spPr>
          <a:xfrm>
            <a:off x="1828800" y="3933056"/>
            <a:ext cx="8534400" cy="791344"/>
          </a:xfr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dirty="0"/>
          </a:p>
        </p:txBody>
      </p:sp>
      <p:sp>
        <p:nvSpPr>
          <p:cNvPr id="5" name="3 Marcador de fecha"/>
          <p:cNvSpPr>
            <a:spLocks noGrp="1"/>
          </p:cNvSpPr>
          <p:nvPr>
            <p:ph type="dt" sz="half" idx="10"/>
          </p:nvPr>
        </p:nvSpPr>
        <p:spPr/>
        <p:txBody>
          <a:bodyPr/>
          <a:lstStyle>
            <a:lvl1pPr>
              <a:defRPr/>
            </a:lvl1pPr>
          </a:lstStyle>
          <a:p>
            <a:pPr>
              <a:defRPr/>
            </a:pPr>
            <a:fld id="{6BA592F8-8E6E-4C06-8335-E967A3A6E8DC}" type="datetimeFigureOut">
              <a:rPr lang="es-MX"/>
              <a:pPr>
                <a:defRPr/>
              </a:pPr>
              <a:t>21/03/2019</a:t>
            </a:fld>
            <a:endParaRPr lang="es-MX" dirty="0"/>
          </a:p>
        </p:txBody>
      </p:sp>
      <p:sp>
        <p:nvSpPr>
          <p:cNvPr id="6" name="4 Marcador de pie de página"/>
          <p:cNvSpPr>
            <a:spLocks noGrp="1"/>
          </p:cNvSpPr>
          <p:nvPr>
            <p:ph type="ftr" sz="quarter" idx="11"/>
          </p:nvPr>
        </p:nvSpPr>
        <p:spPr/>
        <p:txBody>
          <a:bodyPr/>
          <a:lstStyle>
            <a:lvl1pPr>
              <a:defRPr/>
            </a:lvl1pPr>
          </a:lstStyle>
          <a:p>
            <a:pPr>
              <a:defRPr/>
            </a:pPr>
            <a:endParaRPr lang="es-MX" dirty="0"/>
          </a:p>
        </p:txBody>
      </p:sp>
      <p:sp>
        <p:nvSpPr>
          <p:cNvPr id="7" name="5 Marcador de número de diapositiva"/>
          <p:cNvSpPr>
            <a:spLocks noGrp="1"/>
          </p:cNvSpPr>
          <p:nvPr>
            <p:ph type="sldNum" sz="quarter" idx="12"/>
          </p:nvPr>
        </p:nvSpPr>
        <p:spPr/>
        <p:txBody>
          <a:bodyPr/>
          <a:lstStyle>
            <a:lvl1pPr>
              <a:defRPr/>
            </a:lvl1pPr>
          </a:lstStyle>
          <a:p>
            <a:pPr>
              <a:defRPr/>
            </a:pPr>
            <a:fld id="{BAD8F111-70E8-41EB-9876-0A48CF9E938F}" type="slidenum">
              <a:rPr lang="es-MX"/>
              <a:pPr>
                <a:defRPr/>
              </a:pPr>
              <a:t>‹Nº›</a:t>
            </a:fld>
            <a:endParaRPr lang="es-MX"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609600" y="1600201"/>
            <a:ext cx="10972800" cy="4205064"/>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3 Marcador de fecha"/>
          <p:cNvSpPr>
            <a:spLocks noGrp="1"/>
          </p:cNvSpPr>
          <p:nvPr>
            <p:ph type="dt" sz="half" idx="10"/>
          </p:nvPr>
        </p:nvSpPr>
        <p:spPr/>
        <p:txBody>
          <a:bodyPr/>
          <a:lstStyle>
            <a:lvl1pPr>
              <a:defRPr/>
            </a:lvl1pPr>
          </a:lstStyle>
          <a:p>
            <a:pPr>
              <a:defRPr/>
            </a:pPr>
            <a:fld id="{934F6267-0632-4B65-962C-D06078653005}" type="datetimeFigureOut">
              <a:rPr lang="es-MX"/>
              <a:pPr>
                <a:defRPr/>
              </a:pPr>
              <a:t>21/03/2019</a:t>
            </a:fld>
            <a:endParaRPr lang="es-MX" dirty="0"/>
          </a:p>
        </p:txBody>
      </p:sp>
      <p:sp>
        <p:nvSpPr>
          <p:cNvPr id="6" name="4 Marcador de pie de página"/>
          <p:cNvSpPr>
            <a:spLocks noGrp="1"/>
          </p:cNvSpPr>
          <p:nvPr>
            <p:ph type="ftr" sz="quarter" idx="11"/>
          </p:nvPr>
        </p:nvSpPr>
        <p:spPr/>
        <p:txBody>
          <a:bodyPr/>
          <a:lstStyle>
            <a:lvl1pPr>
              <a:defRPr/>
            </a:lvl1pPr>
          </a:lstStyle>
          <a:p>
            <a:pPr>
              <a:defRPr/>
            </a:pPr>
            <a:endParaRPr lang="es-MX" dirty="0"/>
          </a:p>
        </p:txBody>
      </p:sp>
      <p:sp>
        <p:nvSpPr>
          <p:cNvPr id="7" name="5 Marcador de número de diapositiva"/>
          <p:cNvSpPr>
            <a:spLocks noGrp="1"/>
          </p:cNvSpPr>
          <p:nvPr>
            <p:ph type="sldNum" sz="quarter" idx="12"/>
          </p:nvPr>
        </p:nvSpPr>
        <p:spPr/>
        <p:txBody>
          <a:bodyPr/>
          <a:lstStyle>
            <a:lvl1pPr>
              <a:defRPr/>
            </a:lvl1pPr>
          </a:lstStyle>
          <a:p>
            <a:pPr>
              <a:defRPr/>
            </a:pPr>
            <a:fld id="{97A33CD7-91A1-4C39-9746-90D61E7BCF4B}" type="slidenum">
              <a:rPr lang="es-MX"/>
              <a:pPr>
                <a:defRPr/>
              </a:pPr>
              <a:t>‹Nº›</a:t>
            </a:fld>
            <a:endParaRPr lang="es-MX" dirty="0"/>
          </a:p>
        </p:txBody>
      </p:sp>
      <p:pic>
        <p:nvPicPr>
          <p:cNvPr id="8" name="6 Imagen" descr="logo.png"/>
          <p:cNvPicPr>
            <a:picLocks noChangeAspect="1"/>
          </p:cNvPicPr>
          <p:nvPr userDrawn="1"/>
        </p:nvPicPr>
        <p:blipFill>
          <a:blip r:embed="rId2" cstate="print"/>
          <a:srcRect/>
          <a:stretch>
            <a:fillRect/>
          </a:stretch>
        </p:blipFill>
        <p:spPr bwMode="auto">
          <a:xfrm>
            <a:off x="5322172" y="5924550"/>
            <a:ext cx="1547657" cy="744538"/>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530626"/>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609600" y="274639"/>
            <a:ext cx="8026400" cy="5530626"/>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3 Marcador de fecha"/>
          <p:cNvSpPr>
            <a:spLocks noGrp="1"/>
          </p:cNvSpPr>
          <p:nvPr>
            <p:ph type="dt" sz="half" idx="10"/>
          </p:nvPr>
        </p:nvSpPr>
        <p:spPr/>
        <p:txBody>
          <a:bodyPr/>
          <a:lstStyle>
            <a:lvl1pPr>
              <a:defRPr/>
            </a:lvl1pPr>
          </a:lstStyle>
          <a:p>
            <a:pPr>
              <a:defRPr/>
            </a:pPr>
            <a:fld id="{54B10CA4-54E8-4C03-8732-DFA2E7058F10}" type="datetimeFigureOut">
              <a:rPr lang="es-MX"/>
              <a:pPr>
                <a:defRPr/>
              </a:pPr>
              <a:t>21/03/2019</a:t>
            </a:fld>
            <a:endParaRPr lang="es-MX" dirty="0"/>
          </a:p>
        </p:txBody>
      </p:sp>
      <p:sp>
        <p:nvSpPr>
          <p:cNvPr id="6" name="4 Marcador de pie de página"/>
          <p:cNvSpPr>
            <a:spLocks noGrp="1"/>
          </p:cNvSpPr>
          <p:nvPr>
            <p:ph type="ftr" sz="quarter" idx="11"/>
          </p:nvPr>
        </p:nvSpPr>
        <p:spPr/>
        <p:txBody>
          <a:bodyPr/>
          <a:lstStyle>
            <a:lvl1pPr>
              <a:defRPr/>
            </a:lvl1pPr>
          </a:lstStyle>
          <a:p>
            <a:pPr>
              <a:defRPr/>
            </a:pPr>
            <a:endParaRPr lang="es-MX" dirty="0"/>
          </a:p>
        </p:txBody>
      </p:sp>
      <p:sp>
        <p:nvSpPr>
          <p:cNvPr id="7" name="5 Marcador de número de diapositiva"/>
          <p:cNvSpPr>
            <a:spLocks noGrp="1"/>
          </p:cNvSpPr>
          <p:nvPr>
            <p:ph type="sldNum" sz="quarter" idx="12"/>
          </p:nvPr>
        </p:nvSpPr>
        <p:spPr/>
        <p:txBody>
          <a:bodyPr/>
          <a:lstStyle>
            <a:lvl1pPr>
              <a:defRPr/>
            </a:lvl1pPr>
          </a:lstStyle>
          <a:p>
            <a:pPr>
              <a:defRPr/>
            </a:pPr>
            <a:fld id="{C76CBD57-CC38-4C60-9538-093FABE7FD21}" type="slidenum">
              <a:rPr lang="es-MX"/>
              <a:pPr>
                <a:defRPr/>
              </a:pPr>
              <a:t>‹Nº›</a:t>
            </a:fld>
            <a:endParaRPr lang="es-MX" dirty="0"/>
          </a:p>
        </p:txBody>
      </p:sp>
      <p:pic>
        <p:nvPicPr>
          <p:cNvPr id="8" name="6 Imagen" descr="logo.png"/>
          <p:cNvPicPr>
            <a:picLocks noChangeAspect="1"/>
          </p:cNvPicPr>
          <p:nvPr userDrawn="1"/>
        </p:nvPicPr>
        <p:blipFill>
          <a:blip r:embed="rId2" cstate="print"/>
          <a:srcRect/>
          <a:stretch>
            <a:fillRect/>
          </a:stretch>
        </p:blipFill>
        <p:spPr bwMode="auto">
          <a:xfrm>
            <a:off x="5322172" y="5924550"/>
            <a:ext cx="1547657" cy="744538"/>
          </a:xfrm>
          <a:prstGeom prst="rect">
            <a:avLst/>
          </a:prstGeom>
          <a:noFill/>
          <a:ln w="9525">
            <a:noFill/>
            <a:miter lim="800000"/>
            <a:headEnd/>
            <a:tailEnd/>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a de salida">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2 CuadroTexto"/>
          <p:cNvSpPr txBox="1"/>
          <p:nvPr userDrawn="1"/>
        </p:nvSpPr>
        <p:spPr>
          <a:xfrm>
            <a:off x="2571752" y="1628775"/>
            <a:ext cx="6913033" cy="1570038"/>
          </a:xfrm>
          <a:prstGeom prst="rect">
            <a:avLst/>
          </a:prstGeom>
          <a:noFill/>
        </p:spPr>
        <p:txBody>
          <a:bodyPr>
            <a:spAutoFit/>
          </a:bodyPr>
          <a:lstStyle/>
          <a:p>
            <a:pPr algn="ctr" fontAlgn="auto">
              <a:lnSpc>
                <a:spcPct val="150000"/>
              </a:lnSpc>
              <a:spcBef>
                <a:spcPts val="0"/>
              </a:spcBef>
              <a:spcAft>
                <a:spcPts val="0"/>
              </a:spcAft>
              <a:defRPr/>
            </a:pPr>
            <a:r>
              <a:rPr lang="es-MX" sz="2200" b="1" kern="1500" dirty="0">
                <a:solidFill>
                  <a:srgbClr val="002060"/>
                </a:solidFill>
                <a:latin typeface="Helvetica" pitchFamily="34" charset="0"/>
                <a:cs typeface="+mn-cs"/>
              </a:rPr>
              <a:t>Conociendo México</a:t>
            </a:r>
          </a:p>
          <a:p>
            <a:pPr algn="ctr" fontAlgn="auto">
              <a:lnSpc>
                <a:spcPct val="150000"/>
              </a:lnSpc>
              <a:spcBef>
                <a:spcPts val="0"/>
              </a:spcBef>
              <a:spcAft>
                <a:spcPts val="0"/>
              </a:spcAft>
              <a:defRPr/>
            </a:pPr>
            <a:r>
              <a:rPr lang="es-MX" b="1" kern="1500" dirty="0">
                <a:solidFill>
                  <a:srgbClr val="002060"/>
                </a:solidFill>
                <a:latin typeface="Helvetica" pitchFamily="34" charset="0"/>
                <a:cs typeface="+mn-cs"/>
              </a:rPr>
              <a:t>01 800 111 46 34</a:t>
            </a:r>
          </a:p>
          <a:p>
            <a:pPr algn="ctr" fontAlgn="auto">
              <a:spcBef>
                <a:spcPts val="0"/>
              </a:spcBef>
              <a:spcAft>
                <a:spcPts val="0"/>
              </a:spcAft>
              <a:defRPr/>
            </a:pPr>
            <a:r>
              <a:rPr lang="es-MX" b="1" kern="1500" dirty="0">
                <a:solidFill>
                  <a:srgbClr val="002060"/>
                </a:solidFill>
                <a:latin typeface="Helvetica" pitchFamily="34" charset="0"/>
                <a:cs typeface="+mn-cs"/>
              </a:rPr>
              <a:t>www.inegi.org.mx</a:t>
            </a:r>
          </a:p>
          <a:p>
            <a:pPr algn="ctr" fontAlgn="auto">
              <a:spcBef>
                <a:spcPts val="0"/>
              </a:spcBef>
              <a:spcAft>
                <a:spcPts val="0"/>
              </a:spcAft>
              <a:defRPr/>
            </a:pPr>
            <a:r>
              <a:rPr lang="es-MX" b="1" kern="1500" dirty="0">
                <a:solidFill>
                  <a:srgbClr val="002060"/>
                </a:solidFill>
                <a:latin typeface="Helvetica" pitchFamily="34" charset="0"/>
                <a:cs typeface="+mn-cs"/>
              </a:rPr>
              <a:t>atencion.usuarios@inegi.org.mx</a:t>
            </a:r>
          </a:p>
        </p:txBody>
      </p:sp>
      <p:grpSp>
        <p:nvGrpSpPr>
          <p:cNvPr id="4" name="21 Grupo"/>
          <p:cNvGrpSpPr>
            <a:grpSpLocks/>
          </p:cNvGrpSpPr>
          <p:nvPr userDrawn="1"/>
        </p:nvGrpSpPr>
        <p:grpSpPr bwMode="auto">
          <a:xfrm>
            <a:off x="1775885" y="3716338"/>
            <a:ext cx="3744383" cy="563562"/>
            <a:chOff x="1331640" y="4725144"/>
            <a:chExt cx="2808312" cy="562825"/>
          </a:xfrm>
        </p:grpSpPr>
        <p:pic>
          <p:nvPicPr>
            <p:cNvPr id="5" name="9 Imagen" descr="twitt.png"/>
            <p:cNvPicPr>
              <a:picLocks noChangeAspect="1"/>
            </p:cNvPicPr>
            <p:nvPr userDrawn="1"/>
          </p:nvPicPr>
          <p:blipFill>
            <a:blip r:embed="rId3" cstate="print">
              <a:lum contrast="10000"/>
            </a:blip>
            <a:srcRect/>
            <a:stretch>
              <a:fillRect/>
            </a:stretch>
          </p:blipFill>
          <p:spPr bwMode="auto">
            <a:xfrm>
              <a:off x="1331640" y="4725144"/>
              <a:ext cx="566777" cy="562825"/>
            </a:xfrm>
            <a:prstGeom prst="rect">
              <a:avLst/>
            </a:prstGeom>
            <a:noFill/>
            <a:ln w="9525">
              <a:noFill/>
              <a:miter lim="800000"/>
              <a:headEnd/>
              <a:tailEnd/>
            </a:ln>
          </p:spPr>
        </p:pic>
        <p:sp>
          <p:nvSpPr>
            <p:cNvPr id="6" name="5 CuadroTexto"/>
            <p:cNvSpPr txBox="1"/>
            <p:nvPr userDrawn="1"/>
          </p:nvSpPr>
          <p:spPr>
            <a:xfrm>
              <a:off x="1836469" y="4858320"/>
              <a:ext cx="2303483" cy="369403"/>
            </a:xfrm>
            <a:prstGeom prst="rect">
              <a:avLst/>
            </a:prstGeom>
            <a:noFill/>
          </p:spPr>
          <p:txBody>
            <a:bodyPr>
              <a:spAutoFit/>
            </a:bodyPr>
            <a:lstStyle/>
            <a:p>
              <a:pPr fontAlgn="auto">
                <a:spcBef>
                  <a:spcPts val="0"/>
                </a:spcBef>
                <a:spcAft>
                  <a:spcPts val="0"/>
                </a:spcAft>
                <a:defRPr/>
              </a:pPr>
              <a:r>
                <a:rPr lang="es-MX" b="1" kern="1500" dirty="0">
                  <a:solidFill>
                    <a:srgbClr val="002060"/>
                  </a:solidFill>
                  <a:latin typeface="Helvetica" pitchFamily="34" charset="0"/>
                  <a:cs typeface="+mn-cs"/>
                </a:rPr>
                <a:t>@inegi_informa</a:t>
              </a:r>
            </a:p>
          </p:txBody>
        </p:sp>
      </p:grpSp>
      <p:grpSp>
        <p:nvGrpSpPr>
          <p:cNvPr id="7" name="22 Grupo"/>
          <p:cNvGrpSpPr>
            <a:grpSpLocks/>
          </p:cNvGrpSpPr>
          <p:nvPr userDrawn="1"/>
        </p:nvGrpSpPr>
        <p:grpSpPr bwMode="auto">
          <a:xfrm>
            <a:off x="7535334" y="3716338"/>
            <a:ext cx="3865033" cy="563562"/>
            <a:chOff x="5652120" y="4725144"/>
            <a:chExt cx="2897898" cy="562825"/>
          </a:xfrm>
        </p:grpSpPr>
        <p:pic>
          <p:nvPicPr>
            <p:cNvPr id="8" name="12 Imagen" descr="face.png"/>
            <p:cNvPicPr>
              <a:picLocks noChangeAspect="1"/>
            </p:cNvPicPr>
            <p:nvPr userDrawn="1"/>
          </p:nvPicPr>
          <p:blipFill>
            <a:blip r:embed="rId4" cstate="print">
              <a:lum bright="-10000" contrast="-10000"/>
            </a:blip>
            <a:srcRect/>
            <a:stretch>
              <a:fillRect/>
            </a:stretch>
          </p:blipFill>
          <p:spPr bwMode="auto">
            <a:xfrm>
              <a:off x="5652120" y="4725144"/>
              <a:ext cx="568358" cy="562825"/>
            </a:xfrm>
            <a:prstGeom prst="rect">
              <a:avLst/>
            </a:prstGeom>
            <a:noFill/>
            <a:ln w="9525">
              <a:noFill/>
              <a:miter lim="800000"/>
              <a:headEnd/>
              <a:tailEnd/>
            </a:ln>
          </p:spPr>
        </p:pic>
        <p:sp>
          <p:nvSpPr>
            <p:cNvPr id="9" name="8 CuadroTexto"/>
            <p:cNvSpPr txBox="1"/>
            <p:nvPr userDrawn="1"/>
          </p:nvSpPr>
          <p:spPr>
            <a:xfrm>
              <a:off x="6245665" y="4847221"/>
              <a:ext cx="2304353" cy="369404"/>
            </a:xfrm>
            <a:prstGeom prst="rect">
              <a:avLst/>
            </a:prstGeom>
            <a:noFill/>
          </p:spPr>
          <p:txBody>
            <a:bodyPr>
              <a:spAutoFit/>
            </a:bodyPr>
            <a:lstStyle/>
            <a:p>
              <a:pPr fontAlgn="auto">
                <a:spcBef>
                  <a:spcPts val="0"/>
                </a:spcBef>
                <a:spcAft>
                  <a:spcPts val="0"/>
                </a:spcAft>
                <a:defRPr/>
              </a:pPr>
              <a:r>
                <a:rPr lang="es-MX" b="1" kern="1500" dirty="0">
                  <a:solidFill>
                    <a:srgbClr val="002060"/>
                  </a:solidFill>
                  <a:latin typeface="Helvetica" pitchFamily="34" charset="0"/>
                  <a:cs typeface="+mn-cs"/>
                </a:rPr>
                <a:t>INEGI Informa</a:t>
              </a:r>
            </a:p>
          </p:txBody>
        </p:sp>
      </p:grpSp>
      <p:pic>
        <p:nvPicPr>
          <p:cNvPr id="10" name="6 Imagen" descr="logo.png"/>
          <p:cNvPicPr>
            <a:picLocks noChangeAspect="1"/>
          </p:cNvPicPr>
          <p:nvPr userDrawn="1"/>
        </p:nvPicPr>
        <p:blipFill>
          <a:blip r:embed="rId5" cstate="print"/>
          <a:srcRect/>
          <a:stretch>
            <a:fillRect/>
          </a:stretch>
        </p:blipFill>
        <p:spPr bwMode="auto">
          <a:xfrm>
            <a:off x="4593357" y="4662661"/>
            <a:ext cx="3016969" cy="144016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6 Imagen" descr="logo.png"/>
          <p:cNvPicPr>
            <a:picLocks noChangeAspect="1"/>
          </p:cNvPicPr>
          <p:nvPr userDrawn="1"/>
        </p:nvPicPr>
        <p:blipFill>
          <a:blip r:embed="rId2" cstate="print"/>
          <a:srcRect/>
          <a:stretch>
            <a:fillRect/>
          </a:stretch>
        </p:blipFill>
        <p:spPr bwMode="auto">
          <a:xfrm>
            <a:off x="5322172" y="5924550"/>
            <a:ext cx="1547657" cy="744538"/>
          </a:xfrm>
          <a:prstGeom prst="rect">
            <a:avLst/>
          </a:prstGeom>
          <a:noFill/>
          <a:ln w="9525">
            <a:noFill/>
            <a:miter lim="800000"/>
            <a:headEnd/>
            <a:tailEnd/>
          </a:ln>
        </p:spPr>
      </p:pic>
      <p:sp>
        <p:nvSpPr>
          <p:cNvPr id="2" name="1 Título"/>
          <p:cNvSpPr>
            <a:spLocks noGrp="1"/>
          </p:cNvSpPr>
          <p:nvPr>
            <p:ph type="title"/>
          </p:nvPr>
        </p:nvSpPr>
        <p:spPr>
          <a:xfrm>
            <a:off x="609600" y="274638"/>
            <a:ext cx="10972800" cy="1143000"/>
          </a:xfrm>
        </p:spPr>
        <p:txBody>
          <a:bodyPr/>
          <a:lstStyle/>
          <a:p>
            <a:r>
              <a:rPr lang="es-ES"/>
              <a:t>Haga clic para modificar el estilo de título del patrón</a:t>
            </a:r>
            <a:endParaRPr lang="es-MX"/>
          </a:p>
        </p:txBody>
      </p:sp>
      <p:sp>
        <p:nvSpPr>
          <p:cNvPr id="3" name="2 Marcador de contenido"/>
          <p:cNvSpPr>
            <a:spLocks noGrp="1"/>
          </p:cNvSpPr>
          <p:nvPr>
            <p:ph idx="1"/>
          </p:nvPr>
        </p:nvSpPr>
        <p:spPr>
          <a:xfrm>
            <a:off x="609600" y="1600201"/>
            <a:ext cx="10972800" cy="420506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3 Marcador de fecha"/>
          <p:cNvSpPr>
            <a:spLocks noGrp="1"/>
          </p:cNvSpPr>
          <p:nvPr>
            <p:ph type="dt" sz="half" idx="10"/>
          </p:nvPr>
        </p:nvSpPr>
        <p:spPr/>
        <p:txBody>
          <a:bodyPr/>
          <a:lstStyle>
            <a:lvl1pPr>
              <a:defRPr/>
            </a:lvl1pPr>
          </a:lstStyle>
          <a:p>
            <a:pPr>
              <a:defRPr/>
            </a:pPr>
            <a:fld id="{FBA8E563-EF11-440C-94A7-0A6DF5DFEDA6}" type="datetimeFigureOut">
              <a:rPr lang="es-MX"/>
              <a:pPr>
                <a:defRPr/>
              </a:pPr>
              <a:t>21/03/2019</a:t>
            </a:fld>
            <a:endParaRPr lang="es-MX" dirty="0"/>
          </a:p>
        </p:txBody>
      </p:sp>
      <p:sp>
        <p:nvSpPr>
          <p:cNvPr id="6" name="4 Marcador de pie de página"/>
          <p:cNvSpPr>
            <a:spLocks noGrp="1"/>
          </p:cNvSpPr>
          <p:nvPr>
            <p:ph type="ftr" sz="quarter" idx="11"/>
          </p:nvPr>
        </p:nvSpPr>
        <p:spPr/>
        <p:txBody>
          <a:bodyPr/>
          <a:lstStyle>
            <a:lvl1pPr>
              <a:defRPr/>
            </a:lvl1pPr>
          </a:lstStyle>
          <a:p>
            <a:pPr>
              <a:defRPr/>
            </a:pPr>
            <a:endParaRPr lang="es-MX" dirty="0"/>
          </a:p>
        </p:txBody>
      </p:sp>
      <p:sp>
        <p:nvSpPr>
          <p:cNvPr id="7" name="5 Marcador de número de diapositiva"/>
          <p:cNvSpPr>
            <a:spLocks noGrp="1"/>
          </p:cNvSpPr>
          <p:nvPr>
            <p:ph type="sldNum" sz="quarter" idx="12"/>
          </p:nvPr>
        </p:nvSpPr>
        <p:spPr/>
        <p:txBody>
          <a:bodyPr/>
          <a:lstStyle>
            <a:lvl1pPr>
              <a:defRPr/>
            </a:lvl1pPr>
          </a:lstStyle>
          <a:p>
            <a:pPr>
              <a:defRPr/>
            </a:pPr>
            <a:fld id="{08E9C0C2-6EF0-4195-80ED-70EC7F499383}" type="slidenum">
              <a:rPr lang="es-MX"/>
              <a:pPr>
                <a:defRPr/>
              </a:pPr>
              <a:t>‹Nº›</a:t>
            </a:fld>
            <a:endParaRPr lang="es-MX"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MX" dirty="0"/>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851F90CB-4681-434C-AFC4-8DD94D780F9B}" type="datetimeFigureOut">
              <a:rPr lang="es-MX"/>
              <a:pPr>
                <a:defRPr/>
              </a:pPr>
              <a:t>21/03/2019</a:t>
            </a:fld>
            <a:endParaRPr lang="es-MX" dirty="0"/>
          </a:p>
        </p:txBody>
      </p:sp>
      <p:sp>
        <p:nvSpPr>
          <p:cNvPr id="6" name="4 Marcador de pie de página"/>
          <p:cNvSpPr>
            <a:spLocks noGrp="1"/>
          </p:cNvSpPr>
          <p:nvPr>
            <p:ph type="ftr" sz="quarter" idx="11"/>
          </p:nvPr>
        </p:nvSpPr>
        <p:spPr/>
        <p:txBody>
          <a:bodyPr/>
          <a:lstStyle>
            <a:lvl1pPr>
              <a:defRPr/>
            </a:lvl1pPr>
          </a:lstStyle>
          <a:p>
            <a:pPr>
              <a:defRPr/>
            </a:pPr>
            <a:endParaRPr lang="es-MX" dirty="0"/>
          </a:p>
        </p:txBody>
      </p:sp>
      <p:sp>
        <p:nvSpPr>
          <p:cNvPr id="7" name="5 Marcador de número de diapositiva"/>
          <p:cNvSpPr>
            <a:spLocks noGrp="1"/>
          </p:cNvSpPr>
          <p:nvPr>
            <p:ph type="sldNum" sz="quarter" idx="12"/>
          </p:nvPr>
        </p:nvSpPr>
        <p:spPr/>
        <p:txBody>
          <a:bodyPr/>
          <a:lstStyle>
            <a:lvl1pPr>
              <a:defRPr/>
            </a:lvl1pPr>
          </a:lstStyle>
          <a:p>
            <a:pPr>
              <a:defRPr/>
            </a:pPr>
            <a:fld id="{B1D24A32-B8C9-43FB-9613-4B76B0D9E0E5}" type="slidenum">
              <a:rPr lang="es-MX"/>
              <a:pPr>
                <a:defRPr/>
              </a:pPr>
              <a:t>‹Nº›</a:t>
            </a:fld>
            <a:endParaRPr lang="es-MX" dirty="0"/>
          </a:p>
        </p:txBody>
      </p:sp>
      <p:pic>
        <p:nvPicPr>
          <p:cNvPr id="8" name="6 Imagen" descr="logo.png"/>
          <p:cNvPicPr>
            <a:picLocks noChangeAspect="1"/>
          </p:cNvPicPr>
          <p:nvPr userDrawn="1"/>
        </p:nvPicPr>
        <p:blipFill>
          <a:blip r:embed="rId2" cstate="print"/>
          <a:srcRect/>
          <a:stretch>
            <a:fillRect/>
          </a:stretch>
        </p:blipFill>
        <p:spPr bwMode="auto">
          <a:xfrm>
            <a:off x="5322172" y="5924550"/>
            <a:ext cx="1547657" cy="744538"/>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609600" y="1600201"/>
            <a:ext cx="5384800" cy="42050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6197600" y="1600201"/>
            <a:ext cx="5384800" cy="42050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4 Marcador de fecha"/>
          <p:cNvSpPr>
            <a:spLocks noGrp="1"/>
          </p:cNvSpPr>
          <p:nvPr>
            <p:ph type="dt" sz="half" idx="10"/>
          </p:nvPr>
        </p:nvSpPr>
        <p:spPr/>
        <p:txBody>
          <a:bodyPr/>
          <a:lstStyle>
            <a:lvl1pPr>
              <a:defRPr/>
            </a:lvl1pPr>
          </a:lstStyle>
          <a:p>
            <a:pPr>
              <a:defRPr/>
            </a:pPr>
            <a:fld id="{499764B0-2CB9-40FA-9E90-968587A96DCA}" type="datetimeFigureOut">
              <a:rPr lang="es-MX"/>
              <a:pPr>
                <a:defRPr/>
              </a:pPr>
              <a:t>21/03/2019</a:t>
            </a:fld>
            <a:endParaRPr lang="es-MX" dirty="0"/>
          </a:p>
        </p:txBody>
      </p:sp>
      <p:sp>
        <p:nvSpPr>
          <p:cNvPr id="7" name="5 Marcador de pie de página"/>
          <p:cNvSpPr>
            <a:spLocks noGrp="1"/>
          </p:cNvSpPr>
          <p:nvPr>
            <p:ph type="ftr" sz="quarter" idx="11"/>
          </p:nvPr>
        </p:nvSpPr>
        <p:spPr/>
        <p:txBody>
          <a:bodyPr/>
          <a:lstStyle>
            <a:lvl1pPr>
              <a:defRPr/>
            </a:lvl1pPr>
          </a:lstStyle>
          <a:p>
            <a:pPr>
              <a:defRPr/>
            </a:pPr>
            <a:endParaRPr lang="es-MX" dirty="0"/>
          </a:p>
        </p:txBody>
      </p:sp>
      <p:sp>
        <p:nvSpPr>
          <p:cNvPr id="8" name="6 Marcador de número de diapositiva"/>
          <p:cNvSpPr>
            <a:spLocks noGrp="1"/>
          </p:cNvSpPr>
          <p:nvPr>
            <p:ph type="sldNum" sz="quarter" idx="12"/>
          </p:nvPr>
        </p:nvSpPr>
        <p:spPr/>
        <p:txBody>
          <a:bodyPr/>
          <a:lstStyle>
            <a:lvl1pPr>
              <a:defRPr/>
            </a:lvl1pPr>
          </a:lstStyle>
          <a:p>
            <a:pPr>
              <a:defRPr/>
            </a:pPr>
            <a:fld id="{9E60632B-915F-4871-A5DE-48052D099EDB}" type="slidenum">
              <a:rPr lang="es-MX"/>
              <a:pPr>
                <a:defRPr/>
              </a:pPr>
              <a:t>‹Nº›</a:t>
            </a:fld>
            <a:endParaRPr lang="es-MX" dirty="0"/>
          </a:p>
        </p:txBody>
      </p:sp>
      <p:pic>
        <p:nvPicPr>
          <p:cNvPr id="9" name="6 Imagen" descr="logo.png"/>
          <p:cNvPicPr>
            <a:picLocks noChangeAspect="1"/>
          </p:cNvPicPr>
          <p:nvPr userDrawn="1"/>
        </p:nvPicPr>
        <p:blipFill>
          <a:blip r:embed="rId2" cstate="print"/>
          <a:srcRect/>
          <a:stretch>
            <a:fillRect/>
          </a:stretch>
        </p:blipFill>
        <p:spPr bwMode="auto">
          <a:xfrm>
            <a:off x="5322172" y="5924550"/>
            <a:ext cx="1547657" cy="744538"/>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6"/>
            <a:ext cx="5386917" cy="36303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6"/>
            <a:ext cx="5389033" cy="36303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8" name="6 Marcador de fecha"/>
          <p:cNvSpPr>
            <a:spLocks noGrp="1"/>
          </p:cNvSpPr>
          <p:nvPr>
            <p:ph type="dt" sz="half" idx="10"/>
          </p:nvPr>
        </p:nvSpPr>
        <p:spPr/>
        <p:txBody>
          <a:bodyPr/>
          <a:lstStyle>
            <a:lvl1pPr>
              <a:defRPr/>
            </a:lvl1pPr>
          </a:lstStyle>
          <a:p>
            <a:pPr>
              <a:defRPr/>
            </a:pPr>
            <a:fld id="{D4E0B949-7DEC-441D-9079-F4F7032B75B5}" type="datetimeFigureOut">
              <a:rPr lang="es-MX"/>
              <a:pPr>
                <a:defRPr/>
              </a:pPr>
              <a:t>21/03/2019</a:t>
            </a:fld>
            <a:endParaRPr lang="es-MX" dirty="0"/>
          </a:p>
        </p:txBody>
      </p:sp>
      <p:sp>
        <p:nvSpPr>
          <p:cNvPr id="9" name="7 Marcador de pie de página"/>
          <p:cNvSpPr>
            <a:spLocks noGrp="1"/>
          </p:cNvSpPr>
          <p:nvPr>
            <p:ph type="ftr" sz="quarter" idx="11"/>
          </p:nvPr>
        </p:nvSpPr>
        <p:spPr/>
        <p:txBody>
          <a:bodyPr/>
          <a:lstStyle>
            <a:lvl1pPr>
              <a:defRPr/>
            </a:lvl1pPr>
          </a:lstStyle>
          <a:p>
            <a:pPr>
              <a:defRPr/>
            </a:pPr>
            <a:endParaRPr lang="es-MX" dirty="0"/>
          </a:p>
        </p:txBody>
      </p:sp>
      <p:sp>
        <p:nvSpPr>
          <p:cNvPr id="10" name="8 Marcador de número de diapositiva"/>
          <p:cNvSpPr>
            <a:spLocks noGrp="1"/>
          </p:cNvSpPr>
          <p:nvPr>
            <p:ph type="sldNum" sz="quarter" idx="12"/>
          </p:nvPr>
        </p:nvSpPr>
        <p:spPr/>
        <p:txBody>
          <a:bodyPr/>
          <a:lstStyle>
            <a:lvl1pPr>
              <a:defRPr/>
            </a:lvl1pPr>
          </a:lstStyle>
          <a:p>
            <a:pPr>
              <a:defRPr/>
            </a:pPr>
            <a:fld id="{91E194BF-1E77-423B-AC83-B352967C6A52}" type="slidenum">
              <a:rPr lang="es-MX"/>
              <a:pPr>
                <a:defRPr/>
              </a:pPr>
              <a:t>‹Nº›</a:t>
            </a:fld>
            <a:endParaRPr lang="es-MX" dirty="0"/>
          </a:p>
        </p:txBody>
      </p:sp>
      <p:pic>
        <p:nvPicPr>
          <p:cNvPr id="11" name="6 Imagen" descr="logo.png"/>
          <p:cNvPicPr>
            <a:picLocks noChangeAspect="1"/>
          </p:cNvPicPr>
          <p:nvPr userDrawn="1"/>
        </p:nvPicPr>
        <p:blipFill>
          <a:blip r:embed="rId2" cstate="print"/>
          <a:srcRect/>
          <a:stretch>
            <a:fillRect/>
          </a:stretch>
        </p:blipFill>
        <p:spPr bwMode="auto">
          <a:xfrm>
            <a:off x="5322172" y="5924550"/>
            <a:ext cx="1547657" cy="744538"/>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4" name="2 Marcador de fecha"/>
          <p:cNvSpPr>
            <a:spLocks noGrp="1"/>
          </p:cNvSpPr>
          <p:nvPr>
            <p:ph type="dt" sz="half" idx="10"/>
          </p:nvPr>
        </p:nvSpPr>
        <p:spPr/>
        <p:txBody>
          <a:bodyPr/>
          <a:lstStyle>
            <a:lvl1pPr>
              <a:defRPr/>
            </a:lvl1pPr>
          </a:lstStyle>
          <a:p>
            <a:pPr>
              <a:defRPr/>
            </a:pPr>
            <a:fld id="{C98C01CE-C62B-481F-8814-2C053DF1BEC4}" type="datetimeFigureOut">
              <a:rPr lang="es-MX"/>
              <a:pPr>
                <a:defRPr/>
              </a:pPr>
              <a:t>21/03/2019</a:t>
            </a:fld>
            <a:endParaRPr lang="es-MX" dirty="0"/>
          </a:p>
        </p:txBody>
      </p:sp>
      <p:sp>
        <p:nvSpPr>
          <p:cNvPr id="5" name="3 Marcador de pie de página"/>
          <p:cNvSpPr>
            <a:spLocks noGrp="1"/>
          </p:cNvSpPr>
          <p:nvPr>
            <p:ph type="ftr" sz="quarter" idx="11"/>
          </p:nvPr>
        </p:nvSpPr>
        <p:spPr/>
        <p:txBody>
          <a:bodyPr/>
          <a:lstStyle>
            <a:lvl1pPr>
              <a:defRPr/>
            </a:lvl1pPr>
          </a:lstStyle>
          <a:p>
            <a:pPr>
              <a:defRPr/>
            </a:pPr>
            <a:endParaRPr lang="es-MX" dirty="0"/>
          </a:p>
        </p:txBody>
      </p:sp>
      <p:sp>
        <p:nvSpPr>
          <p:cNvPr id="6" name="4 Marcador de número de diapositiva"/>
          <p:cNvSpPr>
            <a:spLocks noGrp="1"/>
          </p:cNvSpPr>
          <p:nvPr>
            <p:ph type="sldNum" sz="quarter" idx="12"/>
          </p:nvPr>
        </p:nvSpPr>
        <p:spPr/>
        <p:txBody>
          <a:bodyPr/>
          <a:lstStyle>
            <a:lvl1pPr>
              <a:defRPr/>
            </a:lvl1pPr>
          </a:lstStyle>
          <a:p>
            <a:pPr>
              <a:defRPr/>
            </a:pPr>
            <a:fld id="{BDE2A6A9-7124-479A-8C97-AE8AF9EC6710}" type="slidenum">
              <a:rPr lang="es-MX"/>
              <a:pPr>
                <a:defRPr/>
              </a:pPr>
              <a:t>‹Nº›</a:t>
            </a:fld>
            <a:endParaRPr lang="es-MX" dirty="0"/>
          </a:p>
        </p:txBody>
      </p:sp>
      <p:pic>
        <p:nvPicPr>
          <p:cNvPr id="7" name="6 Imagen" descr="logo.png"/>
          <p:cNvPicPr>
            <a:picLocks noChangeAspect="1"/>
          </p:cNvPicPr>
          <p:nvPr userDrawn="1"/>
        </p:nvPicPr>
        <p:blipFill>
          <a:blip r:embed="rId2" cstate="print"/>
          <a:srcRect/>
          <a:stretch>
            <a:fillRect/>
          </a:stretch>
        </p:blipFill>
        <p:spPr bwMode="auto">
          <a:xfrm>
            <a:off x="5322172" y="5924550"/>
            <a:ext cx="1547657" cy="744538"/>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3" name="1 Marcador de fecha"/>
          <p:cNvSpPr>
            <a:spLocks noGrp="1"/>
          </p:cNvSpPr>
          <p:nvPr>
            <p:ph type="dt" sz="half" idx="10"/>
          </p:nvPr>
        </p:nvSpPr>
        <p:spPr/>
        <p:txBody>
          <a:bodyPr/>
          <a:lstStyle>
            <a:lvl1pPr>
              <a:defRPr/>
            </a:lvl1pPr>
          </a:lstStyle>
          <a:p>
            <a:pPr>
              <a:defRPr/>
            </a:pPr>
            <a:fld id="{7A1F6F77-BA5E-4E16-863F-20A89E0FDC48}" type="datetimeFigureOut">
              <a:rPr lang="es-MX"/>
              <a:pPr>
                <a:defRPr/>
              </a:pPr>
              <a:t>21/03/2019</a:t>
            </a:fld>
            <a:endParaRPr lang="es-MX" dirty="0"/>
          </a:p>
        </p:txBody>
      </p:sp>
      <p:sp>
        <p:nvSpPr>
          <p:cNvPr id="4" name="2 Marcador de pie de página"/>
          <p:cNvSpPr>
            <a:spLocks noGrp="1"/>
          </p:cNvSpPr>
          <p:nvPr>
            <p:ph type="ftr" sz="quarter" idx="11"/>
          </p:nvPr>
        </p:nvSpPr>
        <p:spPr/>
        <p:txBody>
          <a:bodyPr/>
          <a:lstStyle>
            <a:lvl1pPr>
              <a:defRPr/>
            </a:lvl1pPr>
          </a:lstStyle>
          <a:p>
            <a:pPr>
              <a:defRPr/>
            </a:pPr>
            <a:endParaRPr lang="es-MX" dirty="0"/>
          </a:p>
        </p:txBody>
      </p:sp>
      <p:sp>
        <p:nvSpPr>
          <p:cNvPr id="5" name="3 Marcador de número de diapositiva"/>
          <p:cNvSpPr>
            <a:spLocks noGrp="1"/>
          </p:cNvSpPr>
          <p:nvPr>
            <p:ph type="sldNum" sz="quarter" idx="12"/>
          </p:nvPr>
        </p:nvSpPr>
        <p:spPr/>
        <p:txBody>
          <a:bodyPr/>
          <a:lstStyle>
            <a:lvl1pPr>
              <a:defRPr/>
            </a:lvl1pPr>
          </a:lstStyle>
          <a:p>
            <a:pPr>
              <a:defRPr/>
            </a:pPr>
            <a:fld id="{7BBAB879-96DC-4576-A2E9-06EAF0DB17D0}" type="slidenum">
              <a:rPr lang="es-MX"/>
              <a:pPr>
                <a:defRPr/>
              </a:pPr>
              <a:t>‹Nº›</a:t>
            </a:fld>
            <a:endParaRPr lang="es-MX" dirty="0"/>
          </a:p>
        </p:txBody>
      </p:sp>
      <p:pic>
        <p:nvPicPr>
          <p:cNvPr id="6" name="6 Imagen" descr="logo.png"/>
          <p:cNvPicPr>
            <a:picLocks noChangeAspect="1"/>
          </p:cNvPicPr>
          <p:nvPr userDrawn="1"/>
        </p:nvPicPr>
        <p:blipFill>
          <a:blip r:embed="rId2" cstate="print"/>
          <a:srcRect/>
          <a:stretch>
            <a:fillRect/>
          </a:stretch>
        </p:blipFill>
        <p:spPr bwMode="auto">
          <a:xfrm>
            <a:off x="5322172" y="5924550"/>
            <a:ext cx="1547657" cy="744538"/>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4766733" y="273051"/>
            <a:ext cx="6815667" cy="553221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609601" y="1435101"/>
            <a:ext cx="4011084" cy="443387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6" name="4 Marcador de fecha"/>
          <p:cNvSpPr>
            <a:spLocks noGrp="1"/>
          </p:cNvSpPr>
          <p:nvPr>
            <p:ph type="dt" sz="half" idx="10"/>
          </p:nvPr>
        </p:nvSpPr>
        <p:spPr/>
        <p:txBody>
          <a:bodyPr/>
          <a:lstStyle>
            <a:lvl1pPr>
              <a:defRPr/>
            </a:lvl1pPr>
          </a:lstStyle>
          <a:p>
            <a:pPr>
              <a:defRPr/>
            </a:pPr>
            <a:fld id="{E633FE11-4C78-4760-9FD6-974A2DD20710}" type="datetimeFigureOut">
              <a:rPr lang="es-MX"/>
              <a:pPr>
                <a:defRPr/>
              </a:pPr>
              <a:t>21/03/2019</a:t>
            </a:fld>
            <a:endParaRPr lang="es-MX" dirty="0"/>
          </a:p>
        </p:txBody>
      </p:sp>
      <p:sp>
        <p:nvSpPr>
          <p:cNvPr id="7" name="5 Marcador de pie de página"/>
          <p:cNvSpPr>
            <a:spLocks noGrp="1"/>
          </p:cNvSpPr>
          <p:nvPr>
            <p:ph type="ftr" sz="quarter" idx="11"/>
          </p:nvPr>
        </p:nvSpPr>
        <p:spPr/>
        <p:txBody>
          <a:bodyPr/>
          <a:lstStyle>
            <a:lvl1pPr>
              <a:defRPr/>
            </a:lvl1pPr>
          </a:lstStyle>
          <a:p>
            <a:pPr>
              <a:defRPr/>
            </a:pPr>
            <a:endParaRPr lang="es-MX" dirty="0"/>
          </a:p>
        </p:txBody>
      </p:sp>
      <p:sp>
        <p:nvSpPr>
          <p:cNvPr id="8" name="6 Marcador de número de diapositiva"/>
          <p:cNvSpPr>
            <a:spLocks noGrp="1"/>
          </p:cNvSpPr>
          <p:nvPr>
            <p:ph type="sldNum" sz="quarter" idx="12"/>
          </p:nvPr>
        </p:nvSpPr>
        <p:spPr/>
        <p:txBody>
          <a:bodyPr/>
          <a:lstStyle>
            <a:lvl1pPr>
              <a:defRPr/>
            </a:lvl1pPr>
          </a:lstStyle>
          <a:p>
            <a:pPr>
              <a:defRPr/>
            </a:pPr>
            <a:fld id="{C35C2941-0D25-489C-8759-3F937B5A46D6}" type="slidenum">
              <a:rPr lang="es-MX"/>
              <a:pPr>
                <a:defRPr/>
              </a:pPr>
              <a:t>‹Nº›</a:t>
            </a:fld>
            <a:endParaRPr lang="es-MX" dirty="0"/>
          </a:p>
        </p:txBody>
      </p:sp>
      <p:pic>
        <p:nvPicPr>
          <p:cNvPr id="9" name="6 Imagen" descr="logo.png"/>
          <p:cNvPicPr>
            <a:picLocks noChangeAspect="1"/>
          </p:cNvPicPr>
          <p:nvPr userDrawn="1"/>
        </p:nvPicPr>
        <p:blipFill>
          <a:blip r:embed="rId2" cstate="print"/>
          <a:srcRect/>
          <a:stretch>
            <a:fillRect/>
          </a:stretch>
        </p:blipFill>
        <p:spPr bwMode="auto">
          <a:xfrm>
            <a:off x="5322172" y="5924550"/>
            <a:ext cx="1547657" cy="744538"/>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653136"/>
            <a:ext cx="73152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2389717" y="612776"/>
            <a:ext cx="7315200" cy="39683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dirty="0"/>
              <a:t>Haga clic en el icono para agregar una imagen</a:t>
            </a:r>
            <a:endParaRPr lang="es-MX" noProof="0" dirty="0"/>
          </a:p>
        </p:txBody>
      </p:sp>
      <p:sp>
        <p:nvSpPr>
          <p:cNvPr id="4" name="3 Marcador de texto"/>
          <p:cNvSpPr>
            <a:spLocks noGrp="1"/>
          </p:cNvSpPr>
          <p:nvPr>
            <p:ph type="body" sz="half" idx="2"/>
          </p:nvPr>
        </p:nvSpPr>
        <p:spPr>
          <a:xfrm>
            <a:off x="2389717" y="5229200"/>
            <a:ext cx="7315200" cy="5760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6" name="4 Marcador de fecha"/>
          <p:cNvSpPr>
            <a:spLocks noGrp="1"/>
          </p:cNvSpPr>
          <p:nvPr>
            <p:ph type="dt" sz="half" idx="10"/>
          </p:nvPr>
        </p:nvSpPr>
        <p:spPr/>
        <p:txBody>
          <a:bodyPr/>
          <a:lstStyle>
            <a:lvl1pPr>
              <a:defRPr/>
            </a:lvl1pPr>
          </a:lstStyle>
          <a:p>
            <a:pPr>
              <a:defRPr/>
            </a:pPr>
            <a:fld id="{8703722A-5F98-4A2B-9850-20197A341CD0}" type="datetimeFigureOut">
              <a:rPr lang="es-MX"/>
              <a:pPr>
                <a:defRPr/>
              </a:pPr>
              <a:t>21/03/2019</a:t>
            </a:fld>
            <a:endParaRPr lang="es-MX" dirty="0"/>
          </a:p>
        </p:txBody>
      </p:sp>
      <p:sp>
        <p:nvSpPr>
          <p:cNvPr id="7" name="5 Marcador de pie de página"/>
          <p:cNvSpPr>
            <a:spLocks noGrp="1"/>
          </p:cNvSpPr>
          <p:nvPr>
            <p:ph type="ftr" sz="quarter" idx="11"/>
          </p:nvPr>
        </p:nvSpPr>
        <p:spPr/>
        <p:txBody>
          <a:bodyPr/>
          <a:lstStyle>
            <a:lvl1pPr>
              <a:defRPr/>
            </a:lvl1pPr>
          </a:lstStyle>
          <a:p>
            <a:pPr>
              <a:defRPr/>
            </a:pPr>
            <a:endParaRPr lang="es-MX" dirty="0"/>
          </a:p>
        </p:txBody>
      </p:sp>
      <p:sp>
        <p:nvSpPr>
          <p:cNvPr id="8" name="6 Marcador de número de diapositiva"/>
          <p:cNvSpPr>
            <a:spLocks noGrp="1"/>
          </p:cNvSpPr>
          <p:nvPr>
            <p:ph type="sldNum" sz="quarter" idx="12"/>
          </p:nvPr>
        </p:nvSpPr>
        <p:spPr/>
        <p:txBody>
          <a:bodyPr/>
          <a:lstStyle>
            <a:lvl1pPr>
              <a:defRPr/>
            </a:lvl1pPr>
          </a:lstStyle>
          <a:p>
            <a:pPr>
              <a:defRPr/>
            </a:pPr>
            <a:fld id="{524AFF3E-86E0-41A3-B4E3-61BCE9316305}" type="slidenum">
              <a:rPr lang="es-MX"/>
              <a:pPr>
                <a:defRPr/>
              </a:pPr>
              <a:t>‹Nº›</a:t>
            </a:fld>
            <a:endParaRPr lang="es-MX" dirty="0"/>
          </a:p>
        </p:txBody>
      </p:sp>
      <p:pic>
        <p:nvPicPr>
          <p:cNvPr id="9" name="6 Imagen" descr="logo.png"/>
          <p:cNvPicPr>
            <a:picLocks noChangeAspect="1"/>
          </p:cNvPicPr>
          <p:nvPr userDrawn="1"/>
        </p:nvPicPr>
        <p:blipFill>
          <a:blip r:embed="rId2" cstate="print"/>
          <a:srcRect/>
          <a:stretch>
            <a:fillRect/>
          </a:stretch>
        </p:blipFill>
        <p:spPr bwMode="auto">
          <a:xfrm>
            <a:off x="5322172" y="5924550"/>
            <a:ext cx="1547657" cy="744538"/>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endParaRPr lang="es-MX"/>
          </a:p>
        </p:txBody>
      </p:sp>
      <p:sp>
        <p:nvSpPr>
          <p:cNvPr id="2051" name="2 Marcador de texto"/>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Helvetica" pitchFamily="34" charset="0"/>
                <a:cs typeface="+mn-cs"/>
              </a:defRPr>
            </a:lvl1pPr>
          </a:lstStyle>
          <a:p>
            <a:pPr>
              <a:defRPr/>
            </a:pPr>
            <a:fld id="{587029D7-64F3-4492-B355-C26B77652663}" type="datetimeFigureOut">
              <a:rPr lang="es-MX"/>
              <a:pPr>
                <a:defRPr/>
              </a:pPr>
              <a:t>21/03/2019</a:t>
            </a:fld>
            <a:endParaRPr lang="es-MX" dirty="0"/>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Helvetica" pitchFamily="34" charset="0"/>
                <a:cs typeface="+mn-cs"/>
              </a:defRPr>
            </a:lvl1pPr>
          </a:lstStyle>
          <a:p>
            <a:pPr>
              <a:defRPr/>
            </a:pPr>
            <a:endParaRPr lang="es-MX" dirty="0"/>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Helvetica" pitchFamily="34" charset="0"/>
                <a:cs typeface="+mn-cs"/>
              </a:defRPr>
            </a:lvl1pPr>
          </a:lstStyle>
          <a:p>
            <a:pPr>
              <a:defRPr/>
            </a:pPr>
            <a:fld id="{CCC6F623-5CD7-4C82-8B4C-6DA3D444B969}" type="slidenum">
              <a:rPr lang="es-MX"/>
              <a:pPr>
                <a:defRPr/>
              </a:pPr>
              <a:t>‹Nº›</a:t>
            </a:fld>
            <a:endParaRPr lang="es-MX" dirty="0"/>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 id="2147484020" r:id="rId12"/>
  </p:sldLayoutIdLst>
  <p:txStyles>
    <p:titleStyle>
      <a:lvl1pPr algn="ctr" rtl="0" eaLnBrk="0" fontAlgn="base" hangingPunct="0">
        <a:spcBef>
          <a:spcPct val="0"/>
        </a:spcBef>
        <a:spcAft>
          <a:spcPct val="0"/>
        </a:spcAft>
        <a:defRPr sz="4400" kern="1200">
          <a:solidFill>
            <a:schemeClr val="tx1"/>
          </a:solidFill>
          <a:latin typeface="Helvetica" pitchFamily="34" charset="0"/>
          <a:ea typeface="+mj-ea"/>
          <a:cs typeface="+mj-cs"/>
        </a:defRPr>
      </a:lvl1pPr>
      <a:lvl2pPr algn="ctr" rtl="0" eaLnBrk="0" fontAlgn="base" hangingPunct="0">
        <a:spcBef>
          <a:spcPct val="0"/>
        </a:spcBef>
        <a:spcAft>
          <a:spcPct val="0"/>
        </a:spcAft>
        <a:defRPr sz="4400">
          <a:solidFill>
            <a:schemeClr val="tx1"/>
          </a:solidFill>
          <a:latin typeface="Helvetica" charset="0"/>
        </a:defRPr>
      </a:lvl2pPr>
      <a:lvl3pPr algn="ctr" rtl="0" eaLnBrk="0" fontAlgn="base" hangingPunct="0">
        <a:spcBef>
          <a:spcPct val="0"/>
        </a:spcBef>
        <a:spcAft>
          <a:spcPct val="0"/>
        </a:spcAft>
        <a:defRPr sz="4400">
          <a:solidFill>
            <a:schemeClr val="tx1"/>
          </a:solidFill>
          <a:latin typeface="Helvetica" charset="0"/>
        </a:defRPr>
      </a:lvl3pPr>
      <a:lvl4pPr algn="ctr" rtl="0" eaLnBrk="0" fontAlgn="base" hangingPunct="0">
        <a:spcBef>
          <a:spcPct val="0"/>
        </a:spcBef>
        <a:spcAft>
          <a:spcPct val="0"/>
        </a:spcAft>
        <a:defRPr sz="4400">
          <a:solidFill>
            <a:schemeClr val="tx1"/>
          </a:solidFill>
          <a:latin typeface="Helvetica" charset="0"/>
        </a:defRPr>
      </a:lvl4pPr>
      <a:lvl5pPr algn="ctr" rtl="0" eaLnBrk="0" fontAlgn="base" hangingPunct="0">
        <a:spcBef>
          <a:spcPct val="0"/>
        </a:spcBef>
        <a:spcAft>
          <a:spcPct val="0"/>
        </a:spcAft>
        <a:defRPr sz="4400">
          <a:solidFill>
            <a:schemeClr val="tx1"/>
          </a:solidFill>
          <a:latin typeface="Helvetica" charset="0"/>
        </a:defRPr>
      </a:lvl5pPr>
      <a:lvl6pPr marL="457200" algn="ctr" rtl="0" fontAlgn="base">
        <a:spcBef>
          <a:spcPct val="0"/>
        </a:spcBef>
        <a:spcAft>
          <a:spcPct val="0"/>
        </a:spcAft>
        <a:defRPr sz="4400">
          <a:solidFill>
            <a:schemeClr val="tx1"/>
          </a:solidFill>
          <a:latin typeface="Helvetica" charset="0"/>
        </a:defRPr>
      </a:lvl6pPr>
      <a:lvl7pPr marL="914400" algn="ctr" rtl="0" fontAlgn="base">
        <a:spcBef>
          <a:spcPct val="0"/>
        </a:spcBef>
        <a:spcAft>
          <a:spcPct val="0"/>
        </a:spcAft>
        <a:defRPr sz="4400">
          <a:solidFill>
            <a:schemeClr val="tx1"/>
          </a:solidFill>
          <a:latin typeface="Helvetica" charset="0"/>
        </a:defRPr>
      </a:lvl7pPr>
      <a:lvl8pPr marL="1371600" algn="ctr" rtl="0" fontAlgn="base">
        <a:spcBef>
          <a:spcPct val="0"/>
        </a:spcBef>
        <a:spcAft>
          <a:spcPct val="0"/>
        </a:spcAft>
        <a:defRPr sz="4400">
          <a:solidFill>
            <a:schemeClr val="tx1"/>
          </a:solidFill>
          <a:latin typeface="Helvetica" charset="0"/>
        </a:defRPr>
      </a:lvl8pPr>
      <a:lvl9pPr marL="1828800" algn="ctr" rtl="0" fontAlgn="base">
        <a:spcBef>
          <a:spcPct val="0"/>
        </a:spcBef>
        <a:spcAft>
          <a:spcPct val="0"/>
        </a:spcAft>
        <a:defRPr sz="4400">
          <a:solidFill>
            <a:schemeClr val="tx1"/>
          </a:solidFill>
          <a:latin typeface="Helvetica"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Helvetica" pitchFamily="34"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Helvetica" pitchFamily="34"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Helvetica" pitchFamily="34"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Helvetica" pitchFamily="34"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chart" Target="../charts/chart5.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chart" Target="../charts/chart6.xml"/><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8.png"/><Relationship Id="rId10" Type="http://schemas.openxmlformats.org/officeDocument/2006/relationships/chart" Target="../charts/chart9.xml"/><Relationship Id="rId4" Type="http://schemas.openxmlformats.org/officeDocument/2006/relationships/chart" Target="../charts/chart7.xml"/><Relationship Id="rId9" Type="http://schemas.openxmlformats.org/officeDocument/2006/relationships/chart" Target="../charts/chart8.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10.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chart" Target="../charts/chart11.xml"/><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 Id="rId9" Type="http://schemas.openxmlformats.org/officeDocument/2006/relationships/chart" Target="../charts/chart15.xml"/></Relationships>
</file>

<file path=ppt/slides/_rels/slide14.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image" Target="../media/image8.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6.png"/><Relationship Id="rId4" Type="http://schemas.openxmlformats.org/officeDocument/2006/relationships/chart" Target="../charts/chart16.xml"/></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8.png"/><Relationship Id="rId7" Type="http://schemas.openxmlformats.org/officeDocument/2006/relationships/chart" Target="../charts/chart1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chart" Target="../charts/chart18.xml"/><Relationship Id="rId10" Type="http://schemas.openxmlformats.org/officeDocument/2006/relationships/image" Target="../media/image17.png"/><Relationship Id="rId4" Type="http://schemas.openxmlformats.org/officeDocument/2006/relationships/image" Target="../media/image28.png"/><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image" Target="../media/image8.png"/><Relationship Id="rId7"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hart" Target="../charts/chart22.xml"/><Relationship Id="rId5" Type="http://schemas.openxmlformats.org/officeDocument/2006/relationships/image" Target="../media/image33.png"/><Relationship Id="rId4" Type="http://schemas.openxmlformats.org/officeDocument/2006/relationships/chart" Target="../charts/chart21.xml"/><Relationship Id="rId9" Type="http://schemas.openxmlformats.org/officeDocument/2006/relationships/chart" Target="../charts/char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chart" Target="../charts/chart25.xml"/><Relationship Id="rId7"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8.png"/><Relationship Id="rId4" Type="http://schemas.openxmlformats.org/officeDocument/2006/relationships/chart" Target="../charts/chart26.xml"/><Relationship Id="rId9" Type="http://schemas.openxmlformats.org/officeDocument/2006/relationships/chart" Target="../charts/char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chart" Target="../charts/chart28.xml"/><Relationship Id="rId7"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7.png"/><Relationship Id="rId10" Type="http://schemas.openxmlformats.org/officeDocument/2006/relationships/chart" Target="../charts/chart30.xml"/><Relationship Id="rId4" Type="http://schemas.openxmlformats.org/officeDocument/2006/relationships/chart" Target="../charts/chart29.xml"/><Relationship Id="rId9"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chart" Target="../charts/chart3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32.xml"/></Relationships>
</file>

<file path=ppt/slides/_rels/slide24.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chart" Target="../charts/chart34.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chart" Target="../charts/char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5">
            <a:extLst>
              <a:ext uri="{FF2B5EF4-FFF2-40B4-BE49-F238E27FC236}">
                <a16:creationId xmlns:a16="http://schemas.microsoft.com/office/drawing/2014/main" id="{00000000-0008-0000-0200-000009000000}"/>
              </a:ext>
            </a:extLst>
          </p:cNvPr>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10563138" y="63062"/>
            <a:ext cx="1526400" cy="792000"/>
          </a:xfrm>
          <a:prstGeom prst="rect">
            <a:avLst/>
          </a:prstGeom>
        </p:spPr>
      </p:pic>
      <p:sp>
        <p:nvSpPr>
          <p:cNvPr id="6" name="1 Título"/>
          <p:cNvSpPr txBox="1">
            <a:spLocks/>
          </p:cNvSpPr>
          <p:nvPr/>
        </p:nvSpPr>
        <p:spPr>
          <a:xfrm>
            <a:off x="716123" y="1556792"/>
            <a:ext cx="10723652" cy="3311171"/>
          </a:xfrm>
          <a:prstGeom prst="rect">
            <a:avLst/>
          </a:prstGeom>
        </p:spPr>
        <p:txBody>
          <a:bodyPr/>
          <a:lstStyle>
            <a:lvl1pPr algn="ctr" rtl="0" eaLnBrk="0" fontAlgn="base" hangingPunct="0">
              <a:spcBef>
                <a:spcPct val="0"/>
              </a:spcBef>
              <a:spcAft>
                <a:spcPct val="0"/>
              </a:spcAft>
              <a:defRPr sz="4400" kern="1200">
                <a:solidFill>
                  <a:schemeClr val="tx1"/>
                </a:solidFill>
                <a:latin typeface="Helvetica" pitchFamily="34" charset="0"/>
                <a:ea typeface="+mj-ea"/>
                <a:cs typeface="+mj-cs"/>
              </a:defRPr>
            </a:lvl1pPr>
            <a:lvl2pPr algn="ctr" rtl="0" eaLnBrk="0" fontAlgn="base" hangingPunct="0">
              <a:spcBef>
                <a:spcPct val="0"/>
              </a:spcBef>
              <a:spcAft>
                <a:spcPct val="0"/>
              </a:spcAft>
              <a:defRPr sz="4400">
                <a:solidFill>
                  <a:schemeClr val="tx1"/>
                </a:solidFill>
                <a:latin typeface="Helvetica" charset="0"/>
              </a:defRPr>
            </a:lvl2pPr>
            <a:lvl3pPr algn="ctr" rtl="0" eaLnBrk="0" fontAlgn="base" hangingPunct="0">
              <a:spcBef>
                <a:spcPct val="0"/>
              </a:spcBef>
              <a:spcAft>
                <a:spcPct val="0"/>
              </a:spcAft>
              <a:defRPr sz="4400">
                <a:solidFill>
                  <a:schemeClr val="tx1"/>
                </a:solidFill>
                <a:latin typeface="Helvetica" charset="0"/>
              </a:defRPr>
            </a:lvl3pPr>
            <a:lvl4pPr algn="ctr" rtl="0" eaLnBrk="0" fontAlgn="base" hangingPunct="0">
              <a:spcBef>
                <a:spcPct val="0"/>
              </a:spcBef>
              <a:spcAft>
                <a:spcPct val="0"/>
              </a:spcAft>
              <a:defRPr sz="4400">
                <a:solidFill>
                  <a:schemeClr val="tx1"/>
                </a:solidFill>
                <a:latin typeface="Helvetica" charset="0"/>
              </a:defRPr>
            </a:lvl4pPr>
            <a:lvl5pPr algn="ctr" rtl="0" eaLnBrk="0" fontAlgn="base" hangingPunct="0">
              <a:spcBef>
                <a:spcPct val="0"/>
              </a:spcBef>
              <a:spcAft>
                <a:spcPct val="0"/>
              </a:spcAft>
              <a:defRPr sz="4400">
                <a:solidFill>
                  <a:schemeClr val="tx1"/>
                </a:solidFill>
                <a:latin typeface="Helvetica" charset="0"/>
              </a:defRPr>
            </a:lvl5pPr>
            <a:lvl6pPr marL="457200" algn="ctr" rtl="0" fontAlgn="base">
              <a:spcBef>
                <a:spcPct val="0"/>
              </a:spcBef>
              <a:spcAft>
                <a:spcPct val="0"/>
              </a:spcAft>
              <a:defRPr sz="4400">
                <a:solidFill>
                  <a:schemeClr val="tx1"/>
                </a:solidFill>
                <a:latin typeface="Helvetica" charset="0"/>
              </a:defRPr>
            </a:lvl6pPr>
            <a:lvl7pPr marL="914400" algn="ctr" rtl="0" fontAlgn="base">
              <a:spcBef>
                <a:spcPct val="0"/>
              </a:spcBef>
              <a:spcAft>
                <a:spcPct val="0"/>
              </a:spcAft>
              <a:defRPr sz="4400">
                <a:solidFill>
                  <a:schemeClr val="tx1"/>
                </a:solidFill>
                <a:latin typeface="Helvetica" charset="0"/>
              </a:defRPr>
            </a:lvl7pPr>
            <a:lvl8pPr marL="1371600" algn="ctr" rtl="0" fontAlgn="base">
              <a:spcBef>
                <a:spcPct val="0"/>
              </a:spcBef>
              <a:spcAft>
                <a:spcPct val="0"/>
              </a:spcAft>
              <a:defRPr sz="4400">
                <a:solidFill>
                  <a:schemeClr val="tx1"/>
                </a:solidFill>
                <a:latin typeface="Helvetica" charset="0"/>
              </a:defRPr>
            </a:lvl8pPr>
            <a:lvl9pPr marL="1828800" algn="ctr" rtl="0" fontAlgn="base">
              <a:spcBef>
                <a:spcPct val="0"/>
              </a:spcBef>
              <a:spcAft>
                <a:spcPct val="0"/>
              </a:spcAft>
              <a:defRPr sz="4400">
                <a:solidFill>
                  <a:schemeClr val="tx1"/>
                </a:solidFill>
                <a:latin typeface="Helvetica" charset="0"/>
              </a:defRPr>
            </a:lvl9pPr>
          </a:lstStyle>
          <a:p>
            <a:pPr eaLnBrk="1" hangingPunct="1"/>
            <a:r>
              <a:rPr lang="es-MX" altLang="es-MX" sz="5398" b="1" dirty="0">
                <a:solidFill>
                  <a:srgbClr val="17375E"/>
                </a:solidFill>
                <a:latin typeface="Calibri" panose="020F0502020204030204" pitchFamily="34" charset="0"/>
                <a:ea typeface="ＭＳ Ｐゴシック" panose="020B0600070205080204" pitchFamily="34" charset="-128"/>
                <a:cs typeface="Arial" panose="020B0604020202020204" pitchFamily="34" charset="0"/>
              </a:rPr>
              <a:t>Censo Nacional de Impartición de Justicia Estatal 2017</a:t>
            </a:r>
          </a:p>
          <a:p>
            <a:pPr eaLnBrk="1" hangingPunct="1"/>
            <a:endParaRPr lang="es-MX" altLang="es-MX" sz="4000" b="1" dirty="0">
              <a:solidFill>
                <a:srgbClr val="17375E"/>
              </a:solidFill>
              <a:latin typeface="Calibri" panose="020F0502020204030204" pitchFamily="34" charset="0"/>
              <a:ea typeface="ＭＳ Ｐゴシック" panose="020B0600070205080204" pitchFamily="34" charset="-128"/>
              <a:cs typeface="Arial" panose="020B0604020202020204" pitchFamily="34" charset="0"/>
            </a:endParaRPr>
          </a:p>
          <a:p>
            <a:pPr eaLnBrk="1" hangingPunct="1"/>
            <a:r>
              <a:rPr lang="es-MX" sz="4000" b="1" dirty="0">
                <a:solidFill>
                  <a:schemeClr val="accent5">
                    <a:lumMod val="75000"/>
                  </a:schemeClr>
                </a:solidFill>
                <a:latin typeface="Calibri" panose="020F0502020204030204" pitchFamily="34" charset="0"/>
                <a:ea typeface="ＭＳ Ｐゴシック" panose="020B0600070205080204" pitchFamily="34" charset="-128"/>
                <a:cs typeface="Arial" panose="020B0604020202020204" pitchFamily="34" charset="0"/>
              </a:rPr>
              <a:t>Presentación de resultados </a:t>
            </a:r>
            <a:r>
              <a:rPr lang="es-MX" sz="4000" b="1" dirty="0" smtClean="0">
                <a:solidFill>
                  <a:schemeClr val="accent5">
                    <a:lumMod val="75000"/>
                  </a:schemeClr>
                </a:solidFill>
                <a:latin typeface="Calibri" panose="020F0502020204030204" pitchFamily="34" charset="0"/>
                <a:ea typeface="ＭＳ Ｐゴシック" panose="020B0600070205080204" pitchFamily="34" charset="-128"/>
                <a:cs typeface="Arial" panose="020B0604020202020204" pitchFamily="34" charset="0"/>
              </a:rPr>
              <a:t>generales</a:t>
            </a:r>
          </a:p>
          <a:p>
            <a:pPr eaLnBrk="1" hangingPunct="1"/>
            <a:endParaRPr lang="es-MX" sz="4000" b="1" dirty="0">
              <a:solidFill>
                <a:schemeClr val="accent5">
                  <a:lumMod val="75000"/>
                </a:schemeClr>
              </a:solidFill>
              <a:latin typeface="Calibri" panose="020F0502020204030204" pitchFamily="34" charset="0"/>
              <a:ea typeface="ＭＳ Ｐゴシック" panose="020B0600070205080204" pitchFamily="34" charset="-128"/>
              <a:cs typeface="Arial" panose="020B0604020202020204" pitchFamily="34" charset="0"/>
            </a:endParaRPr>
          </a:p>
        </p:txBody>
      </p:sp>
      <p:cxnSp>
        <p:nvCxnSpPr>
          <p:cNvPr id="9" name="7 Conector recto"/>
          <p:cNvCxnSpPr>
            <a:cxnSpLocks noChangeShapeType="1"/>
          </p:cNvCxnSpPr>
          <p:nvPr/>
        </p:nvCxnSpPr>
        <p:spPr bwMode="auto">
          <a:xfrm>
            <a:off x="373943" y="3500982"/>
            <a:ext cx="11408013" cy="0"/>
          </a:xfrm>
          <a:prstGeom prst="line">
            <a:avLst/>
          </a:prstGeom>
          <a:noFill/>
          <a:ln w="57150">
            <a:solidFill>
              <a:schemeClr val="accent1">
                <a:lumMod val="75000"/>
              </a:schemeClr>
            </a:solidFill>
            <a:round/>
            <a:headEnd/>
            <a:tailEnd/>
          </a:ln>
          <a:effectLst>
            <a:outerShdw blurRad="63500" dist="23000" dir="5400000" rotWithShape="0">
              <a:srgbClr val="000000">
                <a:alpha val="34999"/>
              </a:srgbClr>
            </a:outerShdw>
          </a:effectLst>
        </p:spPr>
      </p:cxnSp>
      <p:cxnSp>
        <p:nvCxnSpPr>
          <p:cNvPr id="10" name="6 Conector recto"/>
          <p:cNvCxnSpPr>
            <a:cxnSpLocks noChangeShapeType="1"/>
          </p:cNvCxnSpPr>
          <p:nvPr/>
        </p:nvCxnSpPr>
        <p:spPr bwMode="auto">
          <a:xfrm>
            <a:off x="373943" y="3572964"/>
            <a:ext cx="11408013" cy="0"/>
          </a:xfrm>
          <a:prstGeom prst="line">
            <a:avLst/>
          </a:prstGeom>
          <a:noFill/>
          <a:ln w="57150">
            <a:solidFill>
              <a:srgbClr val="9BBB59"/>
            </a:solidFill>
            <a:round/>
            <a:headEnd/>
            <a:tailEnd/>
          </a:ln>
          <a:effectLst>
            <a:outerShdw blurRad="63500" dist="23000" dir="5400000" rotWithShape="0">
              <a:srgbClr val="000000">
                <a:alpha val="34999"/>
              </a:srgbClr>
            </a:outerShdw>
          </a:effectLst>
        </p:spPr>
      </p:cxnSp>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754" y="123460"/>
            <a:ext cx="1222738" cy="552078"/>
          </a:xfrm>
          <a:prstGeom prst="rect">
            <a:avLst/>
          </a:prstGeom>
        </p:spPr>
      </p:pic>
      <p:sp>
        <p:nvSpPr>
          <p:cNvPr id="2" name="CuadroTexto 1"/>
          <p:cNvSpPr txBox="1"/>
          <p:nvPr/>
        </p:nvSpPr>
        <p:spPr>
          <a:xfrm>
            <a:off x="8328248" y="5053796"/>
            <a:ext cx="3255544" cy="738664"/>
          </a:xfrm>
          <a:prstGeom prst="rect">
            <a:avLst/>
          </a:prstGeom>
          <a:noFill/>
        </p:spPr>
        <p:txBody>
          <a:bodyPr wrap="square" rtlCol="0">
            <a:spAutoFit/>
          </a:bodyPr>
          <a:lstStyle/>
          <a:p>
            <a:pPr algn="r"/>
            <a:r>
              <a:rPr lang="es-MX" sz="1400" b="1" dirty="0">
                <a:solidFill>
                  <a:srgbClr val="17375E"/>
                </a:solidFill>
              </a:rPr>
              <a:t>27 de Octubre de </a:t>
            </a:r>
            <a:r>
              <a:rPr lang="es-MX" sz="1400" b="1" dirty="0" smtClean="0">
                <a:solidFill>
                  <a:srgbClr val="17375E"/>
                </a:solidFill>
              </a:rPr>
              <a:t>2017</a:t>
            </a:r>
          </a:p>
          <a:p>
            <a:pPr algn="r"/>
            <a:r>
              <a:rPr lang="es-MX" sz="1400" b="1" dirty="0" smtClean="0">
                <a:solidFill>
                  <a:srgbClr val="17375E"/>
                </a:solidFill>
              </a:rPr>
              <a:t>Actualización: 09 de marzo de </a:t>
            </a:r>
            <a:r>
              <a:rPr lang="es-MX" sz="1400" b="1" dirty="0" smtClean="0">
                <a:solidFill>
                  <a:srgbClr val="17375E"/>
                </a:solidFill>
              </a:rPr>
              <a:t>2018</a:t>
            </a:r>
          </a:p>
          <a:p>
            <a:pPr algn="r"/>
            <a:r>
              <a:rPr lang="es-MX" sz="1400" b="1" dirty="0" smtClean="0">
                <a:solidFill>
                  <a:srgbClr val="17375E"/>
                </a:solidFill>
              </a:rPr>
              <a:t>Actualización: 22 de marzo de 2019</a:t>
            </a:r>
            <a:endParaRPr lang="es-MX" sz="1400" b="1" dirty="0">
              <a:solidFill>
                <a:srgbClr val="17375E"/>
              </a:solidFill>
            </a:endParaRPr>
          </a:p>
        </p:txBody>
      </p:sp>
    </p:spTree>
    <p:extLst>
      <p:ext uri="{BB962C8B-B14F-4D97-AF65-F5344CB8AC3E}">
        <p14:creationId xmlns:p14="http://schemas.microsoft.com/office/powerpoint/2010/main" val="27009585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7 CuadroTexto"/>
          <p:cNvSpPr txBox="1">
            <a:spLocks noChangeArrowheads="1"/>
          </p:cNvSpPr>
          <p:nvPr/>
        </p:nvSpPr>
        <p:spPr bwMode="auto">
          <a:xfrm>
            <a:off x="9289592" y="110740"/>
            <a:ext cx="2574487" cy="461665"/>
          </a:xfrm>
          <a:prstGeom prst="rect">
            <a:avLst/>
          </a:prstGeom>
          <a:noFill/>
          <a:ln w="9525">
            <a:noFill/>
            <a:miter lim="800000"/>
            <a:headEnd/>
            <a:tailEnd/>
          </a:ln>
        </p:spPr>
        <p:txBody>
          <a:bodyPr wrap="none">
            <a:spAutoFit/>
          </a:bodyPr>
          <a:lstStyle/>
          <a:p>
            <a:pPr algn="r">
              <a:defRPr/>
            </a:pPr>
            <a:r>
              <a:rPr lang="es-MX" sz="2400" b="1" dirty="0" smtClean="0">
                <a:solidFill>
                  <a:schemeClr val="accent5">
                    <a:lumMod val="75000"/>
                  </a:schemeClr>
                </a:solidFill>
                <a:latin typeface="Calibri" pitchFamily="34" charset="0"/>
                <a:cs typeface="Arial" charset="0"/>
              </a:rPr>
              <a:t>Recursos </a:t>
            </a:r>
            <a:r>
              <a:rPr lang="es-MX" sz="2400" b="1" dirty="0">
                <a:solidFill>
                  <a:schemeClr val="accent5">
                    <a:lumMod val="75000"/>
                  </a:schemeClr>
                </a:solidFill>
                <a:latin typeface="Calibri" pitchFamily="34" charset="0"/>
                <a:cs typeface="Arial" charset="0"/>
              </a:rPr>
              <a:t>h</a:t>
            </a:r>
            <a:r>
              <a:rPr lang="es-MX" sz="2400" b="1" dirty="0" smtClean="0">
                <a:solidFill>
                  <a:schemeClr val="accent5">
                    <a:lumMod val="75000"/>
                  </a:schemeClr>
                </a:solidFill>
                <a:latin typeface="Calibri" pitchFamily="34" charset="0"/>
                <a:cs typeface="Arial" charset="0"/>
              </a:rPr>
              <a:t>umanos</a:t>
            </a:r>
            <a:endParaRPr lang="es-MX" sz="2400" b="1" dirty="0">
              <a:solidFill>
                <a:schemeClr val="accent5">
                  <a:lumMod val="75000"/>
                </a:schemeClr>
              </a:solidFill>
              <a:latin typeface="Calibri" pitchFamily="34" charset="0"/>
              <a:cs typeface="Arial" charset="0"/>
            </a:endParaRPr>
          </a:p>
        </p:txBody>
      </p:sp>
      <p:pic>
        <p:nvPicPr>
          <p:cNvPr id="5"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86" y="68610"/>
            <a:ext cx="1190778" cy="550874"/>
          </a:xfrm>
          <a:prstGeom prst="rect">
            <a:avLst/>
          </a:prstGeom>
        </p:spPr>
      </p:pic>
      <p:cxnSp>
        <p:nvCxnSpPr>
          <p:cNvPr id="6" name="6 Conector recto"/>
          <p:cNvCxnSpPr>
            <a:cxnSpLocks noChangeShapeType="1"/>
          </p:cNvCxnSpPr>
          <p:nvPr/>
        </p:nvCxnSpPr>
        <p:spPr bwMode="auto">
          <a:xfrm>
            <a:off x="316416" y="713771"/>
            <a:ext cx="11425867" cy="0"/>
          </a:xfrm>
          <a:prstGeom prst="line">
            <a:avLst/>
          </a:prstGeom>
          <a:noFill/>
          <a:ln w="38100">
            <a:solidFill>
              <a:schemeClr val="accent1"/>
            </a:solidFill>
            <a:round/>
            <a:headEnd/>
            <a:tailEnd/>
          </a:ln>
          <a:effectLst>
            <a:outerShdw blurRad="63500" dist="38100" dir="5400000" algn="t" rotWithShape="0">
              <a:srgbClr val="000000">
                <a:alpha val="39999"/>
              </a:srgbClr>
            </a:outerShdw>
          </a:effectLst>
        </p:spPr>
      </p:cxnSp>
      <p:grpSp>
        <p:nvGrpSpPr>
          <p:cNvPr id="4" name="Grupo 3"/>
          <p:cNvGrpSpPr/>
          <p:nvPr/>
        </p:nvGrpSpPr>
        <p:grpSpPr>
          <a:xfrm>
            <a:off x="983432" y="1661448"/>
            <a:ext cx="10631737" cy="4536504"/>
            <a:chOff x="1055440" y="1700808"/>
            <a:chExt cx="10631737" cy="4536504"/>
          </a:xfrm>
        </p:grpSpPr>
        <p:grpSp>
          <p:nvGrpSpPr>
            <p:cNvPr id="20" name="205 Grupo"/>
            <p:cNvGrpSpPr/>
            <p:nvPr/>
          </p:nvGrpSpPr>
          <p:grpSpPr>
            <a:xfrm>
              <a:off x="1055440" y="1700808"/>
              <a:ext cx="9480999" cy="4536504"/>
              <a:chOff x="431425" y="1772816"/>
              <a:chExt cx="9480999" cy="4536504"/>
            </a:xfrm>
          </p:grpSpPr>
          <p:graphicFrame>
            <p:nvGraphicFramePr>
              <p:cNvPr id="21" name="2 Gráfico"/>
              <p:cNvGraphicFramePr/>
              <p:nvPr>
                <p:extLst/>
              </p:nvPr>
            </p:nvGraphicFramePr>
            <p:xfrm>
              <a:off x="7326790" y="4615856"/>
              <a:ext cx="2520000" cy="144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1 Gráfico"/>
              <p:cNvGraphicFramePr/>
              <p:nvPr>
                <p:extLst/>
              </p:nvPr>
            </p:nvGraphicFramePr>
            <p:xfrm>
              <a:off x="3662565" y="4361720"/>
              <a:ext cx="2520000" cy="1947600"/>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11"/>
              <p:cNvSpPr txBox="1"/>
              <p:nvPr/>
            </p:nvSpPr>
            <p:spPr>
              <a:xfrm rot="5400000">
                <a:off x="6918520" y="1626478"/>
                <a:ext cx="492443" cy="936104"/>
              </a:xfrm>
              <a:prstGeom prst="rect">
                <a:avLst/>
              </a:prstGeom>
              <a:noFill/>
            </p:spPr>
            <p:txBody>
              <a:bodyPr vert="vert270" wrap="square" rtlCol="0">
                <a:spAutoFit/>
              </a:bodyPr>
              <a:lstStyle/>
              <a:p>
                <a:pPr algn="ctr"/>
                <a:r>
                  <a:rPr lang="es-MX" sz="2000" b="1" dirty="0" smtClean="0">
                    <a:solidFill>
                      <a:srgbClr val="10253F"/>
                    </a:solidFill>
                  </a:rPr>
                  <a:t>26.5%</a:t>
                </a:r>
              </a:p>
            </p:txBody>
          </p:sp>
          <p:sp>
            <p:nvSpPr>
              <p:cNvPr id="24" name="CuadroTexto 37"/>
              <p:cNvSpPr txBox="1"/>
              <p:nvPr/>
            </p:nvSpPr>
            <p:spPr>
              <a:xfrm>
                <a:off x="7568754" y="1772816"/>
                <a:ext cx="2015604" cy="646986"/>
              </a:xfrm>
              <a:prstGeom prst="roundRect">
                <a:avLst/>
              </a:prstGeom>
              <a:solidFill>
                <a:srgbClr val="10253F"/>
              </a:solidFill>
            </p:spPr>
            <p:txBody>
              <a:bodyPr wrap="square" rtlCol="0">
                <a:spAutoFit/>
              </a:bodyPr>
              <a:lstStyle/>
              <a:p>
                <a:pPr algn="ctr"/>
                <a:r>
                  <a:rPr lang="es-MX" sz="2000" b="1" dirty="0" smtClean="0">
                    <a:solidFill>
                      <a:schemeClr val="bg1"/>
                    </a:solidFill>
                  </a:rPr>
                  <a:t>OA</a:t>
                </a:r>
              </a:p>
              <a:p>
                <a:pPr algn="ctr"/>
                <a:r>
                  <a:rPr lang="es-MX" sz="1200" b="1" dirty="0" smtClean="0">
                    <a:solidFill>
                      <a:schemeClr val="bg1"/>
                    </a:solidFill>
                  </a:rPr>
                  <a:t>17,106</a:t>
                </a:r>
              </a:p>
            </p:txBody>
          </p:sp>
          <p:sp>
            <p:nvSpPr>
              <p:cNvPr id="25" name="CuadroTexto 11"/>
              <p:cNvSpPr txBox="1"/>
              <p:nvPr/>
            </p:nvSpPr>
            <p:spPr>
              <a:xfrm rot="5400000">
                <a:off x="2923003" y="1431359"/>
                <a:ext cx="615553" cy="1326343"/>
              </a:xfrm>
              <a:prstGeom prst="rect">
                <a:avLst/>
              </a:prstGeom>
              <a:noFill/>
            </p:spPr>
            <p:txBody>
              <a:bodyPr vert="vert270" wrap="square" rtlCol="0">
                <a:spAutoFit/>
              </a:bodyPr>
              <a:lstStyle/>
              <a:p>
                <a:pPr algn="ctr"/>
                <a:r>
                  <a:rPr lang="es-MX" sz="2800" b="1" dirty="0" smtClean="0">
                    <a:solidFill>
                      <a:srgbClr val="10253F"/>
                    </a:solidFill>
                  </a:rPr>
                  <a:t>73.5%</a:t>
                </a:r>
              </a:p>
            </p:txBody>
          </p:sp>
          <p:sp>
            <p:nvSpPr>
              <p:cNvPr id="26" name="CuadroTexto 41"/>
              <p:cNvSpPr txBox="1"/>
              <p:nvPr/>
            </p:nvSpPr>
            <p:spPr>
              <a:xfrm>
                <a:off x="3902406" y="1772816"/>
                <a:ext cx="2015604" cy="646986"/>
              </a:xfrm>
              <a:prstGeom prst="roundRect">
                <a:avLst/>
              </a:prstGeom>
              <a:solidFill>
                <a:srgbClr val="10253F"/>
              </a:solidFill>
            </p:spPr>
            <p:txBody>
              <a:bodyPr wrap="square" rtlCol="0">
                <a:spAutoFit/>
              </a:bodyPr>
              <a:lstStyle/>
              <a:p>
                <a:pPr algn="ctr"/>
                <a:r>
                  <a:rPr lang="es-MX" sz="2000" b="1" dirty="0" smtClean="0">
                    <a:solidFill>
                      <a:schemeClr val="bg1"/>
                    </a:solidFill>
                  </a:rPr>
                  <a:t>OJ</a:t>
                </a:r>
              </a:p>
              <a:p>
                <a:pPr algn="ctr"/>
                <a:r>
                  <a:rPr lang="es-MX" sz="1200" b="1" dirty="0" smtClean="0">
                    <a:solidFill>
                      <a:schemeClr val="bg1"/>
                    </a:solidFill>
                  </a:rPr>
                  <a:t>47,391</a:t>
                </a:r>
              </a:p>
            </p:txBody>
          </p:sp>
          <p:sp>
            <p:nvSpPr>
              <p:cNvPr id="27" name="CuadroTexto 80"/>
              <p:cNvSpPr txBox="1"/>
              <p:nvPr/>
            </p:nvSpPr>
            <p:spPr>
              <a:xfrm>
                <a:off x="623392" y="4353440"/>
                <a:ext cx="1546204" cy="253916"/>
              </a:xfrm>
              <a:prstGeom prst="rect">
                <a:avLst/>
              </a:prstGeom>
              <a:noFill/>
            </p:spPr>
            <p:txBody>
              <a:bodyPr wrap="square" rtlCol="0">
                <a:spAutoFit/>
              </a:bodyPr>
              <a:lstStyle/>
              <a:p>
                <a:pPr algn="ctr"/>
                <a:r>
                  <a:rPr lang="es-MX" sz="1050" dirty="0" smtClean="0"/>
                  <a:t>Honorarios</a:t>
                </a:r>
                <a:endParaRPr lang="es-MX" sz="1050" dirty="0"/>
              </a:p>
            </p:txBody>
          </p:sp>
          <p:sp>
            <p:nvSpPr>
              <p:cNvPr id="28" name="CuadroTexto 79"/>
              <p:cNvSpPr txBox="1"/>
              <p:nvPr/>
            </p:nvSpPr>
            <p:spPr>
              <a:xfrm>
                <a:off x="623392" y="4123544"/>
                <a:ext cx="1546204" cy="261610"/>
              </a:xfrm>
              <a:prstGeom prst="rect">
                <a:avLst/>
              </a:prstGeom>
              <a:noFill/>
            </p:spPr>
            <p:txBody>
              <a:bodyPr wrap="square" rtlCol="0">
                <a:spAutoFit/>
              </a:bodyPr>
              <a:lstStyle/>
              <a:p>
                <a:pPr algn="ctr"/>
                <a:r>
                  <a:rPr lang="es-MX" sz="1050" dirty="0" smtClean="0"/>
                  <a:t>Eventual</a:t>
                </a:r>
                <a:endParaRPr lang="es-MX" sz="1050" dirty="0"/>
              </a:p>
            </p:txBody>
          </p:sp>
          <p:cxnSp>
            <p:nvCxnSpPr>
              <p:cNvPr id="29" name="Conector recto 83"/>
              <p:cNvCxnSpPr/>
              <p:nvPr/>
            </p:nvCxnSpPr>
            <p:spPr>
              <a:xfrm>
                <a:off x="2135560" y="4136887"/>
                <a:ext cx="0" cy="221337"/>
              </a:xfrm>
              <a:prstGeom prst="line">
                <a:avLst/>
              </a:prstGeom>
              <a:ln w="1270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84"/>
              <p:cNvCxnSpPr/>
              <p:nvPr/>
            </p:nvCxnSpPr>
            <p:spPr>
              <a:xfrm>
                <a:off x="2135560" y="4349471"/>
                <a:ext cx="0" cy="221337"/>
              </a:xfrm>
              <a:prstGeom prst="line">
                <a:avLst/>
              </a:prstGeom>
              <a:ln w="127000">
                <a:solidFill>
                  <a:srgbClr val="00A7C9"/>
                </a:solidFill>
              </a:ln>
            </p:spPr>
            <p:style>
              <a:lnRef idx="1">
                <a:schemeClr val="accent1"/>
              </a:lnRef>
              <a:fillRef idx="0">
                <a:schemeClr val="accent1"/>
              </a:fillRef>
              <a:effectRef idx="0">
                <a:schemeClr val="accent1"/>
              </a:effectRef>
              <a:fontRef idx="minor">
                <a:schemeClr val="tx1"/>
              </a:fontRef>
            </p:style>
          </p:cxnSp>
          <p:sp>
            <p:nvSpPr>
              <p:cNvPr id="39" name="CuadroTexto 81"/>
              <p:cNvSpPr txBox="1"/>
              <p:nvPr/>
            </p:nvSpPr>
            <p:spPr>
              <a:xfrm>
                <a:off x="623392" y="4575642"/>
                <a:ext cx="1546204" cy="253916"/>
              </a:xfrm>
              <a:prstGeom prst="rect">
                <a:avLst/>
              </a:prstGeom>
              <a:noFill/>
            </p:spPr>
            <p:txBody>
              <a:bodyPr wrap="square" rtlCol="0">
                <a:spAutoFit/>
              </a:bodyPr>
              <a:lstStyle/>
              <a:p>
                <a:pPr algn="ctr"/>
                <a:r>
                  <a:rPr lang="es-MX" sz="1050" dirty="0" smtClean="0"/>
                  <a:t>Otro</a:t>
                </a:r>
                <a:endParaRPr lang="es-MX" sz="1050" dirty="0"/>
              </a:p>
            </p:txBody>
          </p:sp>
          <p:cxnSp>
            <p:nvCxnSpPr>
              <p:cNvPr id="40" name="Conector recto 82"/>
              <p:cNvCxnSpPr/>
              <p:nvPr/>
            </p:nvCxnSpPr>
            <p:spPr>
              <a:xfrm>
                <a:off x="2135560" y="4562054"/>
                <a:ext cx="0" cy="221337"/>
              </a:xfrm>
              <a:prstGeom prst="line">
                <a:avLst/>
              </a:prstGeom>
              <a:ln w="1270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1" name="Grupo 11"/>
              <p:cNvGrpSpPr/>
              <p:nvPr/>
            </p:nvGrpSpPr>
            <p:grpSpPr>
              <a:xfrm>
                <a:off x="431425" y="5111307"/>
                <a:ext cx="2424218" cy="504000"/>
                <a:chOff x="2423588" y="2037914"/>
                <a:chExt cx="1204675" cy="672000"/>
              </a:xfrm>
            </p:grpSpPr>
            <p:sp>
              <p:nvSpPr>
                <p:cNvPr id="75" name="Pentágono 4"/>
                <p:cNvSpPr/>
                <p:nvPr/>
              </p:nvSpPr>
              <p:spPr>
                <a:xfrm>
                  <a:off x="3418421" y="2037914"/>
                  <a:ext cx="209842" cy="672000"/>
                </a:xfrm>
                <a:prstGeom prst="homePlate">
                  <a:avLst/>
                </a:prstGeom>
                <a:solidFill>
                  <a:srgbClr val="10253F"/>
                </a:solidFill>
                <a:ln>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50" dirty="0">
                    <a:latin typeface="Arial" pitchFamily="34" charset="0"/>
                    <a:cs typeface="Arial" pitchFamily="34" charset="0"/>
                  </a:endParaRPr>
                </a:p>
              </p:txBody>
            </p:sp>
            <p:sp>
              <p:nvSpPr>
                <p:cNvPr id="76" name="Rectángulo redondeado 10"/>
                <p:cNvSpPr/>
                <p:nvPr/>
              </p:nvSpPr>
              <p:spPr>
                <a:xfrm>
                  <a:off x="2423588" y="2037914"/>
                  <a:ext cx="894480" cy="672000"/>
                </a:xfrm>
                <a:prstGeom prst="roundRect">
                  <a:avLst/>
                </a:prstGeom>
                <a:noFill/>
                <a:ln>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smtClean="0">
                      <a:solidFill>
                        <a:srgbClr val="10253F"/>
                      </a:solidFill>
                      <a:latin typeface="Arial" pitchFamily="34" charset="0"/>
                      <a:cs typeface="Arial" pitchFamily="34" charset="0"/>
                    </a:rPr>
                    <a:t>Régimen de contratación</a:t>
                  </a:r>
                  <a:endParaRPr lang="es-MX" sz="1600" b="1" dirty="0">
                    <a:solidFill>
                      <a:srgbClr val="10253F"/>
                    </a:solidFill>
                    <a:latin typeface="Arial" pitchFamily="34" charset="0"/>
                    <a:cs typeface="Arial" pitchFamily="34" charset="0"/>
                  </a:endParaRPr>
                </a:p>
              </p:txBody>
            </p:sp>
          </p:grpSp>
          <p:grpSp>
            <p:nvGrpSpPr>
              <p:cNvPr id="42" name="Grupo 11"/>
              <p:cNvGrpSpPr/>
              <p:nvPr/>
            </p:nvGrpSpPr>
            <p:grpSpPr>
              <a:xfrm>
                <a:off x="431425" y="2780984"/>
                <a:ext cx="2414440" cy="504000"/>
                <a:chOff x="2423588" y="2037914"/>
                <a:chExt cx="1199816" cy="672000"/>
              </a:xfrm>
            </p:grpSpPr>
            <p:sp>
              <p:nvSpPr>
                <p:cNvPr id="73" name="Pentágono 4"/>
                <p:cNvSpPr/>
                <p:nvPr/>
              </p:nvSpPr>
              <p:spPr>
                <a:xfrm>
                  <a:off x="3413562" y="2037914"/>
                  <a:ext cx="209842" cy="672000"/>
                </a:xfrm>
                <a:prstGeom prst="homePlate">
                  <a:avLst/>
                </a:prstGeom>
                <a:solidFill>
                  <a:srgbClr val="10253F"/>
                </a:solidFill>
                <a:ln>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50" dirty="0">
                    <a:latin typeface="Arial" pitchFamily="34" charset="0"/>
                    <a:cs typeface="Arial" pitchFamily="34" charset="0"/>
                  </a:endParaRPr>
                </a:p>
              </p:txBody>
            </p:sp>
            <p:sp>
              <p:nvSpPr>
                <p:cNvPr id="74" name="Rectángulo redondeado 10"/>
                <p:cNvSpPr/>
                <p:nvPr/>
              </p:nvSpPr>
              <p:spPr>
                <a:xfrm>
                  <a:off x="2423588" y="2037914"/>
                  <a:ext cx="894480" cy="672000"/>
                </a:xfrm>
                <a:prstGeom prst="roundRect">
                  <a:avLst/>
                </a:prstGeom>
                <a:noFill/>
                <a:ln>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smtClean="0">
                      <a:solidFill>
                        <a:srgbClr val="10253F"/>
                      </a:solidFill>
                      <a:latin typeface="Arial" pitchFamily="34" charset="0"/>
                      <a:cs typeface="Arial" pitchFamily="34" charset="0"/>
                    </a:rPr>
                    <a:t>Sexo</a:t>
                  </a:r>
                  <a:endParaRPr lang="es-MX" sz="1600" b="1" dirty="0">
                    <a:solidFill>
                      <a:srgbClr val="10253F"/>
                    </a:solidFill>
                    <a:latin typeface="Arial" pitchFamily="34" charset="0"/>
                    <a:cs typeface="Arial" pitchFamily="34" charset="0"/>
                  </a:endParaRPr>
                </a:p>
              </p:txBody>
            </p:sp>
          </p:grpSp>
          <p:grpSp>
            <p:nvGrpSpPr>
              <p:cNvPr id="43" name="Grupo 65"/>
              <p:cNvGrpSpPr/>
              <p:nvPr/>
            </p:nvGrpSpPr>
            <p:grpSpPr>
              <a:xfrm>
                <a:off x="7355847" y="2492896"/>
                <a:ext cx="2392230" cy="1676844"/>
                <a:chOff x="8636306" y="1922504"/>
                <a:chExt cx="2392230" cy="1676844"/>
              </a:xfrm>
            </p:grpSpPr>
            <p:pic>
              <p:nvPicPr>
                <p:cNvPr id="65" name="Imagen 29"/>
                <p:cNvPicPr>
                  <a:picLocks noChangeAspect="1"/>
                </p:cNvPicPr>
                <p:nvPr/>
              </p:nvPicPr>
              <p:blipFill>
                <a:blip r:embed="rId6" cstate="print">
                  <a:lum bright="70000" contrast="-70000"/>
                </a:blip>
                <a:stretch>
                  <a:fillRect/>
                </a:stretch>
              </p:blipFill>
              <p:spPr>
                <a:xfrm>
                  <a:off x="8811729" y="1922504"/>
                  <a:ext cx="712669" cy="1129583"/>
                </a:xfrm>
                <a:prstGeom prst="rect">
                  <a:avLst/>
                </a:prstGeom>
              </p:spPr>
            </p:pic>
            <p:pic>
              <p:nvPicPr>
                <p:cNvPr id="66" name="Imagen 30"/>
                <p:cNvPicPr>
                  <a:picLocks noChangeAspect="1"/>
                </p:cNvPicPr>
                <p:nvPr/>
              </p:nvPicPr>
              <p:blipFill>
                <a:blip r:embed="rId7" cstate="print">
                  <a:lum bright="70000" contrast="-70000"/>
                </a:blip>
                <a:stretch>
                  <a:fillRect/>
                </a:stretch>
              </p:blipFill>
              <p:spPr>
                <a:xfrm>
                  <a:off x="10180106" y="2061506"/>
                  <a:ext cx="604050" cy="981270"/>
                </a:xfrm>
                <a:prstGeom prst="rect">
                  <a:avLst/>
                </a:prstGeom>
              </p:spPr>
            </p:pic>
            <p:sp>
              <p:nvSpPr>
                <p:cNvPr id="67" name="CuadroTexto 31"/>
                <p:cNvSpPr txBox="1"/>
                <p:nvPr/>
              </p:nvSpPr>
              <p:spPr>
                <a:xfrm>
                  <a:off x="8636306" y="2506796"/>
                  <a:ext cx="1092811" cy="338554"/>
                </a:xfrm>
                <a:prstGeom prst="rect">
                  <a:avLst/>
                </a:prstGeom>
                <a:noFill/>
              </p:spPr>
              <p:txBody>
                <a:bodyPr wrap="square" rtlCol="0">
                  <a:spAutoFit/>
                </a:bodyPr>
                <a:lstStyle/>
                <a:p>
                  <a:pPr algn="ctr"/>
                  <a:r>
                    <a:rPr lang="es-MX" sz="1600" b="1" dirty="0" smtClean="0">
                      <a:solidFill>
                        <a:srgbClr val="10253F"/>
                      </a:solidFill>
                    </a:rPr>
                    <a:t>8,620</a:t>
                  </a:r>
                </a:p>
              </p:txBody>
            </p:sp>
            <p:sp>
              <p:nvSpPr>
                <p:cNvPr id="68" name="CuadroTexto 32"/>
                <p:cNvSpPr txBox="1"/>
                <p:nvPr/>
              </p:nvSpPr>
              <p:spPr>
                <a:xfrm>
                  <a:off x="9935725" y="2506796"/>
                  <a:ext cx="1092811" cy="338554"/>
                </a:xfrm>
                <a:prstGeom prst="rect">
                  <a:avLst/>
                </a:prstGeom>
                <a:noFill/>
              </p:spPr>
              <p:txBody>
                <a:bodyPr wrap="square" rtlCol="0">
                  <a:spAutoFit/>
                </a:bodyPr>
                <a:lstStyle/>
                <a:p>
                  <a:pPr algn="ctr"/>
                  <a:r>
                    <a:rPr lang="es-MX" sz="1600" b="1" dirty="0" smtClean="0">
                      <a:solidFill>
                        <a:srgbClr val="10253F"/>
                      </a:solidFill>
                    </a:rPr>
                    <a:t>8,486</a:t>
                  </a:r>
                  <a:endParaRPr lang="es-MX" sz="1600" b="1" dirty="0">
                    <a:solidFill>
                      <a:srgbClr val="10253F"/>
                    </a:solidFill>
                  </a:endParaRPr>
                </a:p>
              </p:txBody>
            </p:sp>
            <p:cxnSp>
              <p:nvCxnSpPr>
                <p:cNvPr id="69" name="Conector recto 33"/>
                <p:cNvCxnSpPr/>
                <p:nvPr/>
              </p:nvCxnSpPr>
              <p:spPr>
                <a:xfrm>
                  <a:off x="8832304" y="3133923"/>
                  <a:ext cx="834935" cy="0"/>
                </a:xfrm>
                <a:prstGeom prst="line">
                  <a:avLst/>
                </a:prstGeom>
                <a:ln w="57150">
                  <a:solidFill>
                    <a:srgbClr val="10253F"/>
                  </a:solidFill>
                </a:ln>
              </p:spPr>
              <p:style>
                <a:lnRef idx="1">
                  <a:schemeClr val="accent1"/>
                </a:lnRef>
                <a:fillRef idx="0">
                  <a:schemeClr val="accent1"/>
                </a:fillRef>
                <a:effectRef idx="0">
                  <a:schemeClr val="accent1"/>
                </a:effectRef>
                <a:fontRef idx="minor">
                  <a:schemeClr val="tx1"/>
                </a:fontRef>
              </p:style>
            </p:cxnSp>
            <p:cxnSp>
              <p:nvCxnSpPr>
                <p:cNvPr id="70" name="Conector recto 34"/>
                <p:cNvCxnSpPr/>
                <p:nvPr/>
              </p:nvCxnSpPr>
              <p:spPr>
                <a:xfrm>
                  <a:off x="10093092" y="3133923"/>
                  <a:ext cx="834935" cy="0"/>
                </a:xfrm>
                <a:prstGeom prst="line">
                  <a:avLst/>
                </a:prstGeom>
                <a:ln w="57150">
                  <a:solidFill>
                    <a:srgbClr val="10253F"/>
                  </a:solidFill>
                </a:ln>
              </p:spPr>
              <p:style>
                <a:lnRef idx="1">
                  <a:schemeClr val="accent1"/>
                </a:lnRef>
                <a:fillRef idx="0">
                  <a:schemeClr val="accent1"/>
                </a:fillRef>
                <a:effectRef idx="0">
                  <a:schemeClr val="accent1"/>
                </a:effectRef>
                <a:fontRef idx="minor">
                  <a:schemeClr val="tx1"/>
                </a:fontRef>
              </p:style>
            </p:cxnSp>
            <p:sp>
              <p:nvSpPr>
                <p:cNvPr id="71" name="Rectángulo redondeado 35"/>
                <p:cNvSpPr/>
                <p:nvPr/>
              </p:nvSpPr>
              <p:spPr>
                <a:xfrm>
                  <a:off x="8868508" y="3236838"/>
                  <a:ext cx="792088" cy="362510"/>
                </a:xfrm>
                <a:prstGeom prst="roundRect">
                  <a:avLst/>
                </a:prstGeom>
                <a:solidFill>
                  <a:srgbClr val="10253F"/>
                </a:solidFill>
                <a:ln>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smtClean="0"/>
                    <a:t>50.4%</a:t>
                  </a:r>
                  <a:endParaRPr lang="es-MX" sz="1400" b="1" dirty="0"/>
                </a:p>
              </p:txBody>
            </p:sp>
            <p:sp>
              <p:nvSpPr>
                <p:cNvPr id="72" name="Rectángulo redondeado 36"/>
                <p:cNvSpPr/>
                <p:nvPr/>
              </p:nvSpPr>
              <p:spPr>
                <a:xfrm>
                  <a:off x="10114515" y="3232201"/>
                  <a:ext cx="792088" cy="362510"/>
                </a:xfrm>
                <a:prstGeom prst="roundRect">
                  <a:avLst/>
                </a:prstGeom>
                <a:solidFill>
                  <a:srgbClr val="10253F"/>
                </a:solidFill>
                <a:ln>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smtClean="0"/>
                    <a:t>49.6%</a:t>
                  </a:r>
                  <a:endParaRPr lang="es-MX" sz="1400" b="1" dirty="0"/>
                </a:p>
              </p:txBody>
            </p:sp>
          </p:grpSp>
          <p:grpSp>
            <p:nvGrpSpPr>
              <p:cNvPr id="44" name="Grupo 65"/>
              <p:cNvGrpSpPr/>
              <p:nvPr/>
            </p:nvGrpSpPr>
            <p:grpSpPr>
              <a:xfrm>
                <a:off x="3735135" y="2529726"/>
                <a:ext cx="2410662" cy="1640014"/>
                <a:chOff x="8681942" y="1959334"/>
                <a:chExt cx="2410662" cy="1640014"/>
              </a:xfrm>
            </p:grpSpPr>
            <p:pic>
              <p:nvPicPr>
                <p:cNvPr id="52" name="Imagen 29"/>
                <p:cNvPicPr preferRelativeResize="0">
                  <a:picLocks/>
                </p:cNvPicPr>
                <p:nvPr/>
              </p:nvPicPr>
              <p:blipFill>
                <a:blip r:embed="rId6" cstate="print">
                  <a:lum bright="70000" contrast="-70000"/>
                </a:blip>
                <a:stretch>
                  <a:fillRect/>
                </a:stretch>
              </p:blipFill>
              <p:spPr>
                <a:xfrm>
                  <a:off x="8876288" y="2061506"/>
                  <a:ext cx="604800" cy="1005830"/>
                </a:xfrm>
                <a:prstGeom prst="rect">
                  <a:avLst/>
                </a:prstGeom>
              </p:spPr>
            </p:pic>
            <p:pic>
              <p:nvPicPr>
                <p:cNvPr id="54" name="Imagen 30"/>
                <p:cNvPicPr preferRelativeResize="0">
                  <a:picLocks/>
                </p:cNvPicPr>
                <p:nvPr/>
              </p:nvPicPr>
              <p:blipFill>
                <a:blip r:embed="rId7" cstate="print">
                  <a:lum bright="70000" contrast="-70000"/>
                </a:blip>
                <a:stretch>
                  <a:fillRect/>
                </a:stretch>
              </p:blipFill>
              <p:spPr>
                <a:xfrm>
                  <a:off x="10172432" y="1959334"/>
                  <a:ext cx="712800" cy="1093569"/>
                </a:xfrm>
                <a:prstGeom prst="rect">
                  <a:avLst/>
                </a:prstGeom>
              </p:spPr>
            </p:pic>
            <p:sp>
              <p:nvSpPr>
                <p:cNvPr id="55" name="CuadroTexto 31"/>
                <p:cNvSpPr txBox="1"/>
                <p:nvPr/>
              </p:nvSpPr>
              <p:spPr>
                <a:xfrm>
                  <a:off x="8681942" y="2506796"/>
                  <a:ext cx="1092811" cy="338554"/>
                </a:xfrm>
                <a:prstGeom prst="rect">
                  <a:avLst/>
                </a:prstGeom>
                <a:noFill/>
              </p:spPr>
              <p:txBody>
                <a:bodyPr wrap="square" rtlCol="0">
                  <a:spAutoFit/>
                </a:bodyPr>
                <a:lstStyle/>
                <a:p>
                  <a:pPr algn="ctr"/>
                  <a:r>
                    <a:rPr lang="es-MX" sz="1600" b="1" dirty="0" smtClean="0">
                      <a:solidFill>
                        <a:srgbClr val="10253F"/>
                      </a:solidFill>
                    </a:rPr>
                    <a:t>17,521</a:t>
                  </a:r>
                  <a:endParaRPr lang="es-MX" sz="1600" b="1" dirty="0">
                    <a:solidFill>
                      <a:srgbClr val="10253F"/>
                    </a:solidFill>
                  </a:endParaRPr>
                </a:p>
              </p:txBody>
            </p:sp>
            <p:sp>
              <p:nvSpPr>
                <p:cNvPr id="56" name="CuadroTexto 32"/>
                <p:cNvSpPr txBox="1"/>
                <p:nvPr/>
              </p:nvSpPr>
              <p:spPr>
                <a:xfrm>
                  <a:off x="9999793" y="2506796"/>
                  <a:ext cx="1092811" cy="338554"/>
                </a:xfrm>
                <a:prstGeom prst="rect">
                  <a:avLst/>
                </a:prstGeom>
                <a:noFill/>
              </p:spPr>
              <p:txBody>
                <a:bodyPr wrap="square" rtlCol="0">
                  <a:spAutoFit/>
                </a:bodyPr>
                <a:lstStyle/>
                <a:p>
                  <a:pPr algn="ctr"/>
                  <a:r>
                    <a:rPr lang="es-MX" sz="1600" b="1" dirty="0" smtClean="0">
                      <a:solidFill>
                        <a:srgbClr val="10253F"/>
                      </a:solidFill>
                    </a:rPr>
                    <a:t>29,870</a:t>
                  </a:r>
                </a:p>
              </p:txBody>
            </p:sp>
            <p:cxnSp>
              <p:nvCxnSpPr>
                <p:cNvPr id="57" name="Conector recto 33"/>
                <p:cNvCxnSpPr/>
                <p:nvPr/>
              </p:nvCxnSpPr>
              <p:spPr>
                <a:xfrm>
                  <a:off x="8832304" y="3133923"/>
                  <a:ext cx="834935" cy="0"/>
                </a:xfrm>
                <a:prstGeom prst="line">
                  <a:avLst/>
                </a:prstGeom>
                <a:ln w="57150">
                  <a:solidFill>
                    <a:srgbClr val="10253F"/>
                  </a:solidFill>
                </a:ln>
              </p:spPr>
              <p:style>
                <a:lnRef idx="1">
                  <a:schemeClr val="accent1"/>
                </a:lnRef>
                <a:fillRef idx="0">
                  <a:schemeClr val="accent1"/>
                </a:fillRef>
                <a:effectRef idx="0">
                  <a:schemeClr val="accent1"/>
                </a:effectRef>
                <a:fontRef idx="minor">
                  <a:schemeClr val="tx1"/>
                </a:fontRef>
              </p:style>
            </p:cxnSp>
            <p:cxnSp>
              <p:nvCxnSpPr>
                <p:cNvPr id="59" name="Conector recto 34"/>
                <p:cNvCxnSpPr/>
                <p:nvPr/>
              </p:nvCxnSpPr>
              <p:spPr>
                <a:xfrm>
                  <a:off x="10093092" y="3133923"/>
                  <a:ext cx="834935" cy="0"/>
                </a:xfrm>
                <a:prstGeom prst="line">
                  <a:avLst/>
                </a:prstGeom>
                <a:ln w="57150">
                  <a:solidFill>
                    <a:srgbClr val="10253F"/>
                  </a:solidFill>
                </a:ln>
              </p:spPr>
              <p:style>
                <a:lnRef idx="1">
                  <a:schemeClr val="accent1"/>
                </a:lnRef>
                <a:fillRef idx="0">
                  <a:schemeClr val="accent1"/>
                </a:fillRef>
                <a:effectRef idx="0">
                  <a:schemeClr val="accent1"/>
                </a:effectRef>
                <a:fontRef idx="minor">
                  <a:schemeClr val="tx1"/>
                </a:fontRef>
              </p:style>
            </p:cxnSp>
            <p:sp>
              <p:nvSpPr>
                <p:cNvPr id="62" name="Rectángulo redondeado 35"/>
                <p:cNvSpPr/>
                <p:nvPr/>
              </p:nvSpPr>
              <p:spPr>
                <a:xfrm>
                  <a:off x="8868508" y="3236838"/>
                  <a:ext cx="792088" cy="362510"/>
                </a:xfrm>
                <a:prstGeom prst="roundRect">
                  <a:avLst/>
                </a:prstGeom>
                <a:solidFill>
                  <a:srgbClr val="10253F"/>
                </a:solidFill>
                <a:ln>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smtClean="0"/>
                    <a:t>37.0%</a:t>
                  </a:r>
                  <a:endParaRPr lang="es-MX" sz="1400" b="1" dirty="0"/>
                </a:p>
              </p:txBody>
            </p:sp>
            <p:sp>
              <p:nvSpPr>
                <p:cNvPr id="64" name="Rectángulo redondeado 36"/>
                <p:cNvSpPr/>
                <p:nvPr/>
              </p:nvSpPr>
              <p:spPr>
                <a:xfrm>
                  <a:off x="10114515" y="3232201"/>
                  <a:ext cx="792088" cy="362510"/>
                </a:xfrm>
                <a:prstGeom prst="roundRect">
                  <a:avLst/>
                </a:prstGeom>
                <a:solidFill>
                  <a:srgbClr val="10253F"/>
                </a:solidFill>
                <a:ln>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smtClean="0"/>
                    <a:t>63.0%</a:t>
                  </a:r>
                  <a:endParaRPr lang="es-MX" sz="1400" b="1" dirty="0"/>
                </a:p>
              </p:txBody>
            </p:sp>
          </p:grpSp>
          <p:sp>
            <p:nvSpPr>
              <p:cNvPr id="45" name="Rectángulo redondeado 6"/>
              <p:cNvSpPr/>
              <p:nvPr/>
            </p:nvSpPr>
            <p:spPr>
              <a:xfrm>
                <a:off x="3578060" y="4813719"/>
                <a:ext cx="2664296" cy="1027224"/>
              </a:xfrm>
              <a:prstGeom prst="roundRect">
                <a:avLst/>
              </a:prstGeom>
              <a:noFill/>
              <a:ln>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6" name="Rectángulo redondeado 76"/>
              <p:cNvSpPr/>
              <p:nvPr/>
            </p:nvSpPr>
            <p:spPr>
              <a:xfrm>
                <a:off x="7248128" y="4813719"/>
                <a:ext cx="2664296" cy="1027224"/>
              </a:xfrm>
              <a:prstGeom prst="roundRect">
                <a:avLst/>
              </a:prstGeom>
              <a:noFill/>
              <a:ln>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7" name="CuadroTexto 80"/>
              <p:cNvSpPr txBox="1"/>
              <p:nvPr/>
            </p:nvSpPr>
            <p:spPr>
              <a:xfrm>
                <a:off x="623392" y="3901342"/>
                <a:ext cx="1546204" cy="253916"/>
              </a:xfrm>
              <a:prstGeom prst="rect">
                <a:avLst/>
              </a:prstGeom>
              <a:noFill/>
            </p:spPr>
            <p:txBody>
              <a:bodyPr wrap="square" rtlCol="0">
                <a:spAutoFit/>
              </a:bodyPr>
              <a:lstStyle/>
              <a:p>
                <a:pPr algn="ctr"/>
                <a:r>
                  <a:rPr lang="es-MX" sz="1050" dirty="0" smtClean="0"/>
                  <a:t>Confianza</a:t>
                </a:r>
                <a:endParaRPr lang="es-MX" sz="1050" dirty="0"/>
              </a:p>
            </p:txBody>
          </p:sp>
          <p:sp>
            <p:nvSpPr>
              <p:cNvPr id="48" name="CuadroTexto 79"/>
              <p:cNvSpPr txBox="1"/>
              <p:nvPr/>
            </p:nvSpPr>
            <p:spPr>
              <a:xfrm>
                <a:off x="623392" y="3671446"/>
                <a:ext cx="1546204" cy="261610"/>
              </a:xfrm>
              <a:prstGeom prst="rect">
                <a:avLst/>
              </a:prstGeom>
              <a:noFill/>
            </p:spPr>
            <p:txBody>
              <a:bodyPr wrap="square" rtlCol="0">
                <a:spAutoFit/>
              </a:bodyPr>
              <a:lstStyle/>
              <a:p>
                <a:pPr algn="ctr"/>
                <a:r>
                  <a:rPr lang="es-MX" sz="1050" dirty="0" smtClean="0"/>
                  <a:t>Base o sindicalizado</a:t>
                </a:r>
                <a:endParaRPr lang="es-MX" sz="1050" dirty="0"/>
              </a:p>
            </p:txBody>
          </p:sp>
          <p:cxnSp>
            <p:nvCxnSpPr>
              <p:cNvPr id="49" name="Conector recto 83"/>
              <p:cNvCxnSpPr/>
              <p:nvPr/>
            </p:nvCxnSpPr>
            <p:spPr>
              <a:xfrm>
                <a:off x="2135560" y="3711719"/>
                <a:ext cx="0" cy="221337"/>
              </a:xfrm>
              <a:prstGeom prst="line">
                <a:avLst/>
              </a:prstGeom>
              <a:ln w="127000">
                <a:solidFill>
                  <a:srgbClr val="10253F"/>
                </a:solidFill>
              </a:ln>
            </p:spPr>
            <p:style>
              <a:lnRef idx="1">
                <a:schemeClr val="accent1"/>
              </a:lnRef>
              <a:fillRef idx="0">
                <a:schemeClr val="accent1"/>
              </a:fillRef>
              <a:effectRef idx="0">
                <a:schemeClr val="accent1"/>
              </a:effectRef>
              <a:fontRef idx="minor">
                <a:schemeClr val="tx1"/>
              </a:fontRef>
            </p:style>
          </p:cxnSp>
          <p:cxnSp>
            <p:nvCxnSpPr>
              <p:cNvPr id="50" name="Conector recto 84"/>
              <p:cNvCxnSpPr/>
              <p:nvPr/>
            </p:nvCxnSpPr>
            <p:spPr>
              <a:xfrm>
                <a:off x="2135560" y="3924303"/>
                <a:ext cx="0" cy="221337"/>
              </a:xfrm>
              <a:prstGeom prst="line">
                <a:avLst/>
              </a:prstGeom>
              <a:ln w="1270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Rectángulo redondeado 1"/>
            <p:cNvSpPr/>
            <p:nvPr/>
          </p:nvSpPr>
          <p:spPr>
            <a:xfrm rot="5400000">
              <a:off x="9834076" y="3537013"/>
              <a:ext cx="2842105" cy="8640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smtClean="0">
                  <a:solidFill>
                    <a:srgbClr val="10253F"/>
                  </a:solidFill>
                  <a:latin typeface="Century Gothic" panose="020B0502020202020204" pitchFamily="34" charset="0"/>
                </a:rPr>
                <a:t>64,497</a:t>
              </a:r>
            </a:p>
            <a:p>
              <a:pPr algn="ctr"/>
              <a:r>
                <a:rPr lang="es-MX" sz="1600" dirty="0" smtClean="0">
                  <a:solidFill>
                    <a:srgbClr val="10253F"/>
                  </a:solidFill>
                  <a:latin typeface="Century Gothic" panose="020B0502020202020204" pitchFamily="34" charset="0"/>
                </a:rPr>
                <a:t>Servidores públicos</a:t>
              </a:r>
              <a:endParaRPr lang="es-MX" sz="1600" dirty="0">
                <a:solidFill>
                  <a:srgbClr val="10253F"/>
                </a:solidFill>
                <a:latin typeface="Century Gothic" panose="020B0502020202020204" pitchFamily="34" charset="0"/>
              </a:endParaRPr>
            </a:p>
          </p:txBody>
        </p:sp>
      </p:grpSp>
      <p:sp>
        <p:nvSpPr>
          <p:cNvPr id="78" name="CuadroTexto 27"/>
          <p:cNvSpPr txBox="1"/>
          <p:nvPr/>
        </p:nvSpPr>
        <p:spPr>
          <a:xfrm>
            <a:off x="287412" y="908720"/>
            <a:ext cx="11469688" cy="584775"/>
          </a:xfrm>
          <a:prstGeom prst="rect">
            <a:avLst/>
          </a:prstGeom>
          <a:noFill/>
        </p:spPr>
        <p:txBody>
          <a:bodyPr wrap="square" rtlCol="0">
            <a:spAutoFit/>
          </a:bodyPr>
          <a:lstStyle/>
          <a:p>
            <a:pPr algn="just"/>
            <a:r>
              <a:rPr lang="es-MX" sz="1400" b="1" dirty="0">
                <a:solidFill>
                  <a:srgbClr val="10253F"/>
                </a:solidFill>
              </a:rPr>
              <a:t>Al cierre </a:t>
            </a:r>
            <a:r>
              <a:rPr lang="es-MX" sz="1400" b="1" dirty="0" smtClean="0">
                <a:solidFill>
                  <a:srgbClr val="10253F"/>
                </a:solidFill>
              </a:rPr>
              <a:t>de </a:t>
            </a:r>
            <a:r>
              <a:rPr lang="es-MX" sz="1600" b="1" dirty="0" smtClean="0">
                <a:solidFill>
                  <a:srgbClr val="31859C"/>
                </a:solidFill>
              </a:rPr>
              <a:t>2016</a:t>
            </a:r>
            <a:r>
              <a:rPr lang="es-MX" sz="1400" b="1" dirty="0" smtClean="0">
                <a:solidFill>
                  <a:srgbClr val="10253F"/>
                </a:solidFill>
              </a:rPr>
              <a:t> se registraron </a:t>
            </a:r>
            <a:r>
              <a:rPr lang="es-MX" sz="1600" b="1" dirty="0">
                <a:solidFill>
                  <a:srgbClr val="31859C"/>
                </a:solidFill>
              </a:rPr>
              <a:t>47 mil 391 servidores públicos </a:t>
            </a:r>
            <a:r>
              <a:rPr lang="es-MX" sz="1400" b="1" dirty="0">
                <a:solidFill>
                  <a:srgbClr val="10253F"/>
                </a:solidFill>
              </a:rPr>
              <a:t>adscritos a los órganos jurisdiccionales y </a:t>
            </a:r>
            <a:r>
              <a:rPr lang="es-MX" sz="1600" b="1" dirty="0">
                <a:solidFill>
                  <a:srgbClr val="31859C"/>
                </a:solidFill>
              </a:rPr>
              <a:t>17 mil 106 servidores </a:t>
            </a:r>
            <a:r>
              <a:rPr lang="es-MX" sz="1600" b="1" dirty="0" smtClean="0">
                <a:solidFill>
                  <a:srgbClr val="31859C"/>
                </a:solidFill>
              </a:rPr>
              <a:t>públicos </a:t>
            </a:r>
            <a:r>
              <a:rPr lang="es-MX" sz="1400" b="1" dirty="0">
                <a:solidFill>
                  <a:srgbClr val="10253F"/>
                </a:solidFill>
              </a:rPr>
              <a:t>en los órganos </a:t>
            </a:r>
            <a:r>
              <a:rPr lang="es-MX" sz="1400" b="1" dirty="0" smtClean="0">
                <a:solidFill>
                  <a:srgbClr val="10253F"/>
                </a:solidFill>
              </a:rPr>
              <a:t>y/o unidades administrativas</a:t>
            </a:r>
            <a:r>
              <a:rPr lang="es-MX" sz="1400" b="1" dirty="0">
                <a:solidFill>
                  <a:srgbClr val="10253F"/>
                </a:solidFill>
              </a:rPr>
              <a:t>, presentando la siguiente </a:t>
            </a:r>
            <a:r>
              <a:rPr lang="es-MX" sz="1400" b="1" dirty="0" smtClean="0">
                <a:solidFill>
                  <a:srgbClr val="10253F"/>
                </a:solidFill>
              </a:rPr>
              <a:t>distribución:</a:t>
            </a:r>
            <a:endParaRPr lang="es-MX" sz="1200" b="1" dirty="0">
              <a:solidFill>
                <a:srgbClr val="10253F"/>
              </a:solidFill>
            </a:endParaRPr>
          </a:p>
        </p:txBody>
      </p:sp>
    </p:spTree>
    <p:extLst>
      <p:ext uri="{BB962C8B-B14F-4D97-AF65-F5344CB8AC3E}">
        <p14:creationId xmlns:p14="http://schemas.microsoft.com/office/powerpoint/2010/main" val="3692473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 name="2 Gráfico"/>
          <p:cNvGraphicFramePr/>
          <p:nvPr>
            <p:extLst/>
          </p:nvPr>
        </p:nvGraphicFramePr>
        <p:xfrm>
          <a:off x="5591944" y="4077813"/>
          <a:ext cx="6454800" cy="213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6" name="1 Gráfico"/>
          <p:cNvGraphicFramePr/>
          <p:nvPr/>
        </p:nvGraphicFramePr>
        <p:xfrm>
          <a:off x="183685" y="1832696"/>
          <a:ext cx="6454800" cy="2134800"/>
        </p:xfrm>
        <a:graphic>
          <a:graphicData uri="http://schemas.openxmlformats.org/drawingml/2006/chart">
            <c:chart xmlns:c="http://schemas.openxmlformats.org/drawingml/2006/chart" xmlns:r="http://schemas.openxmlformats.org/officeDocument/2006/relationships" r:id="rId4"/>
          </a:graphicData>
        </a:graphic>
      </p:graphicFrame>
      <p:sp>
        <p:nvSpPr>
          <p:cNvPr id="3" name="7 CuadroTexto"/>
          <p:cNvSpPr txBox="1">
            <a:spLocks noChangeArrowheads="1"/>
          </p:cNvSpPr>
          <p:nvPr/>
        </p:nvSpPr>
        <p:spPr bwMode="auto">
          <a:xfrm>
            <a:off x="9289592" y="110740"/>
            <a:ext cx="2574487" cy="461665"/>
          </a:xfrm>
          <a:prstGeom prst="rect">
            <a:avLst/>
          </a:prstGeom>
          <a:noFill/>
          <a:ln w="9525">
            <a:noFill/>
            <a:miter lim="800000"/>
            <a:headEnd/>
            <a:tailEnd/>
          </a:ln>
        </p:spPr>
        <p:txBody>
          <a:bodyPr wrap="none">
            <a:spAutoFit/>
          </a:bodyPr>
          <a:lstStyle/>
          <a:p>
            <a:pPr algn="r">
              <a:defRPr/>
            </a:pPr>
            <a:r>
              <a:rPr lang="es-MX" sz="2400" b="1" dirty="0">
                <a:solidFill>
                  <a:schemeClr val="accent5">
                    <a:lumMod val="75000"/>
                  </a:schemeClr>
                </a:solidFill>
                <a:latin typeface="Calibri" pitchFamily="34" charset="0"/>
                <a:cs typeface="Arial" charset="0"/>
              </a:rPr>
              <a:t>Recursos </a:t>
            </a:r>
            <a:r>
              <a:rPr lang="es-MX" sz="2400" b="1" dirty="0" smtClean="0">
                <a:solidFill>
                  <a:schemeClr val="accent5">
                    <a:lumMod val="75000"/>
                  </a:schemeClr>
                </a:solidFill>
                <a:latin typeface="Calibri" pitchFamily="34" charset="0"/>
                <a:cs typeface="Arial" charset="0"/>
              </a:rPr>
              <a:t>humanos</a:t>
            </a:r>
            <a:endParaRPr lang="es-MX" sz="2400" b="1" dirty="0">
              <a:solidFill>
                <a:schemeClr val="accent5">
                  <a:lumMod val="75000"/>
                </a:schemeClr>
              </a:solidFill>
              <a:latin typeface="Calibri" pitchFamily="34" charset="0"/>
              <a:cs typeface="Arial" charset="0"/>
            </a:endParaRPr>
          </a:p>
        </p:txBody>
      </p:sp>
      <p:pic>
        <p:nvPicPr>
          <p:cNvPr id="5" name="Imagen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686" y="68610"/>
            <a:ext cx="1190778" cy="550874"/>
          </a:xfrm>
          <a:prstGeom prst="rect">
            <a:avLst/>
          </a:prstGeom>
        </p:spPr>
      </p:pic>
      <p:cxnSp>
        <p:nvCxnSpPr>
          <p:cNvPr id="6" name="6 Conector recto"/>
          <p:cNvCxnSpPr>
            <a:cxnSpLocks noChangeShapeType="1"/>
          </p:cNvCxnSpPr>
          <p:nvPr/>
        </p:nvCxnSpPr>
        <p:spPr bwMode="auto">
          <a:xfrm>
            <a:off x="316416" y="713771"/>
            <a:ext cx="11425867" cy="0"/>
          </a:xfrm>
          <a:prstGeom prst="line">
            <a:avLst/>
          </a:prstGeom>
          <a:noFill/>
          <a:ln w="38100">
            <a:solidFill>
              <a:schemeClr val="accent1"/>
            </a:solidFill>
            <a:round/>
            <a:headEnd/>
            <a:tailEnd/>
          </a:ln>
          <a:effectLst>
            <a:outerShdw blurRad="63500" dist="38100" dir="5400000" algn="t" rotWithShape="0">
              <a:srgbClr val="000000">
                <a:alpha val="39999"/>
              </a:srgbClr>
            </a:outerShdw>
          </a:effectLst>
        </p:spPr>
      </p:cxnSp>
      <p:sp>
        <p:nvSpPr>
          <p:cNvPr id="7" name="CuadroTexto 27"/>
          <p:cNvSpPr txBox="1"/>
          <p:nvPr/>
        </p:nvSpPr>
        <p:spPr>
          <a:xfrm>
            <a:off x="287412" y="908720"/>
            <a:ext cx="11469688" cy="553998"/>
          </a:xfrm>
          <a:prstGeom prst="rect">
            <a:avLst/>
          </a:prstGeom>
          <a:noFill/>
        </p:spPr>
        <p:txBody>
          <a:bodyPr wrap="square" rtlCol="0">
            <a:spAutoFit/>
          </a:bodyPr>
          <a:lstStyle/>
          <a:p>
            <a:pPr algn="just"/>
            <a:r>
              <a:rPr lang="es-MX" sz="1400" b="1" dirty="0" smtClean="0">
                <a:solidFill>
                  <a:srgbClr val="10253F"/>
                </a:solidFill>
              </a:rPr>
              <a:t>Del total de personal adscrito a los órganos jurisdiccionales y órganos y/o unidades administrativas de los Poderes Judiciales Estatales al cierre de </a:t>
            </a:r>
            <a:r>
              <a:rPr lang="es-MX" sz="1600" b="1" dirty="0" smtClean="0">
                <a:solidFill>
                  <a:srgbClr val="31859C"/>
                </a:solidFill>
              </a:rPr>
              <a:t>2016</a:t>
            </a:r>
            <a:r>
              <a:rPr lang="es-MX" sz="1400" b="1" dirty="0" smtClean="0">
                <a:solidFill>
                  <a:srgbClr val="10253F"/>
                </a:solidFill>
              </a:rPr>
              <a:t>, se presenta la siguiente distribución por </a:t>
            </a:r>
            <a:r>
              <a:rPr lang="es-MX" sz="1400" b="1" dirty="0">
                <a:solidFill>
                  <a:srgbClr val="10253F"/>
                </a:solidFill>
              </a:rPr>
              <a:t>sexo y función:</a:t>
            </a:r>
          </a:p>
        </p:txBody>
      </p:sp>
      <p:sp>
        <p:nvSpPr>
          <p:cNvPr id="48" name="Rectángulo redondeado 52"/>
          <p:cNvSpPr/>
          <p:nvPr/>
        </p:nvSpPr>
        <p:spPr>
          <a:xfrm>
            <a:off x="5707911" y="4170439"/>
            <a:ext cx="2051817" cy="400113"/>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000" b="1" dirty="0" smtClean="0">
                <a:solidFill>
                  <a:srgbClr val="10253F"/>
                </a:solidFill>
                <a:latin typeface="Arial" panose="020B0604020202020204" pitchFamily="34" charset="0"/>
                <a:cs typeface="Arial" panose="020B0604020202020204" pitchFamily="34" charset="0"/>
              </a:rPr>
              <a:t>Personal OA´s</a:t>
            </a:r>
          </a:p>
          <a:p>
            <a:r>
              <a:rPr lang="es-MX" sz="1600" b="1" dirty="0" smtClean="0">
                <a:solidFill>
                  <a:srgbClr val="10253F"/>
                </a:solidFill>
                <a:latin typeface="Arial" panose="020B0604020202020204" pitchFamily="34" charset="0"/>
                <a:cs typeface="Arial" panose="020B0604020202020204" pitchFamily="34" charset="0"/>
              </a:rPr>
              <a:t>17,106</a:t>
            </a:r>
          </a:p>
          <a:p>
            <a:r>
              <a:rPr lang="es-MX" sz="1100" b="1" dirty="0" smtClean="0">
                <a:solidFill>
                  <a:srgbClr val="10253F"/>
                </a:solidFill>
                <a:latin typeface="Arial" panose="020B0604020202020204" pitchFamily="34" charset="0"/>
                <a:cs typeface="Arial" panose="020B0604020202020204" pitchFamily="34" charset="0"/>
              </a:rPr>
              <a:t>Servidores públicos</a:t>
            </a:r>
            <a:r>
              <a:rPr lang="es-MX" sz="1400" b="1" dirty="0" smtClean="0">
                <a:solidFill>
                  <a:srgbClr val="10253F"/>
                </a:solidFill>
                <a:latin typeface="Arial" panose="020B0604020202020204" pitchFamily="34" charset="0"/>
                <a:cs typeface="Arial" panose="020B0604020202020204" pitchFamily="34" charset="0"/>
              </a:rPr>
              <a:t> </a:t>
            </a:r>
          </a:p>
        </p:txBody>
      </p:sp>
      <p:grpSp>
        <p:nvGrpSpPr>
          <p:cNvPr id="49" name="Grupo 53"/>
          <p:cNvGrpSpPr/>
          <p:nvPr/>
        </p:nvGrpSpPr>
        <p:grpSpPr>
          <a:xfrm>
            <a:off x="7698741" y="4058826"/>
            <a:ext cx="1752690" cy="738906"/>
            <a:chOff x="1546161" y="1747199"/>
            <a:chExt cx="1752690" cy="738906"/>
          </a:xfrm>
        </p:grpSpPr>
        <p:sp>
          <p:nvSpPr>
            <p:cNvPr id="51" name="Rectángulo 54"/>
            <p:cNvSpPr/>
            <p:nvPr/>
          </p:nvSpPr>
          <p:spPr>
            <a:xfrm>
              <a:off x="1546161" y="1811409"/>
              <a:ext cx="1058303" cy="623248"/>
            </a:xfrm>
            <a:prstGeom prst="rect">
              <a:avLst/>
            </a:prstGeom>
          </p:spPr>
          <p:txBody>
            <a:bodyPr wrap="none">
              <a:spAutoFit/>
            </a:bodyPr>
            <a:lstStyle/>
            <a:p>
              <a:r>
                <a:rPr lang="es-MX" sz="2400" b="1" dirty="0" smtClean="0">
                  <a:solidFill>
                    <a:schemeClr val="accent5">
                      <a:lumMod val="75000"/>
                    </a:schemeClr>
                  </a:solidFill>
                  <a:sym typeface="Wingdings" panose="05000000000000000000" pitchFamily="2" charset="2"/>
                </a:rPr>
                <a:t>46.4%</a:t>
              </a:r>
            </a:p>
            <a:p>
              <a:r>
                <a:rPr lang="es-MX" sz="1050" b="1" dirty="0" smtClean="0">
                  <a:solidFill>
                    <a:schemeClr val="accent5">
                      <a:lumMod val="75000"/>
                    </a:schemeClr>
                  </a:solidFill>
                  <a:sym typeface="Wingdings" panose="05000000000000000000" pitchFamily="2" charset="2"/>
                </a:rPr>
                <a:t>Licenciatura</a:t>
              </a:r>
              <a:endParaRPr lang="es-MX" sz="1050" dirty="0"/>
            </a:p>
          </p:txBody>
        </p:sp>
        <p:pic>
          <p:nvPicPr>
            <p:cNvPr id="52" name="Imagen 56"/>
            <p:cNvPicPr>
              <a:picLocks noChangeAspect="1"/>
            </p:cNvPicPr>
            <p:nvPr/>
          </p:nvPicPr>
          <p:blipFill>
            <a:blip r:embed="rId6" cstate="print">
              <a:clrChange>
                <a:clrFrom>
                  <a:srgbClr val="FFFFFF"/>
                </a:clrFrom>
                <a:clrTo>
                  <a:srgbClr val="FFFFFF">
                    <a:alpha val="0"/>
                  </a:srgbClr>
                </a:clrTo>
              </a:clrChange>
              <a:lum bright="70000" contrast="-70000"/>
            </a:blip>
            <a:stretch>
              <a:fillRect/>
            </a:stretch>
          </p:blipFill>
          <p:spPr>
            <a:xfrm>
              <a:off x="2599589" y="1747199"/>
              <a:ext cx="699262" cy="738906"/>
            </a:xfrm>
            <a:prstGeom prst="rect">
              <a:avLst/>
            </a:prstGeom>
          </p:spPr>
        </p:pic>
      </p:grpSp>
      <p:sp>
        <p:nvSpPr>
          <p:cNvPr id="50" name="Rectángulo redondeado 59"/>
          <p:cNvSpPr/>
          <p:nvPr/>
        </p:nvSpPr>
        <p:spPr>
          <a:xfrm>
            <a:off x="9589954" y="4070053"/>
            <a:ext cx="792088" cy="1910744"/>
          </a:xfrm>
          <a:prstGeom prst="roundRect">
            <a:avLst/>
          </a:prstGeom>
          <a:noFill/>
          <a:ln>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4" name="Rectángulo redondeado 44"/>
          <p:cNvSpPr/>
          <p:nvPr/>
        </p:nvSpPr>
        <p:spPr>
          <a:xfrm>
            <a:off x="4173134" y="1772771"/>
            <a:ext cx="792088" cy="1997983"/>
          </a:xfrm>
          <a:prstGeom prst="roundRect">
            <a:avLst/>
          </a:prstGeom>
          <a:noFill/>
          <a:ln>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5" name="Rectángulo redondeado 40"/>
          <p:cNvSpPr/>
          <p:nvPr/>
        </p:nvSpPr>
        <p:spPr>
          <a:xfrm>
            <a:off x="325572" y="1775706"/>
            <a:ext cx="2242036" cy="400113"/>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000" b="1" dirty="0" smtClean="0">
                <a:solidFill>
                  <a:srgbClr val="10253F"/>
                </a:solidFill>
                <a:latin typeface="Arial" panose="020B0604020202020204" pitchFamily="34" charset="0"/>
                <a:cs typeface="Arial" panose="020B0604020202020204" pitchFamily="34" charset="0"/>
              </a:rPr>
              <a:t>Personal OJ´s*</a:t>
            </a:r>
          </a:p>
          <a:p>
            <a:r>
              <a:rPr lang="es-MX" sz="1600" b="1" dirty="0" smtClean="0">
                <a:solidFill>
                  <a:srgbClr val="10253F"/>
                </a:solidFill>
                <a:latin typeface="Arial" panose="020B0604020202020204" pitchFamily="34" charset="0"/>
                <a:cs typeface="Arial" panose="020B0604020202020204" pitchFamily="34" charset="0"/>
              </a:rPr>
              <a:t>42,725</a:t>
            </a:r>
          </a:p>
          <a:p>
            <a:r>
              <a:rPr lang="es-MX" sz="1100" b="1" dirty="0" smtClean="0">
                <a:solidFill>
                  <a:srgbClr val="10253F"/>
                </a:solidFill>
                <a:latin typeface="Arial" panose="020B0604020202020204" pitchFamily="34" charset="0"/>
                <a:cs typeface="Arial" panose="020B0604020202020204" pitchFamily="34" charset="0"/>
              </a:rPr>
              <a:t>Servidores públicos</a:t>
            </a:r>
            <a:r>
              <a:rPr lang="es-MX" sz="1400" b="1" dirty="0" smtClean="0">
                <a:solidFill>
                  <a:srgbClr val="10253F"/>
                </a:solidFill>
                <a:latin typeface="Arial" panose="020B0604020202020204" pitchFamily="34" charset="0"/>
                <a:cs typeface="Arial" panose="020B0604020202020204" pitchFamily="34" charset="0"/>
              </a:rPr>
              <a:t> </a:t>
            </a:r>
          </a:p>
        </p:txBody>
      </p:sp>
      <p:grpSp>
        <p:nvGrpSpPr>
          <p:cNvPr id="64" name="Grupo 49"/>
          <p:cNvGrpSpPr/>
          <p:nvPr/>
        </p:nvGrpSpPr>
        <p:grpSpPr>
          <a:xfrm>
            <a:off x="2161363" y="1905784"/>
            <a:ext cx="1752690" cy="738906"/>
            <a:chOff x="1546161" y="1747199"/>
            <a:chExt cx="1752690" cy="738906"/>
          </a:xfrm>
        </p:grpSpPr>
        <p:sp>
          <p:nvSpPr>
            <p:cNvPr id="65" name="Rectángulo 41"/>
            <p:cNvSpPr/>
            <p:nvPr/>
          </p:nvSpPr>
          <p:spPr>
            <a:xfrm>
              <a:off x="1546161" y="1811409"/>
              <a:ext cx="1058303" cy="623248"/>
            </a:xfrm>
            <a:prstGeom prst="rect">
              <a:avLst/>
            </a:prstGeom>
          </p:spPr>
          <p:txBody>
            <a:bodyPr wrap="none">
              <a:spAutoFit/>
            </a:bodyPr>
            <a:lstStyle/>
            <a:p>
              <a:r>
                <a:rPr lang="es-MX" sz="2400" b="1" dirty="0" smtClean="0">
                  <a:solidFill>
                    <a:schemeClr val="accent5">
                      <a:lumMod val="75000"/>
                    </a:schemeClr>
                  </a:solidFill>
                  <a:sym typeface="Wingdings" panose="05000000000000000000" pitchFamily="2" charset="2"/>
                </a:rPr>
                <a:t>56.2%</a:t>
              </a:r>
            </a:p>
            <a:p>
              <a:r>
                <a:rPr lang="es-MX" sz="1050" b="1" dirty="0" smtClean="0">
                  <a:solidFill>
                    <a:schemeClr val="accent5">
                      <a:lumMod val="75000"/>
                    </a:schemeClr>
                  </a:solidFill>
                  <a:sym typeface="Wingdings" panose="05000000000000000000" pitchFamily="2" charset="2"/>
                </a:rPr>
                <a:t>Licenciatura</a:t>
              </a:r>
              <a:endParaRPr lang="es-MX" sz="1050" dirty="0"/>
            </a:p>
          </p:txBody>
        </p:sp>
        <p:pic>
          <p:nvPicPr>
            <p:cNvPr id="66" name="Imagen 43"/>
            <p:cNvPicPr>
              <a:picLocks noChangeAspect="1"/>
            </p:cNvPicPr>
            <p:nvPr/>
          </p:nvPicPr>
          <p:blipFill>
            <a:blip r:embed="rId6" cstate="print">
              <a:clrChange>
                <a:clrFrom>
                  <a:srgbClr val="FFFFFF"/>
                </a:clrFrom>
                <a:clrTo>
                  <a:srgbClr val="FFFFFF">
                    <a:alpha val="0"/>
                  </a:srgbClr>
                </a:clrTo>
              </a:clrChange>
              <a:lum bright="70000" contrast="-70000"/>
            </a:blip>
            <a:stretch>
              <a:fillRect/>
            </a:stretch>
          </p:blipFill>
          <p:spPr>
            <a:xfrm>
              <a:off x="2599589" y="1747199"/>
              <a:ext cx="699262" cy="738906"/>
            </a:xfrm>
            <a:prstGeom prst="rect">
              <a:avLst/>
            </a:prstGeom>
          </p:spPr>
        </p:pic>
      </p:grpSp>
      <p:cxnSp>
        <p:nvCxnSpPr>
          <p:cNvPr id="67" name="Conector recto 65"/>
          <p:cNvCxnSpPr/>
          <p:nvPr/>
        </p:nvCxnSpPr>
        <p:spPr>
          <a:xfrm flipH="1" flipV="1">
            <a:off x="5686165" y="2559916"/>
            <a:ext cx="1311879" cy="0"/>
          </a:xfrm>
          <a:prstGeom prst="line">
            <a:avLst/>
          </a:prstGeom>
          <a:ln w="38100">
            <a:solidFill>
              <a:srgbClr val="10253F"/>
            </a:solidFill>
            <a:prstDash val="sysDot"/>
          </a:ln>
        </p:spPr>
        <p:style>
          <a:lnRef idx="1">
            <a:schemeClr val="accent1"/>
          </a:lnRef>
          <a:fillRef idx="0">
            <a:schemeClr val="accent1"/>
          </a:fillRef>
          <a:effectRef idx="0">
            <a:schemeClr val="accent1"/>
          </a:effectRef>
          <a:fontRef idx="minor">
            <a:schemeClr val="tx1"/>
          </a:fontRef>
        </p:style>
      </p:cxnSp>
      <p:cxnSp>
        <p:nvCxnSpPr>
          <p:cNvPr id="68" name="Conector recto 65"/>
          <p:cNvCxnSpPr/>
          <p:nvPr/>
        </p:nvCxnSpPr>
        <p:spPr>
          <a:xfrm flipH="1" flipV="1">
            <a:off x="3984294" y="4203855"/>
            <a:ext cx="1311879" cy="0"/>
          </a:xfrm>
          <a:prstGeom prst="line">
            <a:avLst/>
          </a:prstGeom>
          <a:ln w="38100">
            <a:solidFill>
              <a:srgbClr val="10253F"/>
            </a:solidFill>
            <a:prstDash val="sysDot"/>
          </a:ln>
        </p:spPr>
        <p:style>
          <a:lnRef idx="1">
            <a:schemeClr val="accent1"/>
          </a:lnRef>
          <a:fillRef idx="0">
            <a:schemeClr val="accent1"/>
          </a:fillRef>
          <a:effectRef idx="0">
            <a:schemeClr val="accent1"/>
          </a:effectRef>
          <a:fontRef idx="minor">
            <a:schemeClr val="tx1"/>
          </a:fontRef>
        </p:style>
      </p:cxnSp>
      <p:grpSp>
        <p:nvGrpSpPr>
          <p:cNvPr id="2" name="Grupo 1"/>
          <p:cNvGrpSpPr/>
          <p:nvPr/>
        </p:nvGrpSpPr>
        <p:grpSpPr>
          <a:xfrm>
            <a:off x="6488122" y="1682333"/>
            <a:ext cx="1217249" cy="589746"/>
            <a:chOff x="6488247" y="1641922"/>
            <a:chExt cx="1217249" cy="589746"/>
          </a:xfrm>
        </p:grpSpPr>
        <p:pic>
          <p:nvPicPr>
            <p:cNvPr id="58" name="Picture 2" descr="Resultado de imagen para icono mujer"/>
            <p:cNvPicPr>
              <a:picLocks noChangeAspect="1" noChangeArrowheads="1"/>
            </p:cNvPicPr>
            <p:nvPr/>
          </p:nvPicPr>
          <p:blipFill rotWithShape="1">
            <a:blip r:embed="rId7" cstate="print">
              <a:lum bright="70000" contrast="-70000"/>
              <a:extLst>
                <a:ext uri="{28A0092B-C50C-407E-A947-70E740481C1C}">
                  <a14:useLocalDpi xmlns:a14="http://schemas.microsoft.com/office/drawing/2010/main" val="0"/>
                </a:ext>
              </a:extLst>
            </a:blip>
            <a:srcRect l="28788" t="4569" r="28392" b="5363"/>
            <a:stretch/>
          </p:blipFill>
          <p:spPr bwMode="auto">
            <a:xfrm>
              <a:off x="7220479" y="1641922"/>
              <a:ext cx="485017" cy="589746"/>
            </a:xfrm>
            <a:prstGeom prst="rect">
              <a:avLst/>
            </a:prstGeom>
            <a:noFill/>
            <a:extLst>
              <a:ext uri="{909E8E84-426E-40DD-AFC4-6F175D3DCCD1}">
                <a14:hiddenFill xmlns:a14="http://schemas.microsoft.com/office/drawing/2010/main">
                  <a:solidFill>
                    <a:srgbClr val="FFFFFF"/>
                  </a:solidFill>
                </a14:hiddenFill>
              </a:ext>
            </a:extLst>
          </p:spPr>
        </p:pic>
        <p:sp>
          <p:nvSpPr>
            <p:cNvPr id="71" name="Rectángulo 84"/>
            <p:cNvSpPr/>
            <p:nvPr/>
          </p:nvSpPr>
          <p:spPr>
            <a:xfrm>
              <a:off x="6488247" y="1641922"/>
              <a:ext cx="1114180" cy="538609"/>
            </a:xfrm>
            <a:prstGeom prst="rect">
              <a:avLst/>
            </a:prstGeom>
          </p:spPr>
          <p:txBody>
            <a:bodyPr wrap="square">
              <a:spAutoFit/>
            </a:bodyPr>
            <a:lstStyle/>
            <a:p>
              <a:r>
                <a:rPr lang="es-MX" sz="2000" b="1" dirty="0" smtClean="0">
                  <a:solidFill>
                    <a:schemeClr val="accent5">
                      <a:lumMod val="75000"/>
                    </a:schemeClr>
                  </a:solidFill>
                  <a:sym typeface="Wingdings" panose="05000000000000000000" pitchFamily="2" charset="2"/>
                </a:rPr>
                <a:t>65.6%</a:t>
              </a:r>
            </a:p>
            <a:p>
              <a:r>
                <a:rPr lang="es-MX" sz="900" b="1" dirty="0">
                  <a:solidFill>
                    <a:schemeClr val="accent5">
                      <a:lumMod val="75000"/>
                    </a:schemeClr>
                  </a:solidFill>
                  <a:sym typeface="Wingdings" panose="05000000000000000000" pitchFamily="2" charset="2"/>
                </a:rPr>
                <a:t>f</a:t>
              </a:r>
              <a:r>
                <a:rPr lang="es-MX" sz="900" b="1" dirty="0" smtClean="0">
                  <a:solidFill>
                    <a:schemeClr val="accent5">
                      <a:lumMod val="75000"/>
                    </a:schemeClr>
                  </a:solidFill>
                  <a:sym typeface="Wingdings" panose="05000000000000000000" pitchFamily="2" charset="2"/>
                </a:rPr>
                <a:t>ueron </a:t>
              </a:r>
              <a:r>
                <a:rPr lang="es-MX" sz="900" b="1" u="sng" dirty="0" smtClean="0">
                  <a:solidFill>
                    <a:schemeClr val="accent5">
                      <a:lumMod val="75000"/>
                    </a:schemeClr>
                  </a:solidFill>
                  <a:sym typeface="Wingdings" panose="05000000000000000000" pitchFamily="2" charset="2"/>
                </a:rPr>
                <a:t>mujeres</a:t>
              </a:r>
              <a:endParaRPr lang="es-MX" sz="900" u="sng" dirty="0"/>
            </a:p>
          </p:txBody>
        </p:sp>
      </p:grpSp>
      <p:grpSp>
        <p:nvGrpSpPr>
          <p:cNvPr id="72" name="Grupo 88"/>
          <p:cNvGrpSpPr/>
          <p:nvPr/>
        </p:nvGrpSpPr>
        <p:grpSpPr>
          <a:xfrm>
            <a:off x="980491" y="5530131"/>
            <a:ext cx="1243579" cy="579844"/>
            <a:chOff x="7141138" y="1419197"/>
            <a:chExt cx="1243579" cy="579844"/>
          </a:xfrm>
        </p:grpSpPr>
        <p:pic>
          <p:nvPicPr>
            <p:cNvPr id="73" name="Picture 2" descr="Resultado de imagen para icono hombre"/>
            <p:cNvPicPr>
              <a:picLocks noChangeAspect="1" noChangeArrowheads="1"/>
            </p:cNvPicPr>
            <p:nvPr/>
          </p:nvPicPr>
          <p:blipFill>
            <a:blip r:embed="rId8" cstate="print">
              <a:lum bright="70000" contrast="-70000"/>
              <a:extLst>
                <a:ext uri="{28A0092B-C50C-407E-A947-70E740481C1C}">
                  <a14:useLocalDpi xmlns:a14="http://schemas.microsoft.com/office/drawing/2010/main" val="0"/>
                </a:ext>
              </a:extLst>
            </a:blip>
            <a:srcRect/>
            <a:stretch>
              <a:fillRect/>
            </a:stretch>
          </p:blipFill>
          <p:spPr bwMode="auto">
            <a:xfrm>
              <a:off x="7858784" y="1419197"/>
              <a:ext cx="525933" cy="579844"/>
            </a:xfrm>
            <a:prstGeom prst="rect">
              <a:avLst/>
            </a:prstGeom>
            <a:noFill/>
            <a:extLst>
              <a:ext uri="{909E8E84-426E-40DD-AFC4-6F175D3DCCD1}">
                <a14:hiddenFill xmlns:a14="http://schemas.microsoft.com/office/drawing/2010/main">
                  <a:solidFill>
                    <a:srgbClr val="FFFFFF"/>
                  </a:solidFill>
                </a14:hiddenFill>
              </a:ext>
            </a:extLst>
          </p:spPr>
        </p:pic>
        <p:sp>
          <p:nvSpPr>
            <p:cNvPr id="74" name="Rectángulo 90"/>
            <p:cNvSpPr/>
            <p:nvPr/>
          </p:nvSpPr>
          <p:spPr>
            <a:xfrm>
              <a:off x="7141138" y="1437153"/>
              <a:ext cx="1114180" cy="538609"/>
            </a:xfrm>
            <a:prstGeom prst="rect">
              <a:avLst/>
            </a:prstGeom>
          </p:spPr>
          <p:txBody>
            <a:bodyPr wrap="square">
              <a:spAutoFit/>
            </a:bodyPr>
            <a:lstStyle/>
            <a:p>
              <a:r>
                <a:rPr lang="es-MX" sz="2000" b="1" dirty="0" smtClean="0">
                  <a:solidFill>
                    <a:srgbClr val="31859C"/>
                  </a:solidFill>
                  <a:sym typeface="Wingdings" panose="05000000000000000000" pitchFamily="2" charset="2"/>
                </a:rPr>
                <a:t>50.4%</a:t>
              </a:r>
            </a:p>
            <a:p>
              <a:r>
                <a:rPr lang="es-MX" sz="900" b="1" dirty="0">
                  <a:solidFill>
                    <a:srgbClr val="31859C"/>
                  </a:solidFill>
                  <a:sym typeface="Wingdings" panose="05000000000000000000" pitchFamily="2" charset="2"/>
                </a:rPr>
                <a:t>f</a:t>
              </a:r>
              <a:r>
                <a:rPr lang="es-MX" sz="900" b="1" dirty="0" smtClean="0">
                  <a:solidFill>
                    <a:srgbClr val="31859C"/>
                  </a:solidFill>
                  <a:sym typeface="Wingdings" panose="05000000000000000000" pitchFamily="2" charset="2"/>
                </a:rPr>
                <a:t>ueron </a:t>
              </a:r>
              <a:r>
                <a:rPr lang="es-MX" sz="900" b="1" u="sng" dirty="0" smtClean="0">
                  <a:solidFill>
                    <a:srgbClr val="31859C"/>
                  </a:solidFill>
                  <a:sym typeface="Wingdings" panose="05000000000000000000" pitchFamily="2" charset="2"/>
                </a:rPr>
                <a:t>hombres</a:t>
              </a:r>
              <a:endParaRPr lang="es-MX" sz="900" u="sng" dirty="0">
                <a:solidFill>
                  <a:srgbClr val="31859C"/>
                </a:solidFill>
              </a:endParaRPr>
            </a:p>
          </p:txBody>
        </p:sp>
      </p:grpSp>
      <p:grpSp>
        <p:nvGrpSpPr>
          <p:cNvPr id="75" name="Grupo 12"/>
          <p:cNvGrpSpPr/>
          <p:nvPr/>
        </p:nvGrpSpPr>
        <p:grpSpPr>
          <a:xfrm>
            <a:off x="436015" y="4260996"/>
            <a:ext cx="2316463" cy="1311633"/>
            <a:chOff x="3411085" y="5186864"/>
            <a:chExt cx="2316463" cy="1311633"/>
          </a:xfrm>
        </p:grpSpPr>
        <p:sp>
          <p:nvSpPr>
            <p:cNvPr id="76" name="CuadroTexto 95"/>
            <p:cNvSpPr txBox="1"/>
            <p:nvPr/>
          </p:nvSpPr>
          <p:spPr>
            <a:xfrm>
              <a:off x="3411085" y="6052388"/>
              <a:ext cx="2316463" cy="230832"/>
            </a:xfrm>
            <a:prstGeom prst="rect">
              <a:avLst/>
            </a:prstGeom>
            <a:noFill/>
          </p:spPr>
          <p:txBody>
            <a:bodyPr wrap="square" rtlCol="0">
              <a:spAutoFit/>
            </a:bodyPr>
            <a:lstStyle/>
            <a:p>
              <a:r>
                <a:rPr lang="es-MX" sz="900" dirty="0" smtClean="0"/>
                <a:t>Archivo</a:t>
              </a:r>
              <a:endParaRPr lang="es-MX" sz="900" dirty="0"/>
            </a:p>
          </p:txBody>
        </p:sp>
        <p:cxnSp>
          <p:nvCxnSpPr>
            <p:cNvPr id="77" name="Conector recto 113"/>
            <p:cNvCxnSpPr/>
            <p:nvPr/>
          </p:nvCxnSpPr>
          <p:spPr>
            <a:xfrm rot="5400000">
              <a:off x="3313730" y="5300840"/>
              <a:ext cx="227952" cy="0"/>
            </a:xfrm>
            <a:prstGeom prst="line">
              <a:avLst/>
            </a:prstGeom>
            <a:ln w="101600">
              <a:solidFill>
                <a:srgbClr val="132B3C"/>
              </a:solidFill>
            </a:ln>
          </p:spPr>
          <p:style>
            <a:lnRef idx="1">
              <a:schemeClr val="accent1"/>
            </a:lnRef>
            <a:fillRef idx="0">
              <a:schemeClr val="accent1"/>
            </a:fillRef>
            <a:effectRef idx="0">
              <a:schemeClr val="accent1"/>
            </a:effectRef>
            <a:fontRef idx="minor">
              <a:schemeClr val="tx1"/>
            </a:fontRef>
          </p:style>
        </p:cxnSp>
        <p:cxnSp>
          <p:nvCxnSpPr>
            <p:cNvPr id="78" name="Conector recto 114"/>
            <p:cNvCxnSpPr/>
            <p:nvPr/>
          </p:nvCxnSpPr>
          <p:spPr>
            <a:xfrm rot="5400000">
              <a:off x="3313730" y="5517000"/>
              <a:ext cx="227952" cy="0"/>
            </a:xfrm>
            <a:prstGeom prst="line">
              <a:avLst/>
            </a:prstGeom>
            <a:ln w="101600">
              <a:solidFill>
                <a:srgbClr val="003A5E"/>
              </a:solidFill>
            </a:ln>
          </p:spPr>
          <p:style>
            <a:lnRef idx="1">
              <a:schemeClr val="accent1"/>
            </a:lnRef>
            <a:fillRef idx="0">
              <a:schemeClr val="accent1"/>
            </a:fillRef>
            <a:effectRef idx="0">
              <a:schemeClr val="accent1"/>
            </a:effectRef>
            <a:fontRef idx="minor">
              <a:schemeClr val="tx1"/>
            </a:fontRef>
          </p:style>
        </p:cxnSp>
        <p:cxnSp>
          <p:nvCxnSpPr>
            <p:cNvPr id="79" name="Conector recto 115"/>
            <p:cNvCxnSpPr/>
            <p:nvPr/>
          </p:nvCxnSpPr>
          <p:spPr>
            <a:xfrm rot="5400000">
              <a:off x="3313730" y="5733160"/>
              <a:ext cx="227952" cy="0"/>
            </a:xfrm>
            <a:prstGeom prst="line">
              <a:avLst/>
            </a:prstGeom>
            <a:ln w="101600">
              <a:solidFill>
                <a:srgbClr val="006685"/>
              </a:solidFill>
            </a:ln>
          </p:spPr>
          <p:style>
            <a:lnRef idx="1">
              <a:schemeClr val="accent1"/>
            </a:lnRef>
            <a:fillRef idx="0">
              <a:schemeClr val="accent1"/>
            </a:fillRef>
            <a:effectRef idx="0">
              <a:schemeClr val="accent1"/>
            </a:effectRef>
            <a:fontRef idx="minor">
              <a:schemeClr val="tx1"/>
            </a:fontRef>
          </p:style>
        </p:cxnSp>
        <p:cxnSp>
          <p:nvCxnSpPr>
            <p:cNvPr id="88" name="Conector recto 116"/>
            <p:cNvCxnSpPr/>
            <p:nvPr/>
          </p:nvCxnSpPr>
          <p:spPr>
            <a:xfrm rot="5400000">
              <a:off x="3313730" y="5949320"/>
              <a:ext cx="227952" cy="0"/>
            </a:xfrm>
            <a:prstGeom prst="line">
              <a:avLst/>
            </a:prstGeom>
            <a:ln w="101600">
              <a:solidFill>
                <a:srgbClr val="0083AF"/>
              </a:solidFill>
            </a:ln>
          </p:spPr>
          <p:style>
            <a:lnRef idx="1">
              <a:schemeClr val="accent1"/>
            </a:lnRef>
            <a:fillRef idx="0">
              <a:schemeClr val="accent1"/>
            </a:fillRef>
            <a:effectRef idx="0">
              <a:schemeClr val="accent1"/>
            </a:effectRef>
            <a:fontRef idx="minor">
              <a:schemeClr val="tx1"/>
            </a:fontRef>
          </p:style>
        </p:cxnSp>
        <p:sp>
          <p:nvSpPr>
            <p:cNvPr id="90" name="Rectángulo 117"/>
            <p:cNvSpPr/>
            <p:nvPr/>
          </p:nvSpPr>
          <p:spPr>
            <a:xfrm>
              <a:off x="3411085" y="5191284"/>
              <a:ext cx="1191352" cy="230832"/>
            </a:xfrm>
            <a:prstGeom prst="rect">
              <a:avLst/>
            </a:prstGeom>
          </p:spPr>
          <p:txBody>
            <a:bodyPr wrap="none">
              <a:spAutoFit/>
            </a:bodyPr>
            <a:lstStyle/>
            <a:p>
              <a:r>
                <a:rPr lang="es-MX" sz="900" dirty="0" smtClean="0"/>
                <a:t>Servicios generales</a:t>
              </a:r>
              <a:endParaRPr lang="es-MX" sz="900" dirty="0"/>
            </a:p>
          </p:txBody>
        </p:sp>
        <p:sp>
          <p:nvSpPr>
            <p:cNvPr id="92" name="Rectángulo 118"/>
            <p:cNvSpPr/>
            <p:nvPr/>
          </p:nvSpPr>
          <p:spPr>
            <a:xfrm>
              <a:off x="3411085" y="5406560"/>
              <a:ext cx="755335" cy="230832"/>
            </a:xfrm>
            <a:prstGeom prst="rect">
              <a:avLst/>
            </a:prstGeom>
          </p:spPr>
          <p:txBody>
            <a:bodyPr wrap="none">
              <a:spAutoFit/>
            </a:bodyPr>
            <a:lstStyle/>
            <a:p>
              <a:r>
                <a:rPr lang="es-MX" sz="900" dirty="0" smtClean="0"/>
                <a:t>Informática</a:t>
              </a:r>
              <a:endParaRPr lang="es-MX" sz="900" dirty="0"/>
            </a:p>
          </p:txBody>
        </p:sp>
        <p:sp>
          <p:nvSpPr>
            <p:cNvPr id="93" name="Rectángulo 119"/>
            <p:cNvSpPr/>
            <p:nvPr/>
          </p:nvSpPr>
          <p:spPr>
            <a:xfrm>
              <a:off x="3411085" y="5621836"/>
              <a:ext cx="1858201" cy="230832"/>
            </a:xfrm>
            <a:prstGeom prst="rect">
              <a:avLst/>
            </a:prstGeom>
          </p:spPr>
          <p:txBody>
            <a:bodyPr wrap="none">
              <a:spAutoFit/>
            </a:bodyPr>
            <a:lstStyle/>
            <a:p>
              <a:r>
                <a:rPr lang="es-MX" sz="900" dirty="0" smtClean="0"/>
                <a:t>Oficialía mayor o administración </a:t>
              </a:r>
              <a:endParaRPr lang="es-MX" sz="900" dirty="0"/>
            </a:p>
          </p:txBody>
        </p:sp>
        <p:sp>
          <p:nvSpPr>
            <p:cNvPr id="94" name="Rectángulo 120"/>
            <p:cNvSpPr/>
            <p:nvPr/>
          </p:nvSpPr>
          <p:spPr>
            <a:xfrm>
              <a:off x="3411085" y="5837112"/>
              <a:ext cx="1800493" cy="230832"/>
            </a:xfrm>
            <a:prstGeom prst="rect">
              <a:avLst/>
            </a:prstGeom>
          </p:spPr>
          <p:txBody>
            <a:bodyPr wrap="none">
              <a:spAutoFit/>
            </a:bodyPr>
            <a:lstStyle/>
            <a:p>
              <a:r>
                <a:rPr lang="es-MX" sz="900" dirty="0" smtClean="0"/>
                <a:t>Secretaría general de acuerdos</a:t>
              </a:r>
              <a:endParaRPr lang="es-MX" sz="900" dirty="0"/>
            </a:p>
          </p:txBody>
        </p:sp>
        <p:cxnSp>
          <p:nvCxnSpPr>
            <p:cNvPr id="95" name="Conector recto 121"/>
            <p:cNvCxnSpPr/>
            <p:nvPr/>
          </p:nvCxnSpPr>
          <p:spPr>
            <a:xfrm rot="5400000">
              <a:off x="3313730" y="6165480"/>
              <a:ext cx="227952" cy="0"/>
            </a:xfrm>
            <a:prstGeom prst="line">
              <a:avLst/>
            </a:prstGeom>
            <a:ln w="101600">
              <a:solidFill>
                <a:srgbClr val="00A5C7"/>
              </a:solidFill>
            </a:ln>
          </p:spPr>
          <p:style>
            <a:lnRef idx="1">
              <a:schemeClr val="accent1"/>
            </a:lnRef>
            <a:fillRef idx="0">
              <a:schemeClr val="accent1"/>
            </a:fillRef>
            <a:effectRef idx="0">
              <a:schemeClr val="accent1"/>
            </a:effectRef>
            <a:fontRef idx="minor">
              <a:schemeClr val="tx1"/>
            </a:fontRef>
          </p:style>
        </p:cxnSp>
        <p:cxnSp>
          <p:nvCxnSpPr>
            <p:cNvPr id="96" name="Conector recto 122"/>
            <p:cNvCxnSpPr/>
            <p:nvPr/>
          </p:nvCxnSpPr>
          <p:spPr>
            <a:xfrm rot="5400000">
              <a:off x="3313730" y="6381641"/>
              <a:ext cx="227952" cy="0"/>
            </a:xfrm>
            <a:prstGeom prst="line">
              <a:avLst/>
            </a:prstGeom>
            <a:ln w="101600">
              <a:solidFill>
                <a:srgbClr val="BFBFBF"/>
              </a:solidFill>
            </a:ln>
          </p:spPr>
          <p:style>
            <a:lnRef idx="1">
              <a:schemeClr val="accent1"/>
            </a:lnRef>
            <a:fillRef idx="0">
              <a:schemeClr val="accent1"/>
            </a:fillRef>
            <a:effectRef idx="0">
              <a:schemeClr val="accent1"/>
            </a:effectRef>
            <a:fontRef idx="minor">
              <a:schemeClr val="tx1"/>
            </a:fontRef>
          </p:style>
        </p:cxnSp>
        <p:sp>
          <p:nvSpPr>
            <p:cNvPr id="97" name="CuadroTexto 123"/>
            <p:cNvSpPr txBox="1"/>
            <p:nvPr/>
          </p:nvSpPr>
          <p:spPr>
            <a:xfrm>
              <a:off x="3411085" y="6267665"/>
              <a:ext cx="2316463" cy="230832"/>
            </a:xfrm>
            <a:prstGeom prst="rect">
              <a:avLst/>
            </a:prstGeom>
            <a:noFill/>
          </p:spPr>
          <p:txBody>
            <a:bodyPr wrap="square" rtlCol="0">
              <a:spAutoFit/>
            </a:bodyPr>
            <a:lstStyle/>
            <a:p>
              <a:r>
                <a:rPr lang="es-MX" sz="900" dirty="0" smtClean="0"/>
                <a:t>Otros</a:t>
              </a:r>
              <a:endParaRPr lang="es-MX" sz="900" dirty="0"/>
            </a:p>
          </p:txBody>
        </p:sp>
      </p:grpSp>
      <p:grpSp>
        <p:nvGrpSpPr>
          <p:cNvPr id="4" name="Grupo 3"/>
          <p:cNvGrpSpPr/>
          <p:nvPr/>
        </p:nvGrpSpPr>
        <p:grpSpPr>
          <a:xfrm>
            <a:off x="9382141" y="1599832"/>
            <a:ext cx="2330483" cy="1320063"/>
            <a:chOff x="9296946" y="1557717"/>
            <a:chExt cx="2330483" cy="1320063"/>
          </a:xfrm>
        </p:grpSpPr>
        <p:cxnSp>
          <p:nvCxnSpPr>
            <p:cNvPr id="99" name="Conector recto 135"/>
            <p:cNvCxnSpPr/>
            <p:nvPr/>
          </p:nvCxnSpPr>
          <p:spPr>
            <a:xfrm rot="5400000">
              <a:off x="11513453" y="2763134"/>
              <a:ext cx="227952" cy="0"/>
            </a:xfrm>
            <a:prstGeom prst="line">
              <a:avLst/>
            </a:prstGeom>
            <a:ln w="10160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101" name="Conector recto 126"/>
            <p:cNvCxnSpPr/>
            <p:nvPr/>
          </p:nvCxnSpPr>
          <p:spPr>
            <a:xfrm rot="5400000">
              <a:off x="11513453" y="1682333"/>
              <a:ext cx="227952" cy="0"/>
            </a:xfrm>
            <a:prstGeom prst="line">
              <a:avLst/>
            </a:prstGeom>
            <a:ln w="101600">
              <a:solidFill>
                <a:srgbClr val="132B3C"/>
              </a:solidFill>
            </a:ln>
          </p:spPr>
          <p:style>
            <a:lnRef idx="1">
              <a:schemeClr val="accent1"/>
            </a:lnRef>
            <a:fillRef idx="0">
              <a:schemeClr val="accent1"/>
            </a:fillRef>
            <a:effectRef idx="0">
              <a:schemeClr val="accent1"/>
            </a:effectRef>
            <a:fontRef idx="minor">
              <a:schemeClr val="tx1"/>
            </a:fontRef>
          </p:style>
        </p:cxnSp>
        <p:cxnSp>
          <p:nvCxnSpPr>
            <p:cNvPr id="102" name="Conector recto 127"/>
            <p:cNvCxnSpPr/>
            <p:nvPr/>
          </p:nvCxnSpPr>
          <p:spPr>
            <a:xfrm rot="5400000">
              <a:off x="11513453" y="1898493"/>
              <a:ext cx="227952" cy="0"/>
            </a:xfrm>
            <a:prstGeom prst="line">
              <a:avLst/>
            </a:prstGeom>
            <a:ln w="101600">
              <a:solidFill>
                <a:srgbClr val="003A5E"/>
              </a:solidFill>
            </a:ln>
          </p:spPr>
          <p:style>
            <a:lnRef idx="1">
              <a:schemeClr val="accent1"/>
            </a:lnRef>
            <a:fillRef idx="0">
              <a:schemeClr val="accent1"/>
            </a:fillRef>
            <a:effectRef idx="0">
              <a:schemeClr val="accent1"/>
            </a:effectRef>
            <a:fontRef idx="minor">
              <a:schemeClr val="tx1"/>
            </a:fontRef>
          </p:style>
        </p:cxnSp>
        <p:cxnSp>
          <p:nvCxnSpPr>
            <p:cNvPr id="103" name="Conector recto 128"/>
            <p:cNvCxnSpPr/>
            <p:nvPr/>
          </p:nvCxnSpPr>
          <p:spPr>
            <a:xfrm rot="5400000">
              <a:off x="11513453" y="2114653"/>
              <a:ext cx="227952" cy="0"/>
            </a:xfrm>
            <a:prstGeom prst="line">
              <a:avLst/>
            </a:prstGeom>
            <a:ln w="101600">
              <a:solidFill>
                <a:srgbClr val="006685"/>
              </a:solidFill>
            </a:ln>
          </p:spPr>
          <p:style>
            <a:lnRef idx="1">
              <a:schemeClr val="accent1"/>
            </a:lnRef>
            <a:fillRef idx="0">
              <a:schemeClr val="accent1"/>
            </a:fillRef>
            <a:effectRef idx="0">
              <a:schemeClr val="accent1"/>
            </a:effectRef>
            <a:fontRef idx="minor">
              <a:schemeClr val="tx1"/>
            </a:fontRef>
          </p:style>
        </p:cxnSp>
        <p:cxnSp>
          <p:nvCxnSpPr>
            <p:cNvPr id="104" name="Conector recto 129"/>
            <p:cNvCxnSpPr/>
            <p:nvPr/>
          </p:nvCxnSpPr>
          <p:spPr>
            <a:xfrm rot="5400000">
              <a:off x="11513453" y="2330813"/>
              <a:ext cx="227952" cy="0"/>
            </a:xfrm>
            <a:prstGeom prst="line">
              <a:avLst/>
            </a:prstGeom>
            <a:ln w="101600">
              <a:solidFill>
                <a:srgbClr val="0083AF"/>
              </a:solidFill>
            </a:ln>
          </p:spPr>
          <p:style>
            <a:lnRef idx="1">
              <a:schemeClr val="accent1"/>
            </a:lnRef>
            <a:fillRef idx="0">
              <a:schemeClr val="accent1"/>
            </a:fillRef>
            <a:effectRef idx="0">
              <a:schemeClr val="accent1"/>
            </a:effectRef>
            <a:fontRef idx="minor">
              <a:schemeClr val="tx1"/>
            </a:fontRef>
          </p:style>
        </p:cxnSp>
        <p:cxnSp>
          <p:nvCxnSpPr>
            <p:cNvPr id="105" name="Conector recto 134"/>
            <p:cNvCxnSpPr/>
            <p:nvPr/>
          </p:nvCxnSpPr>
          <p:spPr>
            <a:xfrm rot="5400000">
              <a:off x="11513453" y="2546973"/>
              <a:ext cx="227952" cy="0"/>
            </a:xfrm>
            <a:prstGeom prst="line">
              <a:avLst/>
            </a:prstGeom>
            <a:ln w="101600">
              <a:solidFill>
                <a:srgbClr val="00A5C7"/>
              </a:solidFill>
            </a:ln>
          </p:spPr>
          <p:style>
            <a:lnRef idx="1">
              <a:schemeClr val="accent1"/>
            </a:lnRef>
            <a:fillRef idx="0">
              <a:schemeClr val="accent1"/>
            </a:fillRef>
            <a:effectRef idx="0">
              <a:schemeClr val="accent1"/>
            </a:effectRef>
            <a:fontRef idx="minor">
              <a:schemeClr val="tx1"/>
            </a:fontRef>
          </p:style>
        </p:cxnSp>
        <p:grpSp>
          <p:nvGrpSpPr>
            <p:cNvPr id="106" name="Grupo 23"/>
            <p:cNvGrpSpPr/>
            <p:nvPr/>
          </p:nvGrpSpPr>
          <p:grpSpPr>
            <a:xfrm>
              <a:off x="9296946" y="1557717"/>
              <a:ext cx="2316463" cy="1320063"/>
              <a:chOff x="9857727" y="2377126"/>
              <a:chExt cx="2316463" cy="1320063"/>
            </a:xfrm>
          </p:grpSpPr>
          <p:sp>
            <p:nvSpPr>
              <p:cNvPr id="107" name="Rectángulo 131"/>
              <p:cNvSpPr/>
              <p:nvPr/>
            </p:nvSpPr>
            <p:spPr>
              <a:xfrm>
                <a:off x="10200573" y="2605252"/>
                <a:ext cx="1973617" cy="230832"/>
              </a:xfrm>
              <a:prstGeom prst="rect">
                <a:avLst/>
              </a:prstGeom>
            </p:spPr>
            <p:txBody>
              <a:bodyPr wrap="none">
                <a:spAutoFit/>
              </a:bodyPr>
              <a:lstStyle/>
              <a:p>
                <a:pPr algn="r"/>
                <a:r>
                  <a:rPr lang="es-MX" sz="900" dirty="0" smtClean="0"/>
                  <a:t>Otros servidores de carrera judicial</a:t>
                </a:r>
                <a:endParaRPr lang="es-MX" sz="900" dirty="0"/>
              </a:p>
            </p:txBody>
          </p:sp>
          <p:grpSp>
            <p:nvGrpSpPr>
              <p:cNvPr id="108" name="Grupo 22"/>
              <p:cNvGrpSpPr/>
              <p:nvPr/>
            </p:nvGrpSpPr>
            <p:grpSpPr>
              <a:xfrm>
                <a:off x="9857727" y="2377126"/>
                <a:ext cx="2316463" cy="1320063"/>
                <a:chOff x="9857727" y="2377126"/>
                <a:chExt cx="2316463" cy="1320063"/>
              </a:xfrm>
            </p:grpSpPr>
            <p:sp>
              <p:nvSpPr>
                <p:cNvPr id="109" name="CuadroTexto 125"/>
                <p:cNvSpPr txBox="1"/>
                <p:nvPr/>
              </p:nvSpPr>
              <p:spPr>
                <a:xfrm>
                  <a:off x="9857727" y="3251080"/>
                  <a:ext cx="2316463" cy="230832"/>
                </a:xfrm>
                <a:prstGeom prst="rect">
                  <a:avLst/>
                </a:prstGeom>
                <a:noFill/>
              </p:spPr>
              <p:txBody>
                <a:bodyPr wrap="square" rtlCol="0">
                  <a:spAutoFit/>
                </a:bodyPr>
                <a:lstStyle/>
                <a:p>
                  <a:pPr algn="r"/>
                  <a:r>
                    <a:rPr lang="es-MX" sz="900" dirty="0" smtClean="0"/>
                    <a:t>Actuarios</a:t>
                  </a:r>
                  <a:endParaRPr lang="es-MX" sz="900" dirty="0"/>
                </a:p>
              </p:txBody>
            </p:sp>
            <p:sp>
              <p:nvSpPr>
                <p:cNvPr id="110" name="Rectángulo 130"/>
                <p:cNvSpPr/>
                <p:nvPr/>
              </p:nvSpPr>
              <p:spPr>
                <a:xfrm>
                  <a:off x="10194161" y="2377126"/>
                  <a:ext cx="1980029" cy="230832"/>
                </a:xfrm>
                <a:prstGeom prst="rect">
                  <a:avLst/>
                </a:prstGeom>
              </p:spPr>
              <p:txBody>
                <a:bodyPr wrap="none">
                  <a:spAutoFit/>
                </a:bodyPr>
                <a:lstStyle/>
                <a:p>
                  <a:pPr algn="r"/>
                  <a:r>
                    <a:rPr lang="es-MX" sz="900" dirty="0" smtClean="0"/>
                    <a:t>Personal administrativo y de apoyo</a:t>
                  </a:r>
                  <a:endParaRPr lang="es-MX" sz="900" dirty="0"/>
                </a:p>
              </p:txBody>
            </p:sp>
            <p:sp>
              <p:nvSpPr>
                <p:cNvPr id="111" name="Rectángulo 132"/>
                <p:cNvSpPr/>
                <p:nvPr/>
              </p:nvSpPr>
              <p:spPr>
                <a:xfrm>
                  <a:off x="11406031" y="2820528"/>
                  <a:ext cx="768159" cy="230832"/>
                </a:xfrm>
                <a:prstGeom prst="rect">
                  <a:avLst/>
                </a:prstGeom>
              </p:spPr>
              <p:txBody>
                <a:bodyPr wrap="none">
                  <a:spAutoFit/>
                </a:bodyPr>
                <a:lstStyle/>
                <a:p>
                  <a:pPr algn="r"/>
                  <a:r>
                    <a:rPr lang="es-MX" sz="900" dirty="0" smtClean="0"/>
                    <a:t>Secretarios</a:t>
                  </a:r>
                  <a:endParaRPr lang="es-MX" sz="900" dirty="0"/>
                </a:p>
              </p:txBody>
            </p:sp>
            <p:sp>
              <p:nvSpPr>
                <p:cNvPr id="112" name="Rectángulo 133"/>
                <p:cNvSpPr/>
                <p:nvPr/>
              </p:nvSpPr>
              <p:spPr>
                <a:xfrm>
                  <a:off x="10315989" y="3035804"/>
                  <a:ext cx="1858201" cy="230832"/>
                </a:xfrm>
                <a:prstGeom prst="rect">
                  <a:avLst/>
                </a:prstGeom>
              </p:spPr>
              <p:txBody>
                <a:bodyPr wrap="none">
                  <a:spAutoFit/>
                </a:bodyPr>
                <a:lstStyle/>
                <a:p>
                  <a:pPr algn="r"/>
                  <a:r>
                    <a:rPr lang="es-MX" sz="900" dirty="0" smtClean="0"/>
                    <a:t>Secretarios de estudio y cuentas</a:t>
                  </a:r>
                  <a:endParaRPr lang="es-MX" sz="900" dirty="0"/>
                </a:p>
              </p:txBody>
            </p:sp>
            <p:sp>
              <p:nvSpPr>
                <p:cNvPr id="113" name="CuadroTexto 136"/>
                <p:cNvSpPr txBox="1"/>
                <p:nvPr/>
              </p:nvSpPr>
              <p:spPr>
                <a:xfrm>
                  <a:off x="9857727" y="3466357"/>
                  <a:ext cx="2316463" cy="230832"/>
                </a:xfrm>
                <a:prstGeom prst="rect">
                  <a:avLst/>
                </a:prstGeom>
                <a:noFill/>
              </p:spPr>
              <p:txBody>
                <a:bodyPr wrap="square" rtlCol="0">
                  <a:spAutoFit/>
                </a:bodyPr>
                <a:lstStyle/>
                <a:p>
                  <a:pPr algn="r"/>
                  <a:r>
                    <a:rPr lang="es-MX" sz="900" dirty="0" smtClean="0"/>
                    <a:t>Otro</a:t>
                  </a:r>
                  <a:endParaRPr lang="es-MX" sz="900" dirty="0"/>
                </a:p>
              </p:txBody>
            </p:sp>
          </p:grpSp>
        </p:grpSp>
      </p:grpSp>
      <p:graphicFrame>
        <p:nvGraphicFramePr>
          <p:cNvPr id="119" name="2 Gráfico"/>
          <p:cNvGraphicFramePr/>
          <p:nvPr>
            <p:extLst/>
          </p:nvPr>
        </p:nvGraphicFramePr>
        <p:xfrm>
          <a:off x="7261160" y="2035252"/>
          <a:ext cx="2880000" cy="1800000"/>
        </p:xfrm>
        <a:graphic>
          <a:graphicData uri="http://schemas.openxmlformats.org/drawingml/2006/chart">
            <c:chart xmlns:c="http://schemas.openxmlformats.org/drawingml/2006/chart" xmlns:r="http://schemas.openxmlformats.org/officeDocument/2006/relationships" r:id="rId9"/>
          </a:graphicData>
        </a:graphic>
      </p:graphicFrame>
      <p:sp>
        <p:nvSpPr>
          <p:cNvPr id="124" name="123 CuadroTexto"/>
          <p:cNvSpPr txBox="1"/>
          <p:nvPr/>
        </p:nvSpPr>
        <p:spPr>
          <a:xfrm>
            <a:off x="119336" y="6381328"/>
            <a:ext cx="1818472" cy="215444"/>
          </a:xfrm>
          <a:prstGeom prst="rect">
            <a:avLst/>
          </a:prstGeom>
          <a:noFill/>
        </p:spPr>
        <p:txBody>
          <a:bodyPr wrap="square" rtlCol="0">
            <a:spAutoFit/>
          </a:bodyPr>
          <a:lstStyle/>
          <a:p>
            <a:pPr algn="r"/>
            <a:r>
              <a:rPr lang="es-MX" sz="800" dirty="0" smtClean="0"/>
              <a:t>* No incluye Jueces y Magistrados</a:t>
            </a:r>
            <a:endParaRPr lang="es-MX" sz="800" dirty="0"/>
          </a:p>
        </p:txBody>
      </p:sp>
      <p:sp>
        <p:nvSpPr>
          <p:cNvPr id="60" name="CuadroTexto 28"/>
          <p:cNvSpPr txBox="1"/>
          <p:nvPr/>
        </p:nvSpPr>
        <p:spPr>
          <a:xfrm>
            <a:off x="287412" y="3802547"/>
            <a:ext cx="3696882" cy="215444"/>
          </a:xfrm>
          <a:prstGeom prst="rect">
            <a:avLst/>
          </a:prstGeom>
          <a:noFill/>
        </p:spPr>
        <p:txBody>
          <a:bodyPr wrap="square" rtlCol="0">
            <a:spAutoFit/>
          </a:bodyPr>
          <a:lstStyle/>
          <a:p>
            <a:r>
              <a:rPr lang="es-MX" sz="800" dirty="0" smtClean="0"/>
              <a:t>El 3.0% restante corresponde a la opción “No especificado”</a:t>
            </a:r>
            <a:endParaRPr lang="es-MX" sz="800" dirty="0"/>
          </a:p>
        </p:txBody>
      </p:sp>
      <p:graphicFrame>
        <p:nvGraphicFramePr>
          <p:cNvPr id="62" name="Gráfico 61"/>
          <p:cNvGraphicFramePr>
            <a:graphicFrameLocks/>
          </p:cNvGraphicFramePr>
          <p:nvPr>
            <p:extLst/>
          </p:nvPr>
        </p:nvGraphicFramePr>
        <p:xfrm>
          <a:off x="2243289" y="4344260"/>
          <a:ext cx="2880000" cy="1800000"/>
        </p:xfrm>
        <a:graphic>
          <a:graphicData uri="http://schemas.openxmlformats.org/drawingml/2006/chart">
            <c:chart xmlns:c="http://schemas.openxmlformats.org/drawingml/2006/chart" xmlns:r="http://schemas.openxmlformats.org/officeDocument/2006/relationships" r:id="rId10"/>
          </a:graphicData>
        </a:graphic>
      </p:graphicFrame>
      <p:sp>
        <p:nvSpPr>
          <p:cNvPr id="63" name="CuadroTexto 28"/>
          <p:cNvSpPr txBox="1"/>
          <p:nvPr/>
        </p:nvSpPr>
        <p:spPr>
          <a:xfrm>
            <a:off x="8421870" y="6237892"/>
            <a:ext cx="3696882" cy="215444"/>
          </a:xfrm>
          <a:prstGeom prst="rect">
            <a:avLst/>
          </a:prstGeom>
          <a:noFill/>
        </p:spPr>
        <p:txBody>
          <a:bodyPr wrap="square" rtlCol="0">
            <a:spAutoFit/>
          </a:bodyPr>
          <a:lstStyle/>
          <a:p>
            <a:pPr algn="r"/>
            <a:r>
              <a:rPr lang="es-MX" sz="800" dirty="0" smtClean="0"/>
              <a:t>El 2.7% restante corresponde a la opción “No especificado”</a:t>
            </a:r>
            <a:endParaRPr lang="es-MX" sz="800" dirty="0"/>
          </a:p>
        </p:txBody>
      </p:sp>
      <p:sp>
        <p:nvSpPr>
          <p:cNvPr id="80" name="CuadroTexto 28"/>
          <p:cNvSpPr txBox="1"/>
          <p:nvPr/>
        </p:nvSpPr>
        <p:spPr>
          <a:xfrm>
            <a:off x="2574629" y="5987842"/>
            <a:ext cx="2834915" cy="338554"/>
          </a:xfrm>
          <a:prstGeom prst="rect">
            <a:avLst/>
          </a:prstGeom>
          <a:noFill/>
        </p:spPr>
        <p:txBody>
          <a:bodyPr wrap="square" rtlCol="0">
            <a:spAutoFit/>
          </a:bodyPr>
          <a:lstStyle/>
          <a:p>
            <a:pPr algn="r"/>
            <a:r>
              <a:rPr lang="es-MX" sz="800" dirty="0" smtClean="0"/>
              <a:t>La opción “Otros” engloba el dato no especificado, mismo que representa el 2.0% del total </a:t>
            </a:r>
            <a:endParaRPr lang="es-MX" sz="800" dirty="0"/>
          </a:p>
        </p:txBody>
      </p:sp>
    </p:spTree>
    <p:extLst>
      <p:ext uri="{BB962C8B-B14F-4D97-AF65-F5344CB8AC3E}">
        <p14:creationId xmlns:p14="http://schemas.microsoft.com/office/powerpoint/2010/main" val="21646726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7 CuadroTexto"/>
          <p:cNvSpPr txBox="1">
            <a:spLocks noChangeArrowheads="1"/>
          </p:cNvSpPr>
          <p:nvPr/>
        </p:nvSpPr>
        <p:spPr bwMode="auto">
          <a:xfrm>
            <a:off x="8986945" y="110740"/>
            <a:ext cx="2877134" cy="461665"/>
          </a:xfrm>
          <a:prstGeom prst="rect">
            <a:avLst/>
          </a:prstGeom>
          <a:noFill/>
          <a:ln w="9525">
            <a:noFill/>
            <a:miter lim="800000"/>
            <a:headEnd/>
            <a:tailEnd/>
          </a:ln>
        </p:spPr>
        <p:txBody>
          <a:bodyPr wrap="none">
            <a:spAutoFit/>
          </a:bodyPr>
          <a:lstStyle/>
          <a:p>
            <a:pPr algn="r">
              <a:defRPr/>
            </a:pPr>
            <a:r>
              <a:rPr lang="es-MX" sz="2400" b="1" dirty="0">
                <a:solidFill>
                  <a:schemeClr val="accent5">
                    <a:lumMod val="75000"/>
                  </a:schemeClr>
                </a:solidFill>
                <a:latin typeface="Calibri" pitchFamily="34" charset="0"/>
                <a:cs typeface="Arial" charset="0"/>
              </a:rPr>
              <a:t>Jueces y Magistrados</a:t>
            </a:r>
          </a:p>
        </p:txBody>
      </p:sp>
      <p:pic>
        <p:nvPicPr>
          <p:cNvPr id="5"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86" y="68610"/>
            <a:ext cx="1190778" cy="550874"/>
          </a:xfrm>
          <a:prstGeom prst="rect">
            <a:avLst/>
          </a:prstGeom>
        </p:spPr>
      </p:pic>
      <p:cxnSp>
        <p:nvCxnSpPr>
          <p:cNvPr id="6" name="6 Conector recto"/>
          <p:cNvCxnSpPr>
            <a:cxnSpLocks noChangeShapeType="1"/>
          </p:cNvCxnSpPr>
          <p:nvPr/>
        </p:nvCxnSpPr>
        <p:spPr bwMode="auto">
          <a:xfrm>
            <a:off x="316416" y="713771"/>
            <a:ext cx="11425867" cy="0"/>
          </a:xfrm>
          <a:prstGeom prst="line">
            <a:avLst/>
          </a:prstGeom>
          <a:noFill/>
          <a:ln w="38100">
            <a:solidFill>
              <a:schemeClr val="accent1"/>
            </a:solidFill>
            <a:round/>
            <a:headEnd/>
            <a:tailEnd/>
          </a:ln>
          <a:effectLst>
            <a:outerShdw blurRad="63500" dist="38100" dir="5400000" algn="t" rotWithShape="0">
              <a:srgbClr val="000000">
                <a:alpha val="39999"/>
              </a:srgbClr>
            </a:outerShdw>
          </a:effectLst>
        </p:spPr>
      </p:cxnSp>
      <p:sp>
        <p:nvSpPr>
          <p:cNvPr id="7" name="CuadroTexto 27"/>
          <p:cNvSpPr txBox="1"/>
          <p:nvPr/>
        </p:nvSpPr>
        <p:spPr>
          <a:xfrm>
            <a:off x="287412" y="908720"/>
            <a:ext cx="11469688" cy="553998"/>
          </a:xfrm>
          <a:prstGeom prst="rect">
            <a:avLst/>
          </a:prstGeom>
          <a:noFill/>
        </p:spPr>
        <p:txBody>
          <a:bodyPr wrap="square" rtlCol="0">
            <a:spAutoFit/>
          </a:bodyPr>
          <a:lstStyle/>
          <a:p>
            <a:pPr algn="just"/>
            <a:r>
              <a:rPr lang="es-MX" sz="1400" b="1" dirty="0">
                <a:solidFill>
                  <a:srgbClr val="10253F"/>
                </a:solidFill>
              </a:rPr>
              <a:t>Al cierre de </a:t>
            </a:r>
            <a:r>
              <a:rPr lang="es-MX" sz="1600" b="1" dirty="0">
                <a:solidFill>
                  <a:srgbClr val="31859C"/>
                </a:solidFill>
              </a:rPr>
              <a:t>2016 </a:t>
            </a:r>
            <a:r>
              <a:rPr lang="es-MX" sz="1400" b="1" dirty="0">
                <a:solidFill>
                  <a:srgbClr val="10253F"/>
                </a:solidFill>
              </a:rPr>
              <a:t>se reportaron </a:t>
            </a:r>
            <a:r>
              <a:rPr lang="es-MX" sz="1600" b="1" dirty="0" smtClean="0">
                <a:solidFill>
                  <a:srgbClr val="31859C"/>
                </a:solidFill>
              </a:rPr>
              <a:t>4 mil 666 </a:t>
            </a:r>
            <a:r>
              <a:rPr lang="es-MX" sz="1600" b="1" dirty="0">
                <a:solidFill>
                  <a:srgbClr val="31859C"/>
                </a:solidFill>
              </a:rPr>
              <a:t>jueces y </a:t>
            </a:r>
            <a:r>
              <a:rPr lang="es-MX" sz="1600" b="1" dirty="0" smtClean="0">
                <a:solidFill>
                  <a:srgbClr val="31859C"/>
                </a:solidFill>
              </a:rPr>
              <a:t>magistrados </a:t>
            </a:r>
            <a:r>
              <a:rPr lang="es-MX" sz="1400" b="1" dirty="0" smtClean="0">
                <a:solidFill>
                  <a:srgbClr val="10253F"/>
                </a:solidFill>
              </a:rPr>
              <a:t>en los órganos jurisdiccionales de los Tribunales Superiores de Justicia de las Entidades Federativas, presentando </a:t>
            </a:r>
            <a:r>
              <a:rPr lang="es-MX" sz="1400" b="1" dirty="0">
                <a:solidFill>
                  <a:srgbClr val="10253F"/>
                </a:solidFill>
              </a:rPr>
              <a:t>la siguiente distribución por </a:t>
            </a:r>
            <a:r>
              <a:rPr lang="es-MX" sz="1400" b="1" u="sng" dirty="0">
                <a:solidFill>
                  <a:srgbClr val="10253F"/>
                </a:solidFill>
              </a:rPr>
              <a:t>sexo</a:t>
            </a:r>
            <a:r>
              <a:rPr lang="es-MX" sz="1400" b="1" dirty="0">
                <a:solidFill>
                  <a:srgbClr val="10253F"/>
                </a:solidFill>
              </a:rPr>
              <a:t>: </a:t>
            </a:r>
          </a:p>
        </p:txBody>
      </p:sp>
      <p:grpSp>
        <p:nvGrpSpPr>
          <p:cNvPr id="38" name="Grupo 37"/>
          <p:cNvGrpSpPr/>
          <p:nvPr/>
        </p:nvGrpSpPr>
        <p:grpSpPr>
          <a:xfrm>
            <a:off x="8002453" y="3272363"/>
            <a:ext cx="3168352" cy="2812378"/>
            <a:chOff x="7896200" y="2636912"/>
            <a:chExt cx="3168352" cy="2812378"/>
          </a:xfrm>
        </p:grpSpPr>
        <p:grpSp>
          <p:nvGrpSpPr>
            <p:cNvPr id="39" name="33 Grupo"/>
            <p:cNvGrpSpPr/>
            <p:nvPr/>
          </p:nvGrpSpPr>
          <p:grpSpPr>
            <a:xfrm>
              <a:off x="7896360" y="2802414"/>
              <a:ext cx="3168192" cy="2498794"/>
              <a:chOff x="7896360" y="2802414"/>
              <a:chExt cx="3168192" cy="2498794"/>
            </a:xfrm>
          </p:grpSpPr>
          <p:pic>
            <p:nvPicPr>
              <p:cNvPr id="42" name="27 Imagen" descr="mujer2.png"/>
              <p:cNvPicPr>
                <a:picLocks noChangeAspect="1"/>
              </p:cNvPicPr>
              <p:nvPr/>
            </p:nvPicPr>
            <p:blipFill>
              <a:blip r:embed="rId4" cstate="print">
                <a:clrChange>
                  <a:clrFrom>
                    <a:srgbClr val="E6E6E6"/>
                  </a:clrFrom>
                  <a:clrTo>
                    <a:srgbClr val="E6E6E6">
                      <a:alpha val="0"/>
                    </a:srgbClr>
                  </a:clrTo>
                </a:clrChange>
                <a:duotone>
                  <a:schemeClr val="bg2">
                    <a:shade val="45000"/>
                    <a:satMod val="135000"/>
                  </a:schemeClr>
                  <a:prstClr val="white"/>
                </a:duotone>
              </a:blip>
              <a:stretch>
                <a:fillRect/>
              </a:stretch>
            </p:blipFill>
            <p:spPr>
              <a:xfrm>
                <a:off x="7896360" y="2802414"/>
                <a:ext cx="1440000" cy="1440000"/>
              </a:xfrm>
              <a:prstGeom prst="rect">
                <a:avLst/>
              </a:prstGeom>
            </p:spPr>
          </p:pic>
          <p:pic>
            <p:nvPicPr>
              <p:cNvPr id="43" name="28 Imagen" descr="hombre.png"/>
              <p:cNvPicPr>
                <a:picLocks noChangeAspect="1"/>
              </p:cNvPicPr>
              <p:nvPr/>
            </p:nvPicPr>
            <p:blipFill>
              <a:blip r:embed="rId5" cstate="print">
                <a:clrChange>
                  <a:clrFrom>
                    <a:srgbClr val="E6E6E6"/>
                  </a:clrFrom>
                  <a:clrTo>
                    <a:srgbClr val="E6E6E6">
                      <a:alpha val="0"/>
                    </a:srgbClr>
                  </a:clrTo>
                </a:clrChange>
                <a:duotone>
                  <a:schemeClr val="bg2">
                    <a:shade val="45000"/>
                    <a:satMod val="135000"/>
                  </a:schemeClr>
                  <a:prstClr val="white"/>
                </a:duotone>
              </a:blip>
              <a:stretch>
                <a:fillRect/>
              </a:stretch>
            </p:blipFill>
            <p:spPr>
              <a:xfrm>
                <a:off x="9638635" y="2802574"/>
                <a:ext cx="1425917" cy="1440000"/>
              </a:xfrm>
              <a:prstGeom prst="rect">
                <a:avLst/>
              </a:prstGeom>
            </p:spPr>
          </p:pic>
          <p:sp>
            <p:nvSpPr>
              <p:cNvPr id="44" name="29 Rectángulo redondeado"/>
              <p:cNvSpPr/>
              <p:nvPr/>
            </p:nvSpPr>
            <p:spPr>
              <a:xfrm>
                <a:off x="8112746" y="4386590"/>
                <a:ext cx="1007590" cy="504056"/>
              </a:xfrm>
              <a:prstGeom prst="roundRect">
                <a:avLst/>
              </a:prstGeom>
              <a:solidFill>
                <a:srgbClr val="31859C">
                  <a:alpha val="89020"/>
                </a:srgbClr>
              </a:solidFill>
              <a:ln>
                <a:solidFill>
                  <a:srgbClr val="4892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smtClean="0">
                    <a:latin typeface="Arial" pitchFamily="34" charset="0"/>
                    <a:cs typeface="Arial" pitchFamily="34" charset="0"/>
                  </a:rPr>
                  <a:t>39.6%</a:t>
                </a:r>
                <a:endParaRPr lang="es-MX" sz="2000" b="1" dirty="0">
                  <a:latin typeface="Arial" pitchFamily="34" charset="0"/>
                  <a:cs typeface="Arial" pitchFamily="34" charset="0"/>
                </a:endParaRPr>
              </a:p>
            </p:txBody>
          </p:sp>
          <p:sp>
            <p:nvSpPr>
              <p:cNvPr id="45" name="30 Rectángulo redondeado"/>
              <p:cNvSpPr/>
              <p:nvPr/>
            </p:nvSpPr>
            <p:spPr>
              <a:xfrm>
                <a:off x="9840938" y="4386590"/>
                <a:ext cx="1007590" cy="504056"/>
              </a:xfrm>
              <a:prstGeom prst="roundRect">
                <a:avLst/>
              </a:prstGeom>
              <a:solidFill>
                <a:srgbClr val="10253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smtClean="0">
                    <a:latin typeface="Arial" pitchFamily="34" charset="0"/>
                    <a:cs typeface="Arial" pitchFamily="34" charset="0"/>
                  </a:rPr>
                  <a:t>60.4%</a:t>
                </a:r>
                <a:endParaRPr lang="es-MX" sz="2000" b="1" dirty="0">
                  <a:latin typeface="Arial" pitchFamily="34" charset="0"/>
                  <a:cs typeface="Arial" pitchFamily="34" charset="0"/>
                </a:endParaRPr>
              </a:p>
            </p:txBody>
          </p:sp>
          <p:sp>
            <p:nvSpPr>
              <p:cNvPr id="46" name="CuadroTexto 187"/>
              <p:cNvSpPr txBox="1"/>
              <p:nvPr/>
            </p:nvSpPr>
            <p:spPr>
              <a:xfrm>
                <a:off x="8148898" y="4962654"/>
                <a:ext cx="936104" cy="338554"/>
              </a:xfrm>
              <a:prstGeom prst="rect">
                <a:avLst/>
              </a:prstGeom>
              <a:noFill/>
            </p:spPr>
            <p:txBody>
              <a:bodyPr wrap="square" rtlCol="0">
                <a:spAutoFit/>
              </a:bodyPr>
              <a:lstStyle/>
              <a:p>
                <a:pPr algn="ctr"/>
                <a:r>
                  <a:rPr lang="es-MX" sz="1600" b="1" dirty="0" smtClean="0">
                    <a:solidFill>
                      <a:srgbClr val="31859C"/>
                    </a:solidFill>
                  </a:rPr>
                  <a:t>1,849</a:t>
                </a:r>
                <a:endParaRPr lang="es-MX" sz="1600" b="1" dirty="0">
                  <a:solidFill>
                    <a:srgbClr val="31859C"/>
                  </a:solidFill>
                </a:endParaRPr>
              </a:p>
            </p:txBody>
          </p:sp>
          <p:sp>
            <p:nvSpPr>
              <p:cNvPr id="47" name="CuadroTexto 187"/>
              <p:cNvSpPr txBox="1"/>
              <p:nvPr/>
            </p:nvSpPr>
            <p:spPr>
              <a:xfrm>
                <a:off x="9876098" y="4962654"/>
                <a:ext cx="936104" cy="338554"/>
              </a:xfrm>
              <a:prstGeom prst="rect">
                <a:avLst/>
              </a:prstGeom>
              <a:noFill/>
            </p:spPr>
            <p:txBody>
              <a:bodyPr wrap="square" rtlCol="0">
                <a:spAutoFit/>
              </a:bodyPr>
              <a:lstStyle/>
              <a:p>
                <a:pPr algn="ctr"/>
                <a:r>
                  <a:rPr lang="es-MX" sz="1600" b="1" dirty="0" smtClean="0">
                    <a:solidFill>
                      <a:schemeClr val="tx2">
                        <a:lumMod val="50000"/>
                      </a:schemeClr>
                    </a:solidFill>
                  </a:rPr>
                  <a:t>2,817</a:t>
                </a:r>
                <a:endParaRPr lang="es-MX" sz="1600" b="1" dirty="0">
                  <a:solidFill>
                    <a:schemeClr val="tx2">
                      <a:lumMod val="50000"/>
                    </a:schemeClr>
                  </a:solidFill>
                </a:endParaRPr>
              </a:p>
            </p:txBody>
          </p:sp>
        </p:grpSp>
        <p:sp>
          <p:nvSpPr>
            <p:cNvPr id="40" name="Rectángulo redondeado 39"/>
            <p:cNvSpPr/>
            <p:nvPr/>
          </p:nvSpPr>
          <p:spPr>
            <a:xfrm>
              <a:off x="7896200" y="2636912"/>
              <a:ext cx="1440000" cy="2808312"/>
            </a:xfrm>
            <a:prstGeom prst="roundRect">
              <a:avLst/>
            </a:prstGeom>
            <a:noFill/>
            <a:ln>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1" name="Rectángulo redondeado 40"/>
            <p:cNvSpPr/>
            <p:nvPr/>
          </p:nvSpPr>
          <p:spPr>
            <a:xfrm>
              <a:off x="9588898" y="2640978"/>
              <a:ext cx="1440000" cy="2808312"/>
            </a:xfrm>
            <a:prstGeom prst="roundRect">
              <a:avLst/>
            </a:prstGeom>
            <a:noFill/>
            <a:ln>
              <a:solidFill>
                <a:srgbClr val="2A3D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48" name="CuadroTexto 47"/>
          <p:cNvSpPr txBox="1"/>
          <p:nvPr/>
        </p:nvSpPr>
        <p:spPr>
          <a:xfrm>
            <a:off x="7625848" y="2400136"/>
            <a:ext cx="3854444" cy="800219"/>
          </a:xfrm>
          <a:prstGeom prst="rect">
            <a:avLst/>
          </a:prstGeom>
          <a:noFill/>
        </p:spPr>
        <p:txBody>
          <a:bodyPr wrap="square" rtlCol="0">
            <a:spAutoFit/>
          </a:bodyPr>
          <a:lstStyle/>
          <a:p>
            <a:pPr algn="ctr"/>
            <a:r>
              <a:rPr lang="es-MX" sz="3200" b="1" dirty="0" smtClean="0">
                <a:solidFill>
                  <a:srgbClr val="10253F"/>
                </a:solidFill>
              </a:rPr>
              <a:t>4,666</a:t>
            </a:r>
          </a:p>
          <a:p>
            <a:pPr algn="ctr"/>
            <a:r>
              <a:rPr lang="es-MX" sz="1400" dirty="0" smtClean="0">
                <a:solidFill>
                  <a:srgbClr val="10253F"/>
                </a:solidFill>
              </a:rPr>
              <a:t>Jueces y Magistrados</a:t>
            </a:r>
            <a:endParaRPr lang="es-MX" sz="1400" dirty="0">
              <a:solidFill>
                <a:srgbClr val="10253F"/>
              </a:solidFill>
            </a:endParaRPr>
          </a:p>
        </p:txBody>
      </p:sp>
      <p:grpSp>
        <p:nvGrpSpPr>
          <p:cNvPr id="4" name="Grupo 3"/>
          <p:cNvGrpSpPr/>
          <p:nvPr/>
        </p:nvGrpSpPr>
        <p:grpSpPr>
          <a:xfrm>
            <a:off x="210698" y="1657666"/>
            <a:ext cx="6090324" cy="3600851"/>
            <a:chOff x="653748" y="1751954"/>
            <a:chExt cx="6090324" cy="3600851"/>
          </a:xfrm>
        </p:grpSpPr>
        <p:graphicFrame>
          <p:nvGraphicFramePr>
            <p:cNvPr id="49" name="Gráfico 48"/>
            <p:cNvGraphicFramePr>
              <a:graphicFrameLocks/>
            </p:cNvGraphicFramePr>
            <p:nvPr>
              <p:extLst/>
            </p:nvPr>
          </p:nvGraphicFramePr>
          <p:xfrm>
            <a:off x="653748" y="1751954"/>
            <a:ext cx="6090324" cy="3459832"/>
          </p:xfrm>
          <a:graphic>
            <a:graphicData uri="http://schemas.openxmlformats.org/drawingml/2006/chart">
              <c:chart xmlns:c="http://schemas.openxmlformats.org/drawingml/2006/chart" xmlns:r="http://schemas.openxmlformats.org/officeDocument/2006/relationships" r:id="rId6"/>
            </a:graphicData>
          </a:graphic>
        </p:graphicFrame>
        <p:pic>
          <p:nvPicPr>
            <p:cNvPr id="50" name="Picture 2" descr="Resultado de imagen para icono hombre"/>
            <p:cNvPicPr>
              <a:picLocks noChangeAspect="1" noChangeArrowheads="1"/>
            </p:cNvPicPr>
            <p:nvPr/>
          </p:nvPicPr>
          <p:blipFill>
            <a:blip r:embed="rId7" cstate="print">
              <a:lum bright="70000" contrast="-70000"/>
              <a:extLst>
                <a:ext uri="{28A0092B-C50C-407E-A947-70E740481C1C}">
                  <a14:useLocalDpi xmlns:a14="http://schemas.microsoft.com/office/drawing/2010/main" val="0"/>
                </a:ext>
              </a:extLst>
            </a:blip>
            <a:srcRect/>
            <a:stretch>
              <a:fillRect/>
            </a:stretch>
          </p:blipFill>
          <p:spPr bwMode="auto">
            <a:xfrm>
              <a:off x="6312024" y="2182482"/>
              <a:ext cx="432048" cy="38242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Resultado de imagen para icono hombre"/>
            <p:cNvPicPr>
              <a:picLocks noChangeAspect="1" noChangeArrowheads="1"/>
            </p:cNvPicPr>
            <p:nvPr/>
          </p:nvPicPr>
          <p:blipFill>
            <a:blip r:embed="rId7" cstate="print">
              <a:lum bright="70000" contrast="-70000"/>
              <a:extLst>
                <a:ext uri="{28A0092B-C50C-407E-A947-70E740481C1C}">
                  <a14:useLocalDpi xmlns:a14="http://schemas.microsoft.com/office/drawing/2010/main" val="0"/>
                </a:ext>
              </a:extLst>
            </a:blip>
            <a:srcRect/>
            <a:stretch>
              <a:fillRect/>
            </a:stretch>
          </p:blipFill>
          <p:spPr bwMode="auto">
            <a:xfrm>
              <a:off x="2423592" y="3610483"/>
              <a:ext cx="432048" cy="38242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1456261" y="2250582"/>
              <a:ext cx="936104" cy="246221"/>
            </a:xfrm>
            <a:prstGeom prst="rect">
              <a:avLst/>
            </a:prstGeom>
            <a:noFill/>
          </p:spPr>
          <p:txBody>
            <a:bodyPr wrap="square" rtlCol="0">
              <a:spAutoFit/>
            </a:bodyPr>
            <a:lstStyle/>
            <a:p>
              <a:r>
                <a:rPr lang="es-MX" sz="1000" dirty="0" smtClean="0">
                  <a:solidFill>
                    <a:schemeClr val="bg1"/>
                  </a:solidFill>
                </a:rPr>
                <a:t>58.9%</a:t>
              </a:r>
              <a:endParaRPr lang="es-MX" sz="1000" dirty="0">
                <a:solidFill>
                  <a:schemeClr val="bg1"/>
                </a:solidFill>
              </a:endParaRPr>
            </a:p>
          </p:txBody>
        </p:sp>
        <p:sp>
          <p:nvSpPr>
            <p:cNvPr id="54" name="CuadroTexto 53"/>
            <p:cNvSpPr txBox="1"/>
            <p:nvPr/>
          </p:nvSpPr>
          <p:spPr>
            <a:xfrm>
              <a:off x="1379476" y="5106584"/>
              <a:ext cx="936104" cy="246221"/>
            </a:xfrm>
            <a:prstGeom prst="rect">
              <a:avLst/>
            </a:prstGeom>
            <a:noFill/>
          </p:spPr>
          <p:txBody>
            <a:bodyPr wrap="square" rtlCol="0">
              <a:spAutoFit/>
            </a:bodyPr>
            <a:lstStyle/>
            <a:p>
              <a:r>
                <a:rPr lang="es-MX" sz="1000" dirty="0" smtClean="0">
                  <a:solidFill>
                    <a:schemeClr val="bg1"/>
                  </a:solidFill>
                </a:rPr>
                <a:t>58.8%</a:t>
              </a:r>
              <a:endParaRPr lang="es-MX" sz="1000" dirty="0">
                <a:solidFill>
                  <a:schemeClr val="bg1"/>
                </a:solidFill>
              </a:endParaRPr>
            </a:p>
          </p:txBody>
        </p:sp>
        <p:sp>
          <p:nvSpPr>
            <p:cNvPr id="55" name="CuadroTexto 54"/>
            <p:cNvSpPr txBox="1"/>
            <p:nvPr/>
          </p:nvSpPr>
          <p:spPr>
            <a:xfrm>
              <a:off x="1456261" y="2736913"/>
              <a:ext cx="936104" cy="246221"/>
            </a:xfrm>
            <a:prstGeom prst="rect">
              <a:avLst/>
            </a:prstGeom>
            <a:noFill/>
          </p:spPr>
          <p:txBody>
            <a:bodyPr wrap="square" rtlCol="0">
              <a:spAutoFit/>
            </a:bodyPr>
            <a:lstStyle/>
            <a:p>
              <a:r>
                <a:rPr lang="es-MX" sz="1000" dirty="0" smtClean="0">
                  <a:solidFill>
                    <a:schemeClr val="bg1"/>
                  </a:solidFill>
                </a:rPr>
                <a:t>41.1%</a:t>
              </a:r>
              <a:endParaRPr lang="es-MX" sz="1000" dirty="0">
                <a:solidFill>
                  <a:schemeClr val="bg1"/>
                </a:solidFill>
              </a:endParaRPr>
            </a:p>
          </p:txBody>
        </p:sp>
        <p:sp>
          <p:nvSpPr>
            <p:cNvPr id="56" name="CuadroTexto 55"/>
            <p:cNvSpPr txBox="1"/>
            <p:nvPr/>
          </p:nvSpPr>
          <p:spPr>
            <a:xfrm>
              <a:off x="1456261" y="3675527"/>
              <a:ext cx="936104" cy="246221"/>
            </a:xfrm>
            <a:prstGeom prst="rect">
              <a:avLst/>
            </a:prstGeom>
            <a:noFill/>
          </p:spPr>
          <p:txBody>
            <a:bodyPr wrap="square" rtlCol="0">
              <a:spAutoFit/>
            </a:bodyPr>
            <a:lstStyle/>
            <a:p>
              <a:r>
                <a:rPr lang="es-MX" sz="1000" dirty="0" smtClean="0">
                  <a:solidFill>
                    <a:schemeClr val="bg1"/>
                  </a:solidFill>
                </a:rPr>
                <a:t>69.9%</a:t>
              </a:r>
              <a:endParaRPr lang="es-MX" sz="1000" dirty="0">
                <a:solidFill>
                  <a:schemeClr val="bg1"/>
                </a:solidFill>
              </a:endParaRPr>
            </a:p>
          </p:txBody>
        </p:sp>
        <p:sp>
          <p:nvSpPr>
            <p:cNvPr id="57" name="CuadroTexto 56"/>
            <p:cNvSpPr txBox="1"/>
            <p:nvPr/>
          </p:nvSpPr>
          <p:spPr>
            <a:xfrm>
              <a:off x="1456261" y="4193329"/>
              <a:ext cx="936104" cy="246221"/>
            </a:xfrm>
            <a:prstGeom prst="rect">
              <a:avLst/>
            </a:prstGeom>
            <a:noFill/>
          </p:spPr>
          <p:txBody>
            <a:bodyPr wrap="square" rtlCol="0">
              <a:spAutoFit/>
            </a:bodyPr>
            <a:lstStyle/>
            <a:p>
              <a:r>
                <a:rPr lang="es-MX" sz="1000" dirty="0" smtClean="0">
                  <a:solidFill>
                    <a:schemeClr val="bg1"/>
                  </a:solidFill>
                </a:rPr>
                <a:t>30.1%</a:t>
              </a:r>
              <a:endParaRPr lang="es-MX" sz="1000" dirty="0">
                <a:solidFill>
                  <a:schemeClr val="bg1"/>
                </a:solidFill>
              </a:endParaRPr>
            </a:p>
          </p:txBody>
        </p:sp>
        <p:pic>
          <p:nvPicPr>
            <p:cNvPr id="1026" name="Picture 2" descr="Resultado de imagen para icono mujer"/>
            <p:cNvPicPr>
              <a:picLocks noChangeAspect="1" noChangeArrowheads="1"/>
            </p:cNvPicPr>
            <p:nvPr/>
          </p:nvPicPr>
          <p:blipFill rotWithShape="1">
            <a:blip r:embed="rId8" cstate="print">
              <a:lum bright="70000" contrast="-70000"/>
              <a:extLst>
                <a:ext uri="{28A0092B-C50C-407E-A947-70E740481C1C}">
                  <a14:useLocalDpi xmlns:a14="http://schemas.microsoft.com/office/drawing/2010/main" val="0"/>
                </a:ext>
              </a:extLst>
            </a:blip>
            <a:srcRect l="28788" t="4569" r="28392" b="5363"/>
            <a:stretch/>
          </p:blipFill>
          <p:spPr bwMode="auto">
            <a:xfrm>
              <a:off x="4954874" y="2641131"/>
              <a:ext cx="360040" cy="437783"/>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Resultado de imagen para icono mujer"/>
            <p:cNvPicPr>
              <a:picLocks noChangeAspect="1" noChangeArrowheads="1"/>
            </p:cNvPicPr>
            <p:nvPr/>
          </p:nvPicPr>
          <p:blipFill rotWithShape="1">
            <a:blip r:embed="rId8" cstate="print">
              <a:lum bright="70000" contrast="-70000"/>
              <a:extLst>
                <a:ext uri="{28A0092B-C50C-407E-A947-70E740481C1C}">
                  <a14:useLocalDpi xmlns:a14="http://schemas.microsoft.com/office/drawing/2010/main" val="0"/>
                </a:ext>
              </a:extLst>
            </a:blip>
            <a:srcRect l="28788" t="4569" r="28392" b="5363"/>
            <a:stretch/>
          </p:blipFill>
          <p:spPr bwMode="auto">
            <a:xfrm>
              <a:off x="1978574" y="4097547"/>
              <a:ext cx="360040" cy="437783"/>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ectángulo redondeado 7"/>
          <p:cNvSpPr/>
          <p:nvPr/>
        </p:nvSpPr>
        <p:spPr>
          <a:xfrm>
            <a:off x="6441829" y="2218307"/>
            <a:ext cx="1165762" cy="6570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smtClean="0">
                <a:solidFill>
                  <a:srgbClr val="10253F"/>
                </a:solidFill>
                <a:latin typeface="Century Gothic" panose="020B0502020202020204" pitchFamily="34" charset="0"/>
              </a:rPr>
              <a:t>4,022</a:t>
            </a:r>
          </a:p>
          <a:p>
            <a:pPr algn="ctr"/>
            <a:r>
              <a:rPr lang="es-MX" sz="1200" b="1" dirty="0">
                <a:solidFill>
                  <a:srgbClr val="10253F"/>
                </a:solidFill>
                <a:latin typeface="Century Gothic" panose="020B0502020202020204" pitchFamily="34" charset="0"/>
              </a:rPr>
              <a:t>j</a:t>
            </a:r>
            <a:r>
              <a:rPr lang="es-MX" sz="1200" b="1" dirty="0" smtClean="0">
                <a:solidFill>
                  <a:srgbClr val="10253F"/>
                </a:solidFill>
                <a:latin typeface="Century Gothic" panose="020B0502020202020204" pitchFamily="34" charset="0"/>
              </a:rPr>
              <a:t>ueces</a:t>
            </a:r>
            <a:endParaRPr lang="es-MX" sz="1200" b="1" dirty="0">
              <a:solidFill>
                <a:srgbClr val="10253F"/>
              </a:solidFill>
              <a:latin typeface="Century Gothic" panose="020B0502020202020204" pitchFamily="34" charset="0"/>
            </a:endParaRPr>
          </a:p>
        </p:txBody>
      </p:sp>
      <p:sp>
        <p:nvSpPr>
          <p:cNvPr id="62" name="Rectángulo redondeado 61"/>
          <p:cNvSpPr/>
          <p:nvPr/>
        </p:nvSpPr>
        <p:spPr>
          <a:xfrm>
            <a:off x="2471628" y="3704349"/>
            <a:ext cx="1165762" cy="6570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smtClean="0">
                <a:solidFill>
                  <a:srgbClr val="10253F"/>
                </a:solidFill>
                <a:latin typeface="Century Gothic" panose="020B0502020202020204" pitchFamily="34" charset="0"/>
              </a:rPr>
              <a:t>644</a:t>
            </a:r>
          </a:p>
          <a:p>
            <a:pPr algn="ctr"/>
            <a:r>
              <a:rPr lang="es-MX" sz="1200" b="1" dirty="0" smtClean="0">
                <a:solidFill>
                  <a:srgbClr val="10253F"/>
                </a:solidFill>
                <a:latin typeface="Century Gothic" panose="020B0502020202020204" pitchFamily="34" charset="0"/>
              </a:rPr>
              <a:t>magistrados</a:t>
            </a:r>
            <a:endParaRPr lang="es-MX" sz="1200" b="1" dirty="0">
              <a:solidFill>
                <a:srgbClr val="10253F"/>
              </a:solidFill>
              <a:latin typeface="Century Gothic" panose="020B0502020202020204" pitchFamily="34" charset="0"/>
            </a:endParaRPr>
          </a:p>
        </p:txBody>
      </p:sp>
    </p:spTree>
    <p:extLst>
      <p:ext uri="{BB962C8B-B14F-4D97-AF65-F5344CB8AC3E}">
        <p14:creationId xmlns:p14="http://schemas.microsoft.com/office/powerpoint/2010/main" val="27250853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 name="Gráfico 56"/>
          <p:cNvGraphicFramePr>
            <a:graphicFrameLocks/>
          </p:cNvGraphicFramePr>
          <p:nvPr>
            <p:extLst/>
          </p:nvPr>
        </p:nvGraphicFramePr>
        <p:xfrm>
          <a:off x="9353234" y="1727849"/>
          <a:ext cx="1504800" cy="15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 name="Gráfico 55"/>
          <p:cNvGraphicFramePr>
            <a:graphicFrameLocks/>
          </p:cNvGraphicFramePr>
          <p:nvPr>
            <p:extLst/>
          </p:nvPr>
        </p:nvGraphicFramePr>
        <p:xfrm>
          <a:off x="6343642" y="1727849"/>
          <a:ext cx="1504800" cy="154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5" name="Gráfico 54"/>
          <p:cNvGraphicFramePr>
            <a:graphicFrameLocks/>
          </p:cNvGraphicFramePr>
          <p:nvPr>
            <p:extLst/>
          </p:nvPr>
        </p:nvGraphicFramePr>
        <p:xfrm>
          <a:off x="3334050" y="1727849"/>
          <a:ext cx="1504800" cy="154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4" name="Gráfico 53"/>
          <p:cNvGraphicFramePr>
            <a:graphicFrameLocks/>
          </p:cNvGraphicFramePr>
          <p:nvPr>
            <p:extLst/>
          </p:nvPr>
        </p:nvGraphicFramePr>
        <p:xfrm>
          <a:off x="324458" y="1727849"/>
          <a:ext cx="1504800" cy="1548000"/>
        </p:xfrm>
        <a:graphic>
          <a:graphicData uri="http://schemas.openxmlformats.org/drawingml/2006/chart">
            <c:chart xmlns:c="http://schemas.openxmlformats.org/drawingml/2006/chart" xmlns:r="http://schemas.openxmlformats.org/officeDocument/2006/relationships" r:id="rId6"/>
          </a:graphicData>
        </a:graphic>
      </p:graphicFrame>
      <p:sp>
        <p:nvSpPr>
          <p:cNvPr id="3" name="7 CuadroTexto"/>
          <p:cNvSpPr txBox="1">
            <a:spLocks noChangeArrowheads="1"/>
          </p:cNvSpPr>
          <p:nvPr/>
        </p:nvSpPr>
        <p:spPr bwMode="auto">
          <a:xfrm>
            <a:off x="8986945" y="110740"/>
            <a:ext cx="2877134" cy="461665"/>
          </a:xfrm>
          <a:prstGeom prst="rect">
            <a:avLst/>
          </a:prstGeom>
          <a:noFill/>
          <a:ln w="9525">
            <a:noFill/>
            <a:miter lim="800000"/>
            <a:headEnd/>
            <a:tailEnd/>
          </a:ln>
        </p:spPr>
        <p:txBody>
          <a:bodyPr wrap="none">
            <a:spAutoFit/>
          </a:bodyPr>
          <a:lstStyle/>
          <a:p>
            <a:pPr algn="r">
              <a:defRPr/>
            </a:pPr>
            <a:r>
              <a:rPr lang="es-MX" sz="2400" b="1" dirty="0">
                <a:solidFill>
                  <a:schemeClr val="accent5">
                    <a:lumMod val="75000"/>
                  </a:schemeClr>
                </a:solidFill>
                <a:latin typeface="Calibri" pitchFamily="34" charset="0"/>
                <a:cs typeface="Arial" charset="0"/>
              </a:rPr>
              <a:t>Jueces y Magistrados</a:t>
            </a:r>
          </a:p>
        </p:txBody>
      </p:sp>
      <p:pic>
        <p:nvPicPr>
          <p:cNvPr id="5" name="Imagen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686" y="68610"/>
            <a:ext cx="1190778" cy="550874"/>
          </a:xfrm>
          <a:prstGeom prst="rect">
            <a:avLst/>
          </a:prstGeom>
        </p:spPr>
      </p:pic>
      <p:cxnSp>
        <p:nvCxnSpPr>
          <p:cNvPr id="6" name="6 Conector recto"/>
          <p:cNvCxnSpPr>
            <a:cxnSpLocks noChangeShapeType="1"/>
          </p:cNvCxnSpPr>
          <p:nvPr/>
        </p:nvCxnSpPr>
        <p:spPr bwMode="auto">
          <a:xfrm>
            <a:off x="316416" y="713771"/>
            <a:ext cx="11425867" cy="0"/>
          </a:xfrm>
          <a:prstGeom prst="line">
            <a:avLst/>
          </a:prstGeom>
          <a:noFill/>
          <a:ln w="38100">
            <a:solidFill>
              <a:schemeClr val="accent1"/>
            </a:solidFill>
            <a:round/>
            <a:headEnd/>
            <a:tailEnd/>
          </a:ln>
          <a:effectLst>
            <a:outerShdw blurRad="63500" dist="38100" dir="5400000" algn="t" rotWithShape="0">
              <a:srgbClr val="000000">
                <a:alpha val="39999"/>
              </a:srgbClr>
            </a:outerShdw>
          </a:effectLst>
        </p:spPr>
      </p:cxnSp>
      <p:sp>
        <p:nvSpPr>
          <p:cNvPr id="23" name="CuadroTexto 27"/>
          <p:cNvSpPr txBox="1"/>
          <p:nvPr/>
        </p:nvSpPr>
        <p:spPr>
          <a:xfrm>
            <a:off x="287412" y="908720"/>
            <a:ext cx="11469688" cy="553998"/>
          </a:xfrm>
          <a:prstGeom prst="rect">
            <a:avLst/>
          </a:prstGeom>
          <a:noFill/>
        </p:spPr>
        <p:txBody>
          <a:bodyPr wrap="square" rtlCol="0">
            <a:spAutoFit/>
          </a:bodyPr>
          <a:lstStyle/>
          <a:p>
            <a:pPr algn="just"/>
            <a:r>
              <a:rPr lang="es-MX" sz="1400" b="1" dirty="0">
                <a:solidFill>
                  <a:srgbClr val="10253F"/>
                </a:solidFill>
              </a:rPr>
              <a:t>Al cierre de </a:t>
            </a:r>
            <a:r>
              <a:rPr lang="es-MX" sz="1600" b="1" dirty="0">
                <a:solidFill>
                  <a:srgbClr val="31859C"/>
                </a:solidFill>
              </a:rPr>
              <a:t>2016 </a:t>
            </a:r>
            <a:r>
              <a:rPr lang="es-MX" sz="1400" b="1" dirty="0">
                <a:solidFill>
                  <a:srgbClr val="10253F"/>
                </a:solidFill>
              </a:rPr>
              <a:t>se reportaron </a:t>
            </a:r>
            <a:r>
              <a:rPr lang="es-MX" sz="1600" b="1" dirty="0" smtClean="0">
                <a:solidFill>
                  <a:srgbClr val="31859C"/>
                </a:solidFill>
              </a:rPr>
              <a:t>4 mil 666 </a:t>
            </a:r>
            <a:r>
              <a:rPr lang="es-MX" sz="1600" b="1" dirty="0">
                <a:solidFill>
                  <a:srgbClr val="31859C"/>
                </a:solidFill>
              </a:rPr>
              <a:t>jueces y </a:t>
            </a:r>
            <a:r>
              <a:rPr lang="es-MX" sz="1600" b="1" dirty="0" smtClean="0">
                <a:solidFill>
                  <a:srgbClr val="31859C"/>
                </a:solidFill>
              </a:rPr>
              <a:t>magistrados </a:t>
            </a:r>
            <a:r>
              <a:rPr lang="es-MX" sz="1400" b="1" dirty="0" smtClean="0">
                <a:solidFill>
                  <a:srgbClr val="10253F"/>
                </a:solidFill>
              </a:rPr>
              <a:t>en los órganos jurisdiccionales de los Tribunales Superiores de Justicia de las Entidades Federativas, presentando </a:t>
            </a:r>
            <a:r>
              <a:rPr lang="es-MX" sz="1400" b="1" dirty="0">
                <a:solidFill>
                  <a:srgbClr val="10253F"/>
                </a:solidFill>
              </a:rPr>
              <a:t>la siguiente distribución por </a:t>
            </a:r>
            <a:r>
              <a:rPr lang="es-MX" sz="1400" b="1" u="sng" dirty="0" smtClean="0">
                <a:solidFill>
                  <a:srgbClr val="10253F"/>
                </a:solidFill>
              </a:rPr>
              <a:t>rango de edad</a:t>
            </a:r>
            <a:r>
              <a:rPr lang="es-MX" sz="1400" b="1" dirty="0" smtClean="0">
                <a:solidFill>
                  <a:srgbClr val="10253F"/>
                </a:solidFill>
              </a:rPr>
              <a:t>: </a:t>
            </a:r>
            <a:endParaRPr lang="es-MX" sz="1400" b="1" dirty="0">
              <a:solidFill>
                <a:srgbClr val="10253F"/>
              </a:solidFill>
            </a:endParaRPr>
          </a:p>
        </p:txBody>
      </p:sp>
      <p:grpSp>
        <p:nvGrpSpPr>
          <p:cNvPr id="25" name="Grupo 24"/>
          <p:cNvGrpSpPr/>
          <p:nvPr/>
        </p:nvGrpSpPr>
        <p:grpSpPr>
          <a:xfrm>
            <a:off x="676076" y="3573838"/>
            <a:ext cx="962053" cy="1011655"/>
            <a:chOff x="1746722" y="4349980"/>
            <a:chExt cx="762790" cy="1179519"/>
          </a:xfrm>
        </p:grpSpPr>
        <p:cxnSp>
          <p:nvCxnSpPr>
            <p:cNvPr id="26" name="Conector recto 25"/>
            <p:cNvCxnSpPr/>
            <p:nvPr/>
          </p:nvCxnSpPr>
          <p:spPr>
            <a:xfrm rot="5400000">
              <a:off x="1613942" y="4501558"/>
              <a:ext cx="303156" cy="0"/>
            </a:xfrm>
            <a:prstGeom prst="line">
              <a:avLst/>
            </a:prstGeom>
            <a:ln w="101600">
              <a:solidFill>
                <a:srgbClr val="10253F"/>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rot="5400000">
              <a:off x="1614791" y="4786583"/>
              <a:ext cx="303156" cy="0"/>
            </a:xfrm>
            <a:prstGeom prst="line">
              <a:avLst/>
            </a:prstGeom>
            <a:ln w="101600">
              <a:solidFill>
                <a:srgbClr val="31859C"/>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rot="5400000">
              <a:off x="1614791" y="5081750"/>
              <a:ext cx="303156" cy="0"/>
            </a:xfrm>
            <a:prstGeom prst="line">
              <a:avLst/>
            </a:prstGeom>
            <a:ln w="101600">
              <a:solidFill>
                <a:srgbClr val="00A7C9"/>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rot="5400000">
              <a:off x="1614799" y="5377921"/>
              <a:ext cx="303156" cy="0"/>
            </a:xfrm>
            <a:prstGeom prst="line">
              <a:avLst/>
            </a:prstGeom>
            <a:ln w="1016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Rectángulo 29"/>
            <p:cNvSpPr/>
            <p:nvPr/>
          </p:nvSpPr>
          <p:spPr>
            <a:xfrm>
              <a:off x="1763190" y="4355857"/>
              <a:ext cx="746322" cy="269134"/>
            </a:xfrm>
            <a:prstGeom prst="rect">
              <a:avLst/>
            </a:prstGeom>
          </p:spPr>
          <p:txBody>
            <a:bodyPr wrap="none">
              <a:spAutoFit/>
            </a:bodyPr>
            <a:lstStyle/>
            <a:p>
              <a:r>
                <a:rPr lang="es-MX" sz="900" i="1" dirty="0"/>
                <a:t>5</a:t>
              </a:r>
              <a:r>
                <a:rPr lang="es-MX" sz="900" i="1" dirty="0" smtClean="0"/>
                <a:t>0 años o más</a:t>
              </a:r>
              <a:endParaRPr lang="es-MX" sz="900" i="1" dirty="0"/>
            </a:p>
          </p:txBody>
        </p:sp>
        <p:sp>
          <p:nvSpPr>
            <p:cNvPr id="31" name="Rectángulo 30"/>
            <p:cNvSpPr/>
            <p:nvPr/>
          </p:nvSpPr>
          <p:spPr>
            <a:xfrm>
              <a:off x="1746722" y="4632857"/>
              <a:ext cx="675147" cy="269134"/>
            </a:xfrm>
            <a:prstGeom prst="rect">
              <a:avLst/>
            </a:prstGeom>
          </p:spPr>
          <p:txBody>
            <a:bodyPr wrap="none">
              <a:spAutoFit/>
            </a:bodyPr>
            <a:lstStyle/>
            <a:p>
              <a:r>
                <a:rPr lang="es-MX" sz="900" i="1" dirty="0"/>
                <a:t>4</a:t>
              </a:r>
              <a:r>
                <a:rPr lang="es-MX" sz="900" i="1" dirty="0" smtClean="0"/>
                <a:t>0 a 49 años</a:t>
              </a:r>
              <a:endParaRPr lang="es-MX" sz="900" i="1" dirty="0"/>
            </a:p>
          </p:txBody>
        </p:sp>
        <p:sp>
          <p:nvSpPr>
            <p:cNvPr id="32" name="Rectángulo 31"/>
            <p:cNvSpPr/>
            <p:nvPr/>
          </p:nvSpPr>
          <p:spPr>
            <a:xfrm>
              <a:off x="1747624" y="4940331"/>
              <a:ext cx="675147" cy="269134"/>
            </a:xfrm>
            <a:prstGeom prst="rect">
              <a:avLst/>
            </a:prstGeom>
          </p:spPr>
          <p:txBody>
            <a:bodyPr wrap="none">
              <a:spAutoFit/>
            </a:bodyPr>
            <a:lstStyle/>
            <a:p>
              <a:r>
                <a:rPr lang="es-MX" sz="900" i="1" dirty="0"/>
                <a:t>3</a:t>
              </a:r>
              <a:r>
                <a:rPr lang="es-MX" sz="900" i="1" dirty="0" smtClean="0"/>
                <a:t>0 a 39 años</a:t>
              </a:r>
              <a:endParaRPr lang="es-MX" sz="900" i="1" dirty="0"/>
            </a:p>
          </p:txBody>
        </p:sp>
        <p:sp>
          <p:nvSpPr>
            <p:cNvPr id="33" name="Rectángulo 32"/>
            <p:cNvSpPr/>
            <p:nvPr/>
          </p:nvSpPr>
          <p:spPr>
            <a:xfrm>
              <a:off x="1763190" y="5257703"/>
              <a:ext cx="675147" cy="269134"/>
            </a:xfrm>
            <a:prstGeom prst="rect">
              <a:avLst/>
            </a:prstGeom>
          </p:spPr>
          <p:txBody>
            <a:bodyPr wrap="none">
              <a:spAutoFit/>
            </a:bodyPr>
            <a:lstStyle/>
            <a:p>
              <a:r>
                <a:rPr lang="es-MX" sz="900" i="1" dirty="0" smtClean="0"/>
                <a:t>18 a 29 años</a:t>
              </a:r>
              <a:endParaRPr lang="es-MX" sz="900" i="1" dirty="0"/>
            </a:p>
          </p:txBody>
        </p:sp>
      </p:grpSp>
      <p:pic>
        <p:nvPicPr>
          <p:cNvPr id="38" name="Imagen 37"/>
          <p:cNvPicPr>
            <a:picLocks noChangeAspect="1"/>
          </p:cNvPicPr>
          <p:nvPr/>
        </p:nvPicPr>
        <p:blipFill>
          <a:blip r:embed="rId8">
            <a:clrChange>
              <a:clrFrom>
                <a:srgbClr val="FFFFFF"/>
              </a:clrFrom>
              <a:clrTo>
                <a:srgbClr val="FFFFFF">
                  <a:alpha val="0"/>
                </a:srgbClr>
              </a:clrTo>
            </a:clrChange>
            <a:lum bright="70000" contrast="-70000"/>
          </a:blip>
          <a:stretch>
            <a:fillRect/>
          </a:stretch>
        </p:blipFill>
        <p:spPr>
          <a:xfrm>
            <a:off x="752687" y="2135922"/>
            <a:ext cx="668474" cy="688623"/>
          </a:xfrm>
          <a:prstGeom prst="rect">
            <a:avLst/>
          </a:prstGeom>
        </p:spPr>
      </p:pic>
      <p:sp>
        <p:nvSpPr>
          <p:cNvPr id="36" name="CuadroTexto 35"/>
          <p:cNvSpPr txBox="1"/>
          <p:nvPr/>
        </p:nvSpPr>
        <p:spPr>
          <a:xfrm>
            <a:off x="1689521" y="2258525"/>
            <a:ext cx="1247421" cy="553998"/>
          </a:xfrm>
          <a:prstGeom prst="rect">
            <a:avLst/>
          </a:prstGeom>
          <a:noFill/>
        </p:spPr>
        <p:txBody>
          <a:bodyPr wrap="square" rtlCol="0">
            <a:spAutoFit/>
          </a:bodyPr>
          <a:lstStyle/>
          <a:p>
            <a:r>
              <a:rPr lang="es-MX" b="1" dirty="0" smtClean="0">
                <a:solidFill>
                  <a:schemeClr val="bg1">
                    <a:lumMod val="50000"/>
                  </a:schemeClr>
                </a:solidFill>
              </a:rPr>
              <a:t>0.9%</a:t>
            </a:r>
          </a:p>
          <a:p>
            <a:r>
              <a:rPr lang="es-MX" sz="1100" b="1" dirty="0" smtClean="0">
                <a:solidFill>
                  <a:schemeClr val="bg1">
                    <a:lumMod val="50000"/>
                  </a:schemeClr>
                </a:solidFill>
              </a:rPr>
              <a:t>18 a 29 años</a:t>
            </a:r>
            <a:endParaRPr lang="es-MX" sz="1100" b="1" dirty="0">
              <a:solidFill>
                <a:schemeClr val="bg1">
                  <a:lumMod val="50000"/>
                </a:schemeClr>
              </a:solidFill>
            </a:endParaRPr>
          </a:p>
        </p:txBody>
      </p:sp>
      <p:grpSp>
        <p:nvGrpSpPr>
          <p:cNvPr id="39" name="Grupo 38"/>
          <p:cNvGrpSpPr/>
          <p:nvPr/>
        </p:nvGrpSpPr>
        <p:grpSpPr>
          <a:xfrm>
            <a:off x="3758645" y="2135922"/>
            <a:ext cx="2184255" cy="688623"/>
            <a:chOff x="9585131" y="2096297"/>
            <a:chExt cx="2452007" cy="773036"/>
          </a:xfrm>
        </p:grpSpPr>
        <p:pic>
          <p:nvPicPr>
            <p:cNvPr id="43" name="Imagen 42"/>
            <p:cNvPicPr>
              <a:picLocks noChangeAspect="1"/>
            </p:cNvPicPr>
            <p:nvPr/>
          </p:nvPicPr>
          <p:blipFill>
            <a:blip r:embed="rId8">
              <a:clrChange>
                <a:clrFrom>
                  <a:srgbClr val="FFFFFF"/>
                </a:clrFrom>
                <a:clrTo>
                  <a:srgbClr val="FFFFFF">
                    <a:alpha val="0"/>
                  </a:srgbClr>
                </a:clrTo>
              </a:clrChange>
              <a:lum bright="70000" contrast="-70000"/>
            </a:blip>
            <a:stretch>
              <a:fillRect/>
            </a:stretch>
          </p:blipFill>
          <p:spPr>
            <a:xfrm>
              <a:off x="9585131" y="2096297"/>
              <a:ext cx="750417" cy="773036"/>
            </a:xfrm>
            <a:prstGeom prst="rect">
              <a:avLst/>
            </a:prstGeom>
          </p:spPr>
        </p:pic>
        <p:sp>
          <p:nvSpPr>
            <p:cNvPr id="41" name="CuadroTexto 40"/>
            <p:cNvSpPr txBox="1"/>
            <p:nvPr/>
          </p:nvSpPr>
          <p:spPr>
            <a:xfrm>
              <a:off x="10636805" y="2233929"/>
              <a:ext cx="1400333" cy="621909"/>
            </a:xfrm>
            <a:prstGeom prst="rect">
              <a:avLst/>
            </a:prstGeom>
            <a:noFill/>
          </p:spPr>
          <p:txBody>
            <a:bodyPr wrap="square" rtlCol="0">
              <a:spAutoFit/>
            </a:bodyPr>
            <a:lstStyle/>
            <a:p>
              <a:r>
                <a:rPr lang="es-MX" b="1" dirty="0" smtClean="0">
                  <a:solidFill>
                    <a:srgbClr val="00A7C9"/>
                  </a:solidFill>
                </a:rPr>
                <a:t>15.8%</a:t>
              </a:r>
            </a:p>
            <a:p>
              <a:r>
                <a:rPr lang="es-MX" sz="1100" b="1" dirty="0" smtClean="0">
                  <a:solidFill>
                    <a:srgbClr val="00A7C9"/>
                  </a:solidFill>
                </a:rPr>
                <a:t>30 a 39 años</a:t>
              </a:r>
              <a:endParaRPr lang="es-MX" sz="1100" b="1" dirty="0">
                <a:solidFill>
                  <a:srgbClr val="00A7C9"/>
                </a:solidFill>
              </a:endParaRPr>
            </a:p>
          </p:txBody>
        </p:sp>
      </p:grpSp>
      <p:grpSp>
        <p:nvGrpSpPr>
          <p:cNvPr id="44" name="Grupo 43"/>
          <p:cNvGrpSpPr/>
          <p:nvPr/>
        </p:nvGrpSpPr>
        <p:grpSpPr>
          <a:xfrm>
            <a:off x="6764603" y="2135922"/>
            <a:ext cx="2184255" cy="688623"/>
            <a:chOff x="9585131" y="2096297"/>
            <a:chExt cx="2452007" cy="773036"/>
          </a:xfrm>
        </p:grpSpPr>
        <p:pic>
          <p:nvPicPr>
            <p:cNvPr id="48" name="Imagen 47"/>
            <p:cNvPicPr>
              <a:picLocks noChangeAspect="1"/>
            </p:cNvPicPr>
            <p:nvPr/>
          </p:nvPicPr>
          <p:blipFill>
            <a:blip r:embed="rId8">
              <a:clrChange>
                <a:clrFrom>
                  <a:srgbClr val="FFFFFF"/>
                </a:clrFrom>
                <a:clrTo>
                  <a:srgbClr val="FFFFFF">
                    <a:alpha val="0"/>
                  </a:srgbClr>
                </a:clrTo>
              </a:clrChange>
              <a:lum bright="70000" contrast="-70000"/>
            </a:blip>
            <a:stretch>
              <a:fillRect/>
            </a:stretch>
          </p:blipFill>
          <p:spPr>
            <a:xfrm>
              <a:off x="9585131" y="2096297"/>
              <a:ext cx="750417" cy="773036"/>
            </a:xfrm>
            <a:prstGeom prst="rect">
              <a:avLst/>
            </a:prstGeom>
          </p:spPr>
        </p:pic>
        <p:sp>
          <p:nvSpPr>
            <p:cNvPr id="46" name="CuadroTexto 45"/>
            <p:cNvSpPr txBox="1"/>
            <p:nvPr/>
          </p:nvSpPr>
          <p:spPr>
            <a:xfrm>
              <a:off x="10636805" y="2233929"/>
              <a:ext cx="1400333" cy="621909"/>
            </a:xfrm>
            <a:prstGeom prst="rect">
              <a:avLst/>
            </a:prstGeom>
            <a:noFill/>
          </p:spPr>
          <p:txBody>
            <a:bodyPr wrap="square" rtlCol="0">
              <a:spAutoFit/>
            </a:bodyPr>
            <a:lstStyle/>
            <a:p>
              <a:r>
                <a:rPr lang="es-MX" b="1" dirty="0" smtClean="0">
                  <a:solidFill>
                    <a:srgbClr val="31859C"/>
                  </a:solidFill>
                </a:rPr>
                <a:t>39.6%</a:t>
              </a:r>
            </a:p>
            <a:p>
              <a:r>
                <a:rPr lang="es-MX" sz="1100" b="1" dirty="0" smtClean="0">
                  <a:solidFill>
                    <a:srgbClr val="31859C"/>
                  </a:solidFill>
                </a:rPr>
                <a:t>40 a 49 años</a:t>
              </a:r>
              <a:endParaRPr lang="es-MX" sz="1100" b="1" dirty="0">
                <a:solidFill>
                  <a:srgbClr val="31859C"/>
                </a:solidFill>
              </a:endParaRPr>
            </a:p>
          </p:txBody>
        </p:sp>
      </p:grpSp>
      <p:grpSp>
        <p:nvGrpSpPr>
          <p:cNvPr id="49" name="Grupo 48"/>
          <p:cNvGrpSpPr/>
          <p:nvPr/>
        </p:nvGrpSpPr>
        <p:grpSpPr>
          <a:xfrm>
            <a:off x="9770562" y="2135922"/>
            <a:ext cx="2184255" cy="688623"/>
            <a:chOff x="9585131" y="2096297"/>
            <a:chExt cx="2452007" cy="773036"/>
          </a:xfrm>
        </p:grpSpPr>
        <p:pic>
          <p:nvPicPr>
            <p:cNvPr id="53" name="Imagen 52"/>
            <p:cNvPicPr>
              <a:picLocks noChangeAspect="1"/>
            </p:cNvPicPr>
            <p:nvPr/>
          </p:nvPicPr>
          <p:blipFill>
            <a:blip r:embed="rId8">
              <a:clrChange>
                <a:clrFrom>
                  <a:srgbClr val="FFFFFF"/>
                </a:clrFrom>
                <a:clrTo>
                  <a:srgbClr val="FFFFFF">
                    <a:alpha val="0"/>
                  </a:srgbClr>
                </a:clrTo>
              </a:clrChange>
              <a:lum bright="70000" contrast="-70000"/>
            </a:blip>
            <a:stretch>
              <a:fillRect/>
            </a:stretch>
          </p:blipFill>
          <p:spPr>
            <a:xfrm>
              <a:off x="9585131" y="2096297"/>
              <a:ext cx="750417" cy="773036"/>
            </a:xfrm>
            <a:prstGeom prst="rect">
              <a:avLst/>
            </a:prstGeom>
          </p:spPr>
        </p:pic>
        <p:sp>
          <p:nvSpPr>
            <p:cNvPr id="51" name="CuadroTexto 50"/>
            <p:cNvSpPr txBox="1"/>
            <p:nvPr/>
          </p:nvSpPr>
          <p:spPr>
            <a:xfrm>
              <a:off x="10636805" y="2233929"/>
              <a:ext cx="1400333" cy="621909"/>
            </a:xfrm>
            <a:prstGeom prst="rect">
              <a:avLst/>
            </a:prstGeom>
            <a:noFill/>
          </p:spPr>
          <p:txBody>
            <a:bodyPr wrap="square" rtlCol="0">
              <a:spAutoFit/>
            </a:bodyPr>
            <a:lstStyle/>
            <a:p>
              <a:r>
                <a:rPr lang="es-MX" b="1" dirty="0" smtClean="0">
                  <a:solidFill>
                    <a:srgbClr val="10253F"/>
                  </a:solidFill>
                </a:rPr>
                <a:t>43.7%</a:t>
              </a:r>
            </a:p>
            <a:p>
              <a:r>
                <a:rPr lang="es-MX" sz="1100" b="1" dirty="0">
                  <a:solidFill>
                    <a:srgbClr val="10253F"/>
                  </a:solidFill>
                </a:rPr>
                <a:t>5</a:t>
              </a:r>
              <a:r>
                <a:rPr lang="es-MX" sz="1100" b="1" dirty="0" smtClean="0">
                  <a:solidFill>
                    <a:srgbClr val="10253F"/>
                  </a:solidFill>
                </a:rPr>
                <a:t>0 años o más</a:t>
              </a:r>
              <a:endParaRPr lang="es-MX" sz="1100" b="1" dirty="0">
                <a:solidFill>
                  <a:srgbClr val="10253F"/>
                </a:solidFill>
              </a:endParaRPr>
            </a:p>
          </p:txBody>
        </p:sp>
      </p:grpSp>
      <p:graphicFrame>
        <p:nvGraphicFramePr>
          <p:cNvPr id="58" name="Gráfico 57"/>
          <p:cNvGraphicFramePr>
            <a:graphicFrameLocks/>
          </p:cNvGraphicFramePr>
          <p:nvPr>
            <p:extLst/>
          </p:nvPr>
        </p:nvGraphicFramePr>
        <p:xfrm>
          <a:off x="982752" y="3343199"/>
          <a:ext cx="10093194" cy="2563545"/>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5912973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7 CuadroTexto"/>
          <p:cNvSpPr txBox="1">
            <a:spLocks noChangeArrowheads="1"/>
          </p:cNvSpPr>
          <p:nvPr/>
        </p:nvSpPr>
        <p:spPr bwMode="auto">
          <a:xfrm>
            <a:off x="8986945" y="110740"/>
            <a:ext cx="2877134" cy="461665"/>
          </a:xfrm>
          <a:prstGeom prst="rect">
            <a:avLst/>
          </a:prstGeom>
          <a:noFill/>
          <a:ln w="9525">
            <a:noFill/>
            <a:miter lim="800000"/>
            <a:headEnd/>
            <a:tailEnd/>
          </a:ln>
        </p:spPr>
        <p:txBody>
          <a:bodyPr wrap="none">
            <a:spAutoFit/>
          </a:bodyPr>
          <a:lstStyle/>
          <a:p>
            <a:pPr algn="r">
              <a:defRPr/>
            </a:pPr>
            <a:r>
              <a:rPr lang="es-MX" sz="2400" b="1" dirty="0">
                <a:solidFill>
                  <a:schemeClr val="accent5">
                    <a:lumMod val="75000"/>
                  </a:schemeClr>
                </a:solidFill>
                <a:latin typeface="Calibri" pitchFamily="34" charset="0"/>
                <a:cs typeface="Arial" charset="0"/>
              </a:rPr>
              <a:t>Jueces y Magistrados</a:t>
            </a:r>
          </a:p>
        </p:txBody>
      </p:sp>
      <p:pic>
        <p:nvPicPr>
          <p:cNvPr id="5"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86" y="68610"/>
            <a:ext cx="1190778" cy="550874"/>
          </a:xfrm>
          <a:prstGeom prst="rect">
            <a:avLst/>
          </a:prstGeom>
        </p:spPr>
      </p:pic>
      <p:cxnSp>
        <p:nvCxnSpPr>
          <p:cNvPr id="6" name="6 Conector recto"/>
          <p:cNvCxnSpPr>
            <a:cxnSpLocks noChangeShapeType="1"/>
          </p:cNvCxnSpPr>
          <p:nvPr/>
        </p:nvCxnSpPr>
        <p:spPr bwMode="auto">
          <a:xfrm>
            <a:off x="316416" y="713771"/>
            <a:ext cx="11425867" cy="0"/>
          </a:xfrm>
          <a:prstGeom prst="line">
            <a:avLst/>
          </a:prstGeom>
          <a:noFill/>
          <a:ln w="38100">
            <a:solidFill>
              <a:schemeClr val="accent1"/>
            </a:solidFill>
            <a:round/>
            <a:headEnd/>
            <a:tailEnd/>
          </a:ln>
          <a:effectLst>
            <a:outerShdw blurRad="63500" dist="38100" dir="5400000" algn="t" rotWithShape="0">
              <a:srgbClr val="000000">
                <a:alpha val="39999"/>
              </a:srgbClr>
            </a:outerShdw>
          </a:effectLst>
        </p:spPr>
      </p:cxnSp>
      <p:sp>
        <p:nvSpPr>
          <p:cNvPr id="36" name="CuadroTexto 27"/>
          <p:cNvSpPr txBox="1"/>
          <p:nvPr/>
        </p:nvSpPr>
        <p:spPr>
          <a:xfrm>
            <a:off x="287412" y="908720"/>
            <a:ext cx="11469688" cy="553998"/>
          </a:xfrm>
          <a:prstGeom prst="rect">
            <a:avLst/>
          </a:prstGeom>
          <a:noFill/>
        </p:spPr>
        <p:txBody>
          <a:bodyPr wrap="square" rtlCol="0">
            <a:spAutoFit/>
          </a:bodyPr>
          <a:lstStyle/>
          <a:p>
            <a:pPr algn="just"/>
            <a:r>
              <a:rPr lang="es-MX" sz="1400" b="1" dirty="0">
                <a:solidFill>
                  <a:srgbClr val="10253F"/>
                </a:solidFill>
              </a:rPr>
              <a:t>Al cierre de </a:t>
            </a:r>
            <a:r>
              <a:rPr lang="es-MX" sz="1600" b="1" dirty="0">
                <a:solidFill>
                  <a:srgbClr val="31859C"/>
                </a:solidFill>
              </a:rPr>
              <a:t>2016 </a:t>
            </a:r>
            <a:r>
              <a:rPr lang="es-MX" sz="1400" b="1" dirty="0">
                <a:solidFill>
                  <a:srgbClr val="10253F"/>
                </a:solidFill>
              </a:rPr>
              <a:t>se reportaron </a:t>
            </a:r>
            <a:r>
              <a:rPr lang="es-MX" sz="1600" b="1" dirty="0" smtClean="0">
                <a:solidFill>
                  <a:srgbClr val="31859C"/>
                </a:solidFill>
              </a:rPr>
              <a:t>4 mil 666 </a:t>
            </a:r>
            <a:r>
              <a:rPr lang="es-MX" sz="1600" b="1" dirty="0">
                <a:solidFill>
                  <a:srgbClr val="31859C"/>
                </a:solidFill>
              </a:rPr>
              <a:t>jueces y </a:t>
            </a:r>
            <a:r>
              <a:rPr lang="es-MX" sz="1600" b="1" dirty="0" smtClean="0">
                <a:solidFill>
                  <a:srgbClr val="31859C"/>
                </a:solidFill>
              </a:rPr>
              <a:t>magistrados </a:t>
            </a:r>
            <a:r>
              <a:rPr lang="es-MX" sz="1400" b="1" dirty="0" smtClean="0">
                <a:solidFill>
                  <a:srgbClr val="10253F"/>
                </a:solidFill>
              </a:rPr>
              <a:t>en los órganos jurisdiccionales de los Tribunales Superiores de Justicia de las Entidades Federativas, presentando </a:t>
            </a:r>
            <a:r>
              <a:rPr lang="es-MX" sz="1400" b="1" dirty="0">
                <a:solidFill>
                  <a:srgbClr val="10253F"/>
                </a:solidFill>
              </a:rPr>
              <a:t>la siguiente distribución por </a:t>
            </a:r>
            <a:r>
              <a:rPr lang="es-MX" sz="1400" b="1" u="sng" dirty="0" smtClean="0">
                <a:solidFill>
                  <a:srgbClr val="10253F"/>
                </a:solidFill>
              </a:rPr>
              <a:t>nivel de escolaridad</a:t>
            </a:r>
            <a:r>
              <a:rPr lang="es-MX" sz="1400" b="1" dirty="0" smtClean="0">
                <a:solidFill>
                  <a:srgbClr val="10253F"/>
                </a:solidFill>
              </a:rPr>
              <a:t>: </a:t>
            </a:r>
            <a:endParaRPr lang="es-MX" sz="1400" b="1" dirty="0">
              <a:solidFill>
                <a:srgbClr val="10253F"/>
              </a:solidFill>
            </a:endParaRPr>
          </a:p>
        </p:txBody>
      </p:sp>
      <p:grpSp>
        <p:nvGrpSpPr>
          <p:cNvPr id="7" name="Grupo 6"/>
          <p:cNvGrpSpPr/>
          <p:nvPr/>
        </p:nvGrpSpPr>
        <p:grpSpPr>
          <a:xfrm>
            <a:off x="6079215" y="1951474"/>
            <a:ext cx="5871929" cy="3195908"/>
            <a:chOff x="5850122" y="2243650"/>
            <a:chExt cx="5871929" cy="3195908"/>
          </a:xfrm>
        </p:grpSpPr>
        <p:graphicFrame>
          <p:nvGraphicFramePr>
            <p:cNvPr id="95" name="Gráfico 94"/>
            <p:cNvGraphicFramePr>
              <a:graphicFrameLocks/>
            </p:cNvGraphicFramePr>
            <p:nvPr>
              <p:extLst/>
            </p:nvPr>
          </p:nvGraphicFramePr>
          <p:xfrm>
            <a:off x="5850122" y="2690397"/>
            <a:ext cx="5871929" cy="2743200"/>
          </p:xfrm>
          <a:graphic>
            <a:graphicData uri="http://schemas.openxmlformats.org/drawingml/2006/chart">
              <c:chart xmlns:c="http://schemas.openxmlformats.org/drawingml/2006/chart" xmlns:r="http://schemas.openxmlformats.org/officeDocument/2006/relationships" r:id="rId4"/>
            </a:graphicData>
          </a:graphic>
        </p:graphicFrame>
        <p:pic>
          <p:nvPicPr>
            <p:cNvPr id="87" name="Imagen 86"/>
            <p:cNvPicPr>
              <a:picLocks noChangeAspect="1"/>
            </p:cNvPicPr>
            <p:nvPr/>
          </p:nvPicPr>
          <p:blipFill rotWithShape="1">
            <a:blip r:embed="rId5">
              <a:duotone>
                <a:schemeClr val="bg2">
                  <a:shade val="45000"/>
                  <a:satMod val="135000"/>
                </a:schemeClr>
                <a:prstClr val="white"/>
              </a:duotone>
            </a:blip>
            <a:srcRect l="4498" t="13887" r="5242" b="16682"/>
            <a:stretch/>
          </p:blipFill>
          <p:spPr>
            <a:xfrm>
              <a:off x="8519276" y="4607339"/>
              <a:ext cx="689539" cy="551847"/>
            </a:xfrm>
            <a:prstGeom prst="rect">
              <a:avLst/>
            </a:prstGeom>
          </p:spPr>
        </p:pic>
        <p:pic>
          <p:nvPicPr>
            <p:cNvPr id="88" name="Imagen 87"/>
            <p:cNvPicPr>
              <a:picLocks noChangeAspect="1"/>
            </p:cNvPicPr>
            <p:nvPr/>
          </p:nvPicPr>
          <p:blipFill rotWithShape="1">
            <a:blip r:embed="rId6">
              <a:duotone>
                <a:schemeClr val="bg2">
                  <a:shade val="45000"/>
                  <a:satMod val="135000"/>
                </a:schemeClr>
                <a:prstClr val="white"/>
              </a:duotone>
            </a:blip>
            <a:srcRect l="6280" t="10778" r="7378" b="15777"/>
            <a:stretch/>
          </p:blipFill>
          <p:spPr>
            <a:xfrm>
              <a:off x="8518150" y="3316908"/>
              <a:ext cx="690665" cy="547623"/>
            </a:xfrm>
            <a:prstGeom prst="rect">
              <a:avLst/>
            </a:prstGeom>
          </p:spPr>
        </p:pic>
        <p:pic>
          <p:nvPicPr>
            <p:cNvPr id="89" name="Imagen 88"/>
            <p:cNvPicPr>
              <a:picLocks noChangeAspect="1"/>
            </p:cNvPicPr>
            <p:nvPr/>
          </p:nvPicPr>
          <p:blipFill>
            <a:blip r:embed="rId7">
              <a:duotone>
                <a:schemeClr val="bg2">
                  <a:shade val="45000"/>
                  <a:satMod val="135000"/>
                </a:schemeClr>
                <a:prstClr val="white"/>
              </a:duotone>
            </a:blip>
            <a:stretch>
              <a:fillRect/>
            </a:stretch>
          </p:blipFill>
          <p:spPr>
            <a:xfrm>
              <a:off x="8601786" y="2655266"/>
              <a:ext cx="523392" cy="425286"/>
            </a:xfrm>
            <a:prstGeom prst="rect">
              <a:avLst/>
            </a:prstGeom>
          </p:spPr>
        </p:pic>
        <p:cxnSp>
          <p:nvCxnSpPr>
            <p:cNvPr id="90" name="Conector recto 89"/>
            <p:cNvCxnSpPr/>
            <p:nvPr/>
          </p:nvCxnSpPr>
          <p:spPr>
            <a:xfrm>
              <a:off x="6600056" y="5439558"/>
              <a:ext cx="4342303" cy="0"/>
            </a:xfrm>
            <a:prstGeom prst="line">
              <a:avLst/>
            </a:prstGeom>
            <a:ln w="38100">
              <a:solidFill>
                <a:srgbClr val="10253F"/>
              </a:solidFill>
            </a:ln>
          </p:spPr>
          <p:style>
            <a:lnRef idx="1">
              <a:schemeClr val="accent1"/>
            </a:lnRef>
            <a:fillRef idx="0">
              <a:schemeClr val="accent1"/>
            </a:fillRef>
            <a:effectRef idx="0">
              <a:schemeClr val="accent1"/>
            </a:effectRef>
            <a:fontRef idx="minor">
              <a:schemeClr val="tx1"/>
            </a:fontRef>
          </p:style>
        </p:cxnSp>
        <p:sp>
          <p:nvSpPr>
            <p:cNvPr id="96" name="CuadroTexto 95"/>
            <p:cNvSpPr txBox="1"/>
            <p:nvPr/>
          </p:nvSpPr>
          <p:spPr>
            <a:xfrm>
              <a:off x="9669393" y="2243650"/>
              <a:ext cx="1085793" cy="276999"/>
            </a:xfrm>
            <a:prstGeom prst="rect">
              <a:avLst/>
            </a:prstGeom>
            <a:noFill/>
          </p:spPr>
          <p:txBody>
            <a:bodyPr wrap="square" rtlCol="0">
              <a:spAutoFit/>
            </a:bodyPr>
            <a:lstStyle/>
            <a:p>
              <a:pPr algn="ctr"/>
              <a:r>
                <a:rPr lang="es-MX" sz="1200" dirty="0" smtClean="0">
                  <a:solidFill>
                    <a:srgbClr val="10253F"/>
                  </a:solidFill>
                </a:rPr>
                <a:t>Magistrados</a:t>
              </a:r>
              <a:endParaRPr lang="es-MX" sz="1200" dirty="0">
                <a:solidFill>
                  <a:srgbClr val="10253F"/>
                </a:solidFill>
              </a:endParaRPr>
            </a:p>
          </p:txBody>
        </p:sp>
        <p:sp>
          <p:nvSpPr>
            <p:cNvPr id="97" name="CuadroTexto 96"/>
            <p:cNvSpPr txBox="1"/>
            <p:nvPr/>
          </p:nvSpPr>
          <p:spPr>
            <a:xfrm>
              <a:off x="6816080" y="2243651"/>
              <a:ext cx="1085793" cy="276999"/>
            </a:xfrm>
            <a:prstGeom prst="rect">
              <a:avLst/>
            </a:prstGeom>
            <a:noFill/>
          </p:spPr>
          <p:txBody>
            <a:bodyPr wrap="square" rtlCol="0">
              <a:spAutoFit/>
            </a:bodyPr>
            <a:lstStyle/>
            <a:p>
              <a:pPr algn="ctr"/>
              <a:r>
                <a:rPr lang="es-MX" sz="1200" dirty="0" smtClean="0">
                  <a:solidFill>
                    <a:srgbClr val="10253F"/>
                  </a:solidFill>
                </a:rPr>
                <a:t>Jueces</a:t>
              </a:r>
              <a:endParaRPr lang="es-MX" sz="1200" dirty="0">
                <a:solidFill>
                  <a:srgbClr val="10253F"/>
                </a:solidFill>
              </a:endParaRPr>
            </a:p>
          </p:txBody>
        </p:sp>
      </p:grpSp>
      <p:grpSp>
        <p:nvGrpSpPr>
          <p:cNvPr id="18" name="Grupo 17"/>
          <p:cNvGrpSpPr/>
          <p:nvPr/>
        </p:nvGrpSpPr>
        <p:grpSpPr>
          <a:xfrm>
            <a:off x="442575" y="1912376"/>
            <a:ext cx="5636640" cy="3274105"/>
            <a:chOff x="442575" y="1891845"/>
            <a:chExt cx="5636640" cy="3274105"/>
          </a:xfrm>
        </p:grpSpPr>
        <p:graphicFrame>
          <p:nvGraphicFramePr>
            <p:cNvPr id="93" name="Gráfico 92"/>
            <p:cNvGraphicFramePr>
              <a:graphicFrameLocks/>
            </p:cNvGraphicFramePr>
            <p:nvPr>
              <p:extLst/>
            </p:nvPr>
          </p:nvGraphicFramePr>
          <p:xfrm>
            <a:off x="1282830" y="2711116"/>
            <a:ext cx="3848915" cy="2353376"/>
          </p:xfrm>
          <a:graphic>
            <a:graphicData uri="http://schemas.openxmlformats.org/drawingml/2006/chart">
              <c:chart xmlns:c="http://schemas.openxmlformats.org/drawingml/2006/chart" xmlns:r="http://schemas.openxmlformats.org/officeDocument/2006/relationships" r:id="rId8"/>
            </a:graphicData>
          </a:graphic>
        </p:graphicFrame>
        <p:pic>
          <p:nvPicPr>
            <p:cNvPr id="40" name="Imagen 39"/>
            <p:cNvPicPr>
              <a:picLocks noChangeAspect="1"/>
            </p:cNvPicPr>
            <p:nvPr/>
          </p:nvPicPr>
          <p:blipFill rotWithShape="1">
            <a:blip r:embed="rId5">
              <a:duotone>
                <a:schemeClr val="bg2">
                  <a:shade val="45000"/>
                  <a:satMod val="135000"/>
                </a:schemeClr>
                <a:prstClr val="white"/>
              </a:duotone>
            </a:blip>
            <a:srcRect l="4498" t="13887" r="5242" b="16682"/>
            <a:stretch/>
          </p:blipFill>
          <p:spPr>
            <a:xfrm>
              <a:off x="5081907" y="3993152"/>
              <a:ext cx="597149" cy="459345"/>
            </a:xfrm>
            <a:prstGeom prst="rect">
              <a:avLst/>
            </a:prstGeom>
          </p:spPr>
        </p:pic>
        <p:pic>
          <p:nvPicPr>
            <p:cNvPr id="41" name="Imagen 40"/>
            <p:cNvPicPr>
              <a:picLocks noChangeAspect="1"/>
            </p:cNvPicPr>
            <p:nvPr/>
          </p:nvPicPr>
          <p:blipFill rotWithShape="1">
            <a:blip r:embed="rId6">
              <a:duotone>
                <a:schemeClr val="bg2">
                  <a:shade val="45000"/>
                  <a:satMod val="135000"/>
                </a:schemeClr>
                <a:prstClr val="white"/>
              </a:duotone>
            </a:blip>
            <a:srcRect l="6280" t="10778" r="7378" b="15777"/>
            <a:stretch/>
          </p:blipFill>
          <p:spPr>
            <a:xfrm>
              <a:off x="842246" y="4188147"/>
              <a:ext cx="598125" cy="455829"/>
            </a:xfrm>
            <a:prstGeom prst="rect">
              <a:avLst/>
            </a:prstGeom>
          </p:spPr>
        </p:pic>
        <p:pic>
          <p:nvPicPr>
            <p:cNvPr id="45" name="Imagen 44"/>
            <p:cNvPicPr>
              <a:picLocks noChangeAspect="1"/>
            </p:cNvPicPr>
            <p:nvPr/>
          </p:nvPicPr>
          <p:blipFill>
            <a:blip r:embed="rId7">
              <a:duotone>
                <a:schemeClr val="bg2">
                  <a:shade val="45000"/>
                  <a:satMod val="135000"/>
                </a:schemeClr>
                <a:prstClr val="white"/>
              </a:duotone>
            </a:blip>
            <a:stretch>
              <a:fillRect/>
            </a:stretch>
          </p:blipFill>
          <p:spPr>
            <a:xfrm>
              <a:off x="1314347" y="1891845"/>
              <a:ext cx="453264" cy="353999"/>
            </a:xfrm>
            <a:prstGeom prst="rect">
              <a:avLst/>
            </a:prstGeom>
          </p:spPr>
        </p:pic>
        <p:sp>
          <p:nvSpPr>
            <p:cNvPr id="46" name="CuadroTexto 45"/>
            <p:cNvSpPr txBox="1"/>
            <p:nvPr/>
          </p:nvSpPr>
          <p:spPr>
            <a:xfrm>
              <a:off x="4681749" y="4417263"/>
              <a:ext cx="1397466" cy="256187"/>
            </a:xfrm>
            <a:prstGeom prst="rect">
              <a:avLst/>
            </a:prstGeom>
            <a:noFill/>
          </p:spPr>
          <p:txBody>
            <a:bodyPr wrap="square" rtlCol="0">
              <a:spAutoFit/>
            </a:bodyPr>
            <a:lstStyle/>
            <a:p>
              <a:pPr algn="ctr"/>
              <a:r>
                <a:rPr lang="es-MX" sz="1400" b="1" dirty="0" smtClean="0">
                  <a:solidFill>
                    <a:srgbClr val="2A3D54"/>
                  </a:solidFill>
                </a:rPr>
                <a:t>Licenciatura</a:t>
              </a:r>
              <a:endParaRPr lang="es-MX" sz="1400" b="1" dirty="0">
                <a:solidFill>
                  <a:srgbClr val="2A3D54"/>
                </a:solidFill>
              </a:endParaRPr>
            </a:p>
          </p:txBody>
        </p:sp>
        <p:sp>
          <p:nvSpPr>
            <p:cNvPr id="47" name="Rectángulo redondeado 46"/>
            <p:cNvSpPr/>
            <p:nvPr/>
          </p:nvSpPr>
          <p:spPr>
            <a:xfrm>
              <a:off x="4903616" y="4744129"/>
              <a:ext cx="959006" cy="267023"/>
            </a:xfrm>
            <a:prstGeom prst="roundRect">
              <a:avLst/>
            </a:prstGeom>
            <a:solidFill>
              <a:srgbClr val="10253F"/>
            </a:solidFill>
            <a:ln>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bg1"/>
                  </a:solidFill>
                </a:rPr>
                <a:t>62.0%</a:t>
              </a:r>
              <a:endParaRPr lang="es-MX" b="1" dirty="0">
                <a:solidFill>
                  <a:schemeClr val="bg1"/>
                </a:solidFill>
              </a:endParaRPr>
            </a:p>
          </p:txBody>
        </p:sp>
        <p:sp>
          <p:nvSpPr>
            <p:cNvPr id="48" name="Rectángulo redondeado 47"/>
            <p:cNvSpPr/>
            <p:nvPr/>
          </p:nvSpPr>
          <p:spPr>
            <a:xfrm>
              <a:off x="646179" y="4898927"/>
              <a:ext cx="959006" cy="267023"/>
            </a:xfrm>
            <a:prstGeom prst="roundRect">
              <a:avLst/>
            </a:prstGeom>
            <a:solidFill>
              <a:srgbClr val="31859C"/>
            </a:solidFill>
            <a:ln>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bg1"/>
                  </a:solidFill>
                </a:rPr>
                <a:t>29.0%</a:t>
              </a:r>
              <a:endParaRPr lang="es-MX" b="1" dirty="0">
                <a:solidFill>
                  <a:schemeClr val="bg1"/>
                </a:solidFill>
              </a:endParaRPr>
            </a:p>
          </p:txBody>
        </p:sp>
        <p:sp>
          <p:nvSpPr>
            <p:cNvPr id="49" name="CuadroTexto 48"/>
            <p:cNvSpPr txBox="1"/>
            <p:nvPr/>
          </p:nvSpPr>
          <p:spPr>
            <a:xfrm>
              <a:off x="442575" y="4566612"/>
              <a:ext cx="1397466" cy="256187"/>
            </a:xfrm>
            <a:prstGeom prst="rect">
              <a:avLst/>
            </a:prstGeom>
            <a:noFill/>
          </p:spPr>
          <p:txBody>
            <a:bodyPr wrap="square" rtlCol="0">
              <a:spAutoFit/>
            </a:bodyPr>
            <a:lstStyle/>
            <a:p>
              <a:pPr algn="ctr"/>
              <a:r>
                <a:rPr lang="es-MX" sz="1400" b="1" dirty="0" smtClean="0">
                  <a:solidFill>
                    <a:srgbClr val="31859C"/>
                  </a:solidFill>
                </a:rPr>
                <a:t>Maestría</a:t>
              </a:r>
              <a:endParaRPr lang="es-MX" sz="1400" b="1" dirty="0">
                <a:solidFill>
                  <a:srgbClr val="31859C"/>
                </a:solidFill>
              </a:endParaRPr>
            </a:p>
          </p:txBody>
        </p:sp>
        <p:sp>
          <p:nvSpPr>
            <p:cNvPr id="50" name="CuadroTexto 49"/>
            <p:cNvSpPr txBox="1"/>
            <p:nvPr/>
          </p:nvSpPr>
          <p:spPr>
            <a:xfrm>
              <a:off x="832885" y="2180713"/>
              <a:ext cx="1397466" cy="307777"/>
            </a:xfrm>
            <a:prstGeom prst="rect">
              <a:avLst/>
            </a:prstGeom>
            <a:noFill/>
          </p:spPr>
          <p:txBody>
            <a:bodyPr wrap="square" rtlCol="0">
              <a:spAutoFit/>
            </a:bodyPr>
            <a:lstStyle/>
            <a:p>
              <a:pPr algn="ctr"/>
              <a:r>
                <a:rPr lang="es-MX" sz="1400" b="1" dirty="0" smtClean="0">
                  <a:solidFill>
                    <a:srgbClr val="00A7C9"/>
                  </a:solidFill>
                </a:rPr>
                <a:t>Doctorado</a:t>
              </a:r>
              <a:endParaRPr lang="es-MX" sz="1400" b="1" dirty="0">
                <a:solidFill>
                  <a:srgbClr val="00A7C9"/>
                </a:solidFill>
              </a:endParaRPr>
            </a:p>
          </p:txBody>
        </p:sp>
        <p:sp>
          <p:nvSpPr>
            <p:cNvPr id="51" name="Rectángulo redondeado 50"/>
            <p:cNvSpPr/>
            <p:nvPr/>
          </p:nvSpPr>
          <p:spPr>
            <a:xfrm>
              <a:off x="1028627" y="2523834"/>
              <a:ext cx="959006" cy="267023"/>
            </a:xfrm>
            <a:prstGeom prst="roundRect">
              <a:avLst/>
            </a:prstGeom>
            <a:solidFill>
              <a:srgbClr val="00A7C9"/>
            </a:solidFill>
            <a:ln>
              <a:solidFill>
                <a:srgbClr val="00A7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bg1"/>
                  </a:solidFill>
                </a:rPr>
                <a:t>5.8%</a:t>
              </a:r>
              <a:endParaRPr lang="es-MX" b="1" dirty="0">
                <a:solidFill>
                  <a:schemeClr val="bg1"/>
                </a:solidFill>
              </a:endParaRPr>
            </a:p>
          </p:txBody>
        </p:sp>
        <p:sp>
          <p:nvSpPr>
            <p:cNvPr id="98" name="CuadroTexto 97"/>
            <p:cNvSpPr txBox="1"/>
            <p:nvPr/>
          </p:nvSpPr>
          <p:spPr>
            <a:xfrm>
              <a:off x="3228191" y="2011103"/>
              <a:ext cx="1397466" cy="307777"/>
            </a:xfrm>
            <a:prstGeom prst="rect">
              <a:avLst/>
            </a:prstGeom>
            <a:noFill/>
          </p:spPr>
          <p:txBody>
            <a:bodyPr wrap="square" rtlCol="0">
              <a:spAutoFit/>
            </a:bodyPr>
            <a:lstStyle/>
            <a:p>
              <a:pPr algn="ctr"/>
              <a:r>
                <a:rPr lang="es-MX" sz="1400" b="1" dirty="0" smtClean="0">
                  <a:solidFill>
                    <a:srgbClr val="BDBDBD"/>
                  </a:solidFill>
                </a:rPr>
                <a:t>Otros*</a:t>
              </a:r>
              <a:endParaRPr lang="es-MX" sz="1400" b="1" dirty="0">
                <a:solidFill>
                  <a:srgbClr val="BDBDBD"/>
                </a:solidFill>
              </a:endParaRPr>
            </a:p>
          </p:txBody>
        </p:sp>
        <p:sp>
          <p:nvSpPr>
            <p:cNvPr id="99" name="Rectángulo redondeado 98"/>
            <p:cNvSpPr/>
            <p:nvPr/>
          </p:nvSpPr>
          <p:spPr>
            <a:xfrm>
              <a:off x="3450058" y="2302735"/>
              <a:ext cx="959006" cy="267023"/>
            </a:xfrm>
            <a:prstGeom prst="roundRect">
              <a:avLst/>
            </a:prstGeom>
            <a:solidFill>
              <a:srgbClr val="BDBDBD"/>
            </a:solidFill>
            <a:ln>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bg1"/>
                  </a:solidFill>
                </a:rPr>
                <a:t>3.2%</a:t>
              </a:r>
              <a:endParaRPr lang="es-MX" b="1" dirty="0">
                <a:solidFill>
                  <a:schemeClr val="bg1"/>
                </a:solidFill>
              </a:endParaRPr>
            </a:p>
          </p:txBody>
        </p:sp>
      </p:grpSp>
      <p:sp>
        <p:nvSpPr>
          <p:cNvPr id="100" name="117 CuadroTexto"/>
          <p:cNvSpPr txBox="1"/>
          <p:nvPr/>
        </p:nvSpPr>
        <p:spPr>
          <a:xfrm>
            <a:off x="527602" y="5758534"/>
            <a:ext cx="4554305" cy="338554"/>
          </a:xfrm>
          <a:prstGeom prst="rect">
            <a:avLst/>
          </a:prstGeom>
          <a:noFill/>
        </p:spPr>
        <p:txBody>
          <a:bodyPr wrap="square" rtlCol="0">
            <a:spAutoFit/>
          </a:bodyPr>
          <a:lstStyle/>
          <a:p>
            <a:pPr algn="just"/>
            <a:r>
              <a:rPr lang="es-MX" sz="800" dirty="0" smtClean="0"/>
              <a:t>* Incluye las opciones: ninguno, preescolar o primaria, secundaria, preparatoria y carrera técnica o comercial </a:t>
            </a:r>
            <a:endParaRPr lang="es-MX" sz="800" dirty="0"/>
          </a:p>
        </p:txBody>
      </p:sp>
    </p:spTree>
    <p:extLst>
      <p:ext uri="{BB962C8B-B14F-4D97-AF65-F5344CB8AC3E}">
        <p14:creationId xmlns:p14="http://schemas.microsoft.com/office/powerpoint/2010/main" val="19348306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7 CuadroTexto"/>
          <p:cNvSpPr txBox="1">
            <a:spLocks noChangeArrowheads="1"/>
          </p:cNvSpPr>
          <p:nvPr/>
        </p:nvSpPr>
        <p:spPr bwMode="auto">
          <a:xfrm>
            <a:off x="6871174" y="110740"/>
            <a:ext cx="4992905" cy="461665"/>
          </a:xfrm>
          <a:prstGeom prst="rect">
            <a:avLst/>
          </a:prstGeom>
          <a:noFill/>
          <a:ln w="9525">
            <a:noFill/>
            <a:miter lim="800000"/>
            <a:headEnd/>
            <a:tailEnd/>
          </a:ln>
        </p:spPr>
        <p:txBody>
          <a:bodyPr wrap="none">
            <a:spAutoFit/>
          </a:bodyPr>
          <a:lstStyle/>
          <a:p>
            <a:pPr algn="r">
              <a:defRPr/>
            </a:pPr>
            <a:r>
              <a:rPr lang="es-MX" sz="2400" b="1" dirty="0" smtClean="0">
                <a:solidFill>
                  <a:schemeClr val="accent5">
                    <a:lumMod val="75000"/>
                  </a:schemeClr>
                </a:solidFill>
                <a:latin typeface="Calibri" pitchFamily="34" charset="0"/>
                <a:cs typeface="Arial" charset="0"/>
              </a:rPr>
              <a:t>Aparatos telefónicos y computadoras</a:t>
            </a:r>
            <a:endParaRPr lang="es-MX" sz="2400" b="1" dirty="0">
              <a:solidFill>
                <a:schemeClr val="accent5">
                  <a:lumMod val="75000"/>
                </a:schemeClr>
              </a:solidFill>
              <a:latin typeface="Calibri" pitchFamily="34" charset="0"/>
              <a:cs typeface="Arial" charset="0"/>
            </a:endParaRPr>
          </a:p>
        </p:txBody>
      </p:sp>
      <p:pic>
        <p:nvPicPr>
          <p:cNvPr id="5"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86" y="68610"/>
            <a:ext cx="1190778" cy="550874"/>
          </a:xfrm>
          <a:prstGeom prst="rect">
            <a:avLst/>
          </a:prstGeom>
        </p:spPr>
      </p:pic>
      <p:cxnSp>
        <p:nvCxnSpPr>
          <p:cNvPr id="6" name="6 Conector recto"/>
          <p:cNvCxnSpPr>
            <a:cxnSpLocks noChangeShapeType="1"/>
          </p:cNvCxnSpPr>
          <p:nvPr/>
        </p:nvCxnSpPr>
        <p:spPr bwMode="auto">
          <a:xfrm>
            <a:off x="316416" y="713771"/>
            <a:ext cx="11425867" cy="0"/>
          </a:xfrm>
          <a:prstGeom prst="line">
            <a:avLst/>
          </a:prstGeom>
          <a:noFill/>
          <a:ln w="38100">
            <a:solidFill>
              <a:schemeClr val="accent1"/>
            </a:solidFill>
            <a:round/>
            <a:headEnd/>
            <a:tailEnd/>
          </a:ln>
          <a:effectLst>
            <a:outerShdw blurRad="63500" dist="38100" dir="5400000" algn="t" rotWithShape="0">
              <a:srgbClr val="000000">
                <a:alpha val="39999"/>
              </a:srgbClr>
            </a:outerShdw>
          </a:effectLst>
        </p:spPr>
      </p:cxnSp>
      <p:grpSp>
        <p:nvGrpSpPr>
          <p:cNvPr id="53" name="Grupo 9"/>
          <p:cNvGrpSpPr/>
          <p:nvPr/>
        </p:nvGrpSpPr>
        <p:grpSpPr>
          <a:xfrm>
            <a:off x="1873326" y="1937201"/>
            <a:ext cx="2558970" cy="3029768"/>
            <a:chOff x="4412729" y="1842147"/>
            <a:chExt cx="3384376" cy="4007032"/>
          </a:xfrm>
        </p:grpSpPr>
        <p:sp>
          <p:nvSpPr>
            <p:cNvPr id="54" name="53 Trapecio"/>
            <p:cNvSpPr/>
            <p:nvPr/>
          </p:nvSpPr>
          <p:spPr>
            <a:xfrm>
              <a:off x="4412729" y="2781721"/>
              <a:ext cx="3312368" cy="2303463"/>
            </a:xfrm>
            <a:prstGeom prst="trapezoid">
              <a:avLst>
                <a:gd name="adj" fmla="val 39746"/>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5" name="CuadroTexto 196"/>
            <p:cNvSpPr txBox="1"/>
            <p:nvPr/>
          </p:nvSpPr>
          <p:spPr>
            <a:xfrm>
              <a:off x="5060802" y="5157192"/>
              <a:ext cx="2088232" cy="691987"/>
            </a:xfrm>
            <a:prstGeom prst="rect">
              <a:avLst/>
            </a:prstGeom>
            <a:noFill/>
          </p:spPr>
          <p:txBody>
            <a:bodyPr wrap="square" rtlCol="0">
              <a:spAutoFit/>
            </a:bodyPr>
            <a:lstStyle/>
            <a:p>
              <a:pPr algn="ctr"/>
              <a:r>
                <a:rPr lang="es-MX" sz="2800" b="1" dirty="0" smtClean="0">
                  <a:solidFill>
                    <a:srgbClr val="10253F"/>
                  </a:solidFill>
                </a:rPr>
                <a:t>15,959</a:t>
              </a:r>
              <a:endParaRPr lang="es-MX" sz="2800" b="1" dirty="0">
                <a:solidFill>
                  <a:srgbClr val="10253F"/>
                </a:solidFill>
              </a:endParaRPr>
            </a:p>
          </p:txBody>
        </p:sp>
        <p:pic>
          <p:nvPicPr>
            <p:cNvPr id="56" name="62 Imagen" descr="telefono v.png"/>
            <p:cNvPicPr>
              <a:picLocks noChangeAspect="1"/>
            </p:cNvPicPr>
            <p:nvPr/>
          </p:nvPicPr>
          <p:blipFill>
            <a:blip r:embed="rId4" cstate="print">
              <a:duotone>
                <a:schemeClr val="bg2">
                  <a:shade val="45000"/>
                  <a:satMod val="135000"/>
                </a:schemeClr>
                <a:prstClr val="white"/>
              </a:duotone>
            </a:blip>
            <a:srcRect r="-3759" b="63440"/>
            <a:stretch>
              <a:fillRect/>
            </a:stretch>
          </p:blipFill>
          <p:spPr>
            <a:xfrm>
              <a:off x="4556745" y="1842147"/>
              <a:ext cx="3240360" cy="938781"/>
            </a:xfrm>
            <a:prstGeom prst="rect">
              <a:avLst/>
            </a:prstGeom>
          </p:spPr>
        </p:pic>
        <p:pic>
          <p:nvPicPr>
            <p:cNvPr id="57" name="63 Imagen" descr="telefono v.png"/>
            <p:cNvPicPr>
              <a:picLocks noChangeAspect="1"/>
            </p:cNvPicPr>
            <p:nvPr/>
          </p:nvPicPr>
          <p:blipFill>
            <a:blip r:embed="rId4" cstate="print">
              <a:clrChange>
                <a:clrFrom>
                  <a:srgbClr val="FFFFFF"/>
                </a:clrFrom>
                <a:clrTo>
                  <a:srgbClr val="FFFFFF">
                    <a:alpha val="0"/>
                  </a:srgbClr>
                </a:clrTo>
              </a:clrChange>
              <a:duotone>
                <a:schemeClr val="bg2">
                  <a:shade val="45000"/>
                  <a:satMod val="135000"/>
                </a:schemeClr>
                <a:prstClr val="white"/>
              </a:duotone>
            </a:blip>
            <a:srcRect l="55870" t="25343" r="28167" b="63440"/>
            <a:stretch>
              <a:fillRect/>
            </a:stretch>
          </p:blipFill>
          <p:spPr>
            <a:xfrm rot="10800000">
              <a:off x="4628755" y="5085184"/>
              <a:ext cx="432047" cy="288032"/>
            </a:xfrm>
            <a:prstGeom prst="rect">
              <a:avLst/>
            </a:prstGeom>
          </p:spPr>
        </p:pic>
        <p:pic>
          <p:nvPicPr>
            <p:cNvPr id="58" name="65 Imagen" descr="telefono v.png"/>
            <p:cNvPicPr>
              <a:picLocks noChangeAspect="1"/>
            </p:cNvPicPr>
            <p:nvPr/>
          </p:nvPicPr>
          <p:blipFill>
            <a:blip r:embed="rId4" cstate="print">
              <a:clrChange>
                <a:clrFrom>
                  <a:srgbClr val="FFFFFF"/>
                </a:clrFrom>
                <a:clrTo>
                  <a:srgbClr val="FFFFFF">
                    <a:alpha val="0"/>
                  </a:srgbClr>
                </a:clrTo>
              </a:clrChange>
              <a:duotone>
                <a:schemeClr val="bg2">
                  <a:shade val="45000"/>
                  <a:satMod val="135000"/>
                </a:schemeClr>
                <a:prstClr val="white"/>
              </a:duotone>
            </a:blip>
            <a:srcRect l="55870" t="25343" r="28167" b="63440"/>
            <a:stretch>
              <a:fillRect/>
            </a:stretch>
          </p:blipFill>
          <p:spPr>
            <a:xfrm rot="10800000" flipH="1">
              <a:off x="7077026" y="5085184"/>
              <a:ext cx="432047" cy="288032"/>
            </a:xfrm>
            <a:prstGeom prst="rect">
              <a:avLst/>
            </a:prstGeom>
          </p:spPr>
        </p:pic>
        <p:sp>
          <p:nvSpPr>
            <p:cNvPr id="59" name="71 Elipse"/>
            <p:cNvSpPr/>
            <p:nvPr/>
          </p:nvSpPr>
          <p:spPr>
            <a:xfrm>
              <a:off x="5780683" y="3644900"/>
              <a:ext cx="612000" cy="61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60" name="Conector recto 17"/>
            <p:cNvCxnSpPr/>
            <p:nvPr/>
          </p:nvCxnSpPr>
          <p:spPr>
            <a:xfrm>
              <a:off x="5208278" y="5791858"/>
              <a:ext cx="1791761" cy="0"/>
            </a:xfrm>
            <a:prstGeom prst="line">
              <a:avLst/>
            </a:prstGeom>
            <a:ln w="38100">
              <a:solidFill>
                <a:srgbClr val="10253F"/>
              </a:solidFill>
            </a:ln>
          </p:spPr>
          <p:style>
            <a:lnRef idx="1">
              <a:schemeClr val="accent1"/>
            </a:lnRef>
            <a:fillRef idx="0">
              <a:schemeClr val="accent1"/>
            </a:fillRef>
            <a:effectRef idx="0">
              <a:schemeClr val="accent1"/>
            </a:effectRef>
            <a:fontRef idx="minor">
              <a:schemeClr val="tx1"/>
            </a:fontRef>
          </p:style>
        </p:cxnSp>
      </p:grpSp>
      <p:graphicFrame>
        <p:nvGraphicFramePr>
          <p:cNvPr id="61" name="1 Gráfico"/>
          <p:cNvGraphicFramePr/>
          <p:nvPr/>
        </p:nvGraphicFramePr>
        <p:xfrm>
          <a:off x="2200037" y="2631031"/>
          <a:ext cx="1904400" cy="1796400"/>
        </p:xfrm>
        <a:graphic>
          <a:graphicData uri="http://schemas.openxmlformats.org/drawingml/2006/chart">
            <c:chart xmlns:c="http://schemas.openxmlformats.org/drawingml/2006/chart" xmlns:r="http://schemas.openxmlformats.org/officeDocument/2006/relationships" r:id="rId5"/>
          </a:graphicData>
        </a:graphic>
      </p:graphicFrame>
      <p:pic>
        <p:nvPicPr>
          <p:cNvPr id="62" name="Imagen 48"/>
          <p:cNvPicPr>
            <a:picLocks noChangeAspect="1"/>
          </p:cNvPicPr>
          <p:nvPr/>
        </p:nvPicPr>
        <p:blipFill>
          <a:blip r:embed="rId6" cstate="print">
            <a:clrChange>
              <a:clrFrom>
                <a:srgbClr val="FFFFFF"/>
              </a:clrFrom>
              <a:clrTo>
                <a:srgbClr val="FFFFFF">
                  <a:alpha val="0"/>
                </a:srgbClr>
              </a:clrTo>
            </a:clrChange>
            <a:duotone>
              <a:schemeClr val="bg2">
                <a:shade val="45000"/>
                <a:satMod val="135000"/>
              </a:schemeClr>
              <a:prstClr val="white"/>
            </a:duotone>
          </a:blip>
          <a:stretch>
            <a:fillRect/>
          </a:stretch>
        </p:blipFill>
        <p:spPr>
          <a:xfrm>
            <a:off x="7711837" y="1937201"/>
            <a:ext cx="2704662" cy="2805654"/>
          </a:xfrm>
          <a:prstGeom prst="rect">
            <a:avLst/>
          </a:prstGeom>
        </p:spPr>
      </p:pic>
      <p:graphicFrame>
        <p:nvGraphicFramePr>
          <p:cNvPr id="63" name="Gráfico 47">
            <a:extLst>
              <a:ext uri="{FF2B5EF4-FFF2-40B4-BE49-F238E27FC236}">
                <a16:creationId xmlns:a16="http://schemas.microsoft.com/office/drawing/2014/main" id="{B12F9948-A26A-4E0A-AC3E-70D9E4B27A3D}"/>
              </a:ext>
            </a:extLst>
          </p:cNvPr>
          <p:cNvGraphicFramePr>
            <a:graphicFrameLocks/>
          </p:cNvGraphicFramePr>
          <p:nvPr>
            <p:extLst>
              <p:ext uri="{D42A27DB-BD31-4B8C-83A1-F6EECF244321}">
                <p14:modId xmlns:p14="http://schemas.microsoft.com/office/powerpoint/2010/main" val="2513165856"/>
              </p:ext>
            </p:extLst>
          </p:nvPr>
        </p:nvGraphicFramePr>
        <p:xfrm>
          <a:off x="7552168" y="1952484"/>
          <a:ext cx="3024000" cy="2484000"/>
        </p:xfrm>
        <a:graphic>
          <a:graphicData uri="http://schemas.openxmlformats.org/drawingml/2006/chart">
            <c:chart xmlns:c="http://schemas.openxmlformats.org/drawingml/2006/chart" xmlns:r="http://schemas.openxmlformats.org/officeDocument/2006/relationships" r:id="rId7"/>
          </a:graphicData>
        </a:graphic>
      </p:graphicFrame>
      <p:sp>
        <p:nvSpPr>
          <p:cNvPr id="64" name="CuadroTexto 27"/>
          <p:cNvSpPr txBox="1"/>
          <p:nvPr/>
        </p:nvSpPr>
        <p:spPr>
          <a:xfrm>
            <a:off x="287412" y="908720"/>
            <a:ext cx="11469688" cy="553998"/>
          </a:xfrm>
          <a:prstGeom prst="rect">
            <a:avLst/>
          </a:prstGeom>
          <a:noFill/>
        </p:spPr>
        <p:txBody>
          <a:bodyPr wrap="square" rtlCol="0">
            <a:spAutoFit/>
          </a:bodyPr>
          <a:lstStyle/>
          <a:p>
            <a:pPr algn="just"/>
            <a:r>
              <a:rPr lang="es-MX" sz="1400" b="1" dirty="0">
                <a:solidFill>
                  <a:srgbClr val="10253F"/>
                </a:solidFill>
              </a:rPr>
              <a:t>Al cierre de </a:t>
            </a:r>
            <a:r>
              <a:rPr lang="es-MX" sz="1600" b="1" dirty="0" smtClean="0">
                <a:solidFill>
                  <a:srgbClr val="31859C"/>
                </a:solidFill>
              </a:rPr>
              <a:t>2016</a:t>
            </a:r>
            <a:r>
              <a:rPr lang="es-MX" sz="1400" b="1" dirty="0" smtClean="0">
                <a:solidFill>
                  <a:srgbClr val="10253F"/>
                </a:solidFill>
              </a:rPr>
              <a:t> </a:t>
            </a:r>
            <a:r>
              <a:rPr lang="es-MX" sz="1400" b="1" dirty="0">
                <a:solidFill>
                  <a:srgbClr val="10253F"/>
                </a:solidFill>
              </a:rPr>
              <a:t>se reportaron</a:t>
            </a:r>
            <a:r>
              <a:rPr lang="es-MX" sz="1400" b="1" dirty="0">
                <a:solidFill>
                  <a:srgbClr val="31859C"/>
                </a:solidFill>
              </a:rPr>
              <a:t> </a:t>
            </a:r>
            <a:r>
              <a:rPr lang="es-MX" sz="1600" b="1" dirty="0" smtClean="0">
                <a:solidFill>
                  <a:srgbClr val="31859C"/>
                </a:solidFill>
              </a:rPr>
              <a:t>15 </a:t>
            </a:r>
            <a:r>
              <a:rPr lang="es-MX" sz="1600" b="1" dirty="0">
                <a:solidFill>
                  <a:srgbClr val="31859C"/>
                </a:solidFill>
              </a:rPr>
              <a:t>mil </a:t>
            </a:r>
            <a:r>
              <a:rPr lang="es-MX" sz="1600" b="1" dirty="0" smtClean="0">
                <a:solidFill>
                  <a:srgbClr val="31859C"/>
                </a:solidFill>
              </a:rPr>
              <a:t>959 aparatos telefónicos </a:t>
            </a:r>
            <a:r>
              <a:rPr lang="es-MX" sz="1400" b="1" dirty="0" smtClean="0">
                <a:solidFill>
                  <a:schemeClr val="tx2">
                    <a:lumMod val="50000"/>
                  </a:schemeClr>
                </a:solidFill>
              </a:rPr>
              <a:t>y</a:t>
            </a:r>
            <a:r>
              <a:rPr lang="es-MX" sz="1600" b="1" dirty="0" smtClean="0">
                <a:solidFill>
                  <a:srgbClr val="31859C"/>
                </a:solidFill>
              </a:rPr>
              <a:t> 64 mil 289 computadoras </a:t>
            </a:r>
            <a:r>
              <a:rPr lang="es-MX" sz="1400" b="1" dirty="0" smtClean="0">
                <a:solidFill>
                  <a:srgbClr val="10253F"/>
                </a:solidFill>
              </a:rPr>
              <a:t>en los Poderes Judiciales de las Entidades Federativas, desagregando la siguiente información: </a:t>
            </a:r>
            <a:endParaRPr lang="es-MX" sz="1400" b="1" dirty="0">
              <a:solidFill>
                <a:srgbClr val="006666"/>
              </a:solidFill>
            </a:endParaRPr>
          </a:p>
        </p:txBody>
      </p:sp>
      <p:pic>
        <p:nvPicPr>
          <p:cNvPr id="65" name="Picture 2" descr="Imagen relacionada"/>
          <p:cNvPicPr>
            <a:picLocks noChangeAspect="1" noChangeArrowheads="1"/>
          </p:cNvPicPr>
          <p:nvPr/>
        </p:nvPicPr>
        <p:blipFill>
          <a:blip r:embed="rId8" cstate="print">
            <a:lum bright="70000" contrast="-70000"/>
            <a:extLst>
              <a:ext uri="{28A0092B-C50C-407E-A947-70E740481C1C}">
                <a14:useLocalDpi xmlns:a14="http://schemas.microsoft.com/office/drawing/2010/main" val="0"/>
              </a:ext>
            </a:extLst>
          </a:blip>
          <a:srcRect/>
          <a:stretch>
            <a:fillRect/>
          </a:stretch>
        </p:blipFill>
        <p:spPr bwMode="auto">
          <a:xfrm>
            <a:off x="7668904" y="5301998"/>
            <a:ext cx="614220" cy="614220"/>
          </a:xfrm>
          <a:prstGeom prst="rect">
            <a:avLst/>
          </a:prstGeom>
          <a:noFill/>
          <a:extLst>
            <a:ext uri="{909E8E84-426E-40DD-AFC4-6F175D3DCCD1}">
              <a14:hiddenFill xmlns:a14="http://schemas.microsoft.com/office/drawing/2010/main">
                <a:solidFill>
                  <a:srgbClr val="FFFFFF"/>
                </a:solidFill>
              </a14:hiddenFill>
            </a:ext>
          </a:extLst>
        </p:spPr>
      </p:pic>
      <p:cxnSp>
        <p:nvCxnSpPr>
          <p:cNvPr id="66" name="Conector recto 65"/>
          <p:cNvCxnSpPr/>
          <p:nvPr/>
        </p:nvCxnSpPr>
        <p:spPr>
          <a:xfrm flipH="1">
            <a:off x="6096000" y="2278194"/>
            <a:ext cx="1" cy="2645434"/>
          </a:xfrm>
          <a:prstGeom prst="line">
            <a:avLst/>
          </a:prstGeom>
          <a:ln w="38100">
            <a:solidFill>
              <a:srgbClr val="10253F"/>
            </a:solidFill>
            <a:prstDash val="sysDot"/>
          </a:ln>
        </p:spPr>
        <p:style>
          <a:lnRef idx="1">
            <a:schemeClr val="accent1"/>
          </a:lnRef>
          <a:fillRef idx="0">
            <a:schemeClr val="accent1"/>
          </a:fillRef>
          <a:effectRef idx="0">
            <a:schemeClr val="accent1"/>
          </a:effectRef>
          <a:fontRef idx="minor">
            <a:schemeClr val="tx1"/>
          </a:fontRef>
        </p:style>
      </p:cxnSp>
      <p:grpSp>
        <p:nvGrpSpPr>
          <p:cNvPr id="67" name="Grupo 19"/>
          <p:cNvGrpSpPr/>
          <p:nvPr/>
        </p:nvGrpSpPr>
        <p:grpSpPr>
          <a:xfrm>
            <a:off x="263352" y="2734216"/>
            <a:ext cx="1606280" cy="1435738"/>
            <a:chOff x="340799" y="2895331"/>
            <a:chExt cx="1606280" cy="1435738"/>
          </a:xfrm>
        </p:grpSpPr>
        <p:grpSp>
          <p:nvGrpSpPr>
            <p:cNvPr id="68" name="Grupo 20"/>
            <p:cNvGrpSpPr/>
            <p:nvPr/>
          </p:nvGrpSpPr>
          <p:grpSpPr>
            <a:xfrm>
              <a:off x="340799" y="3094060"/>
              <a:ext cx="1606280" cy="936695"/>
              <a:chOff x="4281079" y="3094060"/>
              <a:chExt cx="1606280" cy="936695"/>
            </a:xfrm>
          </p:grpSpPr>
          <p:sp>
            <p:nvSpPr>
              <p:cNvPr id="70" name="CuadroTexto 22"/>
              <p:cNvSpPr txBox="1"/>
              <p:nvPr/>
            </p:nvSpPr>
            <p:spPr>
              <a:xfrm>
                <a:off x="4281079" y="3507535"/>
                <a:ext cx="1606280" cy="523220"/>
              </a:xfrm>
              <a:prstGeom prst="rect">
                <a:avLst/>
              </a:prstGeom>
              <a:noFill/>
            </p:spPr>
            <p:txBody>
              <a:bodyPr wrap="square" rtlCol="0">
                <a:spAutoFit/>
              </a:bodyPr>
              <a:lstStyle/>
              <a:p>
                <a:pPr algn="ctr"/>
                <a:r>
                  <a:rPr lang="es-MX" sz="1400" b="1" dirty="0" smtClean="0">
                    <a:solidFill>
                      <a:srgbClr val="31859C"/>
                    </a:solidFill>
                  </a:rPr>
                  <a:t>Consejos de la Judicatura</a:t>
                </a:r>
                <a:endParaRPr lang="es-MX" sz="1400" b="1" dirty="0">
                  <a:solidFill>
                    <a:srgbClr val="31859C"/>
                  </a:solidFill>
                </a:endParaRPr>
              </a:p>
            </p:txBody>
          </p:sp>
          <p:sp>
            <p:nvSpPr>
              <p:cNvPr id="71" name="Rectángulo redondeado 23"/>
              <p:cNvSpPr/>
              <p:nvPr/>
            </p:nvSpPr>
            <p:spPr>
              <a:xfrm>
                <a:off x="4652171" y="3094060"/>
                <a:ext cx="864096" cy="326251"/>
              </a:xfrm>
              <a:prstGeom prst="roundRect">
                <a:avLst/>
              </a:prstGeom>
              <a:solidFill>
                <a:srgbClr val="31859C"/>
              </a:solidFill>
              <a:ln>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23.5%</a:t>
                </a:r>
                <a:endParaRPr lang="es-MX" b="1" dirty="0"/>
              </a:p>
            </p:txBody>
          </p:sp>
        </p:grpSp>
        <p:sp>
          <p:nvSpPr>
            <p:cNvPr id="69" name="Rectángulo redondeado 21"/>
            <p:cNvSpPr/>
            <p:nvPr/>
          </p:nvSpPr>
          <p:spPr>
            <a:xfrm>
              <a:off x="478951" y="2895331"/>
              <a:ext cx="1329976" cy="1435738"/>
            </a:xfrm>
            <a:prstGeom prst="roundRect">
              <a:avLst/>
            </a:prstGeom>
            <a:noFill/>
            <a:ln>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72" name="Grupo 24"/>
          <p:cNvGrpSpPr/>
          <p:nvPr/>
        </p:nvGrpSpPr>
        <p:grpSpPr>
          <a:xfrm>
            <a:off x="4386032" y="2734216"/>
            <a:ext cx="1606280" cy="1435738"/>
            <a:chOff x="340799" y="2895331"/>
            <a:chExt cx="1606280" cy="1435738"/>
          </a:xfrm>
        </p:grpSpPr>
        <p:grpSp>
          <p:nvGrpSpPr>
            <p:cNvPr id="73" name="Grupo 25"/>
            <p:cNvGrpSpPr/>
            <p:nvPr/>
          </p:nvGrpSpPr>
          <p:grpSpPr>
            <a:xfrm>
              <a:off x="340799" y="3094060"/>
              <a:ext cx="1606280" cy="1152139"/>
              <a:chOff x="4281079" y="3094060"/>
              <a:chExt cx="1606280" cy="1152139"/>
            </a:xfrm>
          </p:grpSpPr>
          <p:sp>
            <p:nvSpPr>
              <p:cNvPr id="75" name="CuadroTexto 27"/>
              <p:cNvSpPr txBox="1"/>
              <p:nvPr/>
            </p:nvSpPr>
            <p:spPr>
              <a:xfrm>
                <a:off x="4281079" y="3507535"/>
                <a:ext cx="1606280" cy="738664"/>
              </a:xfrm>
              <a:prstGeom prst="rect">
                <a:avLst/>
              </a:prstGeom>
              <a:noFill/>
            </p:spPr>
            <p:txBody>
              <a:bodyPr wrap="square" rtlCol="0">
                <a:spAutoFit/>
              </a:bodyPr>
              <a:lstStyle/>
              <a:p>
                <a:pPr algn="ctr"/>
                <a:r>
                  <a:rPr lang="es-MX" sz="1400" b="1" dirty="0" smtClean="0">
                    <a:solidFill>
                      <a:srgbClr val="10243E"/>
                    </a:solidFill>
                  </a:rPr>
                  <a:t>Tribunales Superiores de Justicia</a:t>
                </a:r>
                <a:endParaRPr lang="es-MX" sz="1400" b="1" dirty="0">
                  <a:solidFill>
                    <a:srgbClr val="10243E"/>
                  </a:solidFill>
                </a:endParaRPr>
              </a:p>
            </p:txBody>
          </p:sp>
          <p:sp>
            <p:nvSpPr>
              <p:cNvPr id="76" name="Rectángulo redondeado 28"/>
              <p:cNvSpPr/>
              <p:nvPr/>
            </p:nvSpPr>
            <p:spPr>
              <a:xfrm>
                <a:off x="4652171" y="3094060"/>
                <a:ext cx="864096" cy="326251"/>
              </a:xfrm>
              <a:prstGeom prst="roundRect">
                <a:avLst/>
              </a:prstGeom>
              <a:solidFill>
                <a:srgbClr val="10243E"/>
              </a:solidFill>
              <a:ln>
                <a:solidFill>
                  <a:srgbClr val="102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76.5%</a:t>
                </a:r>
                <a:endParaRPr lang="es-MX" b="1" dirty="0"/>
              </a:p>
            </p:txBody>
          </p:sp>
        </p:grpSp>
        <p:sp>
          <p:nvSpPr>
            <p:cNvPr id="74" name="Rectángulo redondeado 26"/>
            <p:cNvSpPr/>
            <p:nvPr/>
          </p:nvSpPr>
          <p:spPr>
            <a:xfrm>
              <a:off x="478951" y="2895331"/>
              <a:ext cx="1329976" cy="1435738"/>
            </a:xfrm>
            <a:prstGeom prst="roundRect">
              <a:avLst/>
            </a:prstGeom>
            <a:noFill/>
            <a:ln>
              <a:solidFill>
                <a:srgbClr val="102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77" name="Grupo 29"/>
          <p:cNvGrpSpPr/>
          <p:nvPr/>
        </p:nvGrpSpPr>
        <p:grpSpPr>
          <a:xfrm>
            <a:off x="1317567" y="5268584"/>
            <a:ext cx="3779380" cy="617626"/>
            <a:chOff x="2229093" y="5527258"/>
            <a:chExt cx="3779380" cy="617626"/>
          </a:xfrm>
        </p:grpSpPr>
        <p:pic>
          <p:nvPicPr>
            <p:cNvPr id="78" name="Imagen 30"/>
            <p:cNvPicPr>
              <a:picLocks noChangeAspect="1"/>
            </p:cNvPicPr>
            <p:nvPr/>
          </p:nvPicPr>
          <p:blipFill>
            <a:blip r:embed="rId9" cstate="print">
              <a:clrChange>
                <a:clrFrom>
                  <a:srgbClr val="FFFFFF"/>
                </a:clrFrom>
                <a:clrTo>
                  <a:srgbClr val="FFFFFF">
                    <a:alpha val="0"/>
                  </a:srgbClr>
                </a:clrTo>
              </a:clrChange>
              <a:lum bright="70000" contrast="-70000"/>
            </a:blip>
            <a:stretch>
              <a:fillRect/>
            </a:stretch>
          </p:blipFill>
          <p:spPr>
            <a:xfrm>
              <a:off x="2229093" y="5530346"/>
              <a:ext cx="614538" cy="614538"/>
            </a:xfrm>
            <a:prstGeom prst="rect">
              <a:avLst/>
            </a:prstGeom>
          </p:spPr>
        </p:pic>
        <p:pic>
          <p:nvPicPr>
            <p:cNvPr id="79" name="28 Imagen" descr="hombre.png"/>
            <p:cNvPicPr>
              <a:picLocks noChangeAspect="1"/>
            </p:cNvPicPr>
            <p:nvPr/>
          </p:nvPicPr>
          <p:blipFill>
            <a:blip r:embed="rId10" cstate="print">
              <a:clrChange>
                <a:clrFrom>
                  <a:srgbClr val="E6E6E6"/>
                </a:clrFrom>
                <a:clrTo>
                  <a:srgbClr val="E6E6E6">
                    <a:alpha val="0"/>
                  </a:srgbClr>
                </a:clrTo>
              </a:clrChange>
              <a:duotone>
                <a:schemeClr val="bg2">
                  <a:shade val="45000"/>
                  <a:satMod val="135000"/>
                </a:schemeClr>
                <a:prstClr val="white"/>
              </a:duotone>
            </a:blip>
            <a:stretch>
              <a:fillRect/>
            </a:stretch>
          </p:blipFill>
          <p:spPr>
            <a:xfrm>
              <a:off x="3564269" y="5527258"/>
              <a:ext cx="687957" cy="616845"/>
            </a:xfrm>
            <a:prstGeom prst="rect">
              <a:avLst/>
            </a:prstGeom>
          </p:spPr>
        </p:pic>
        <p:sp>
          <p:nvSpPr>
            <p:cNvPr id="80" name="Multiplicar 32"/>
            <p:cNvSpPr/>
            <p:nvPr/>
          </p:nvSpPr>
          <p:spPr>
            <a:xfrm>
              <a:off x="2994338" y="5576252"/>
              <a:ext cx="541889" cy="518856"/>
            </a:xfrm>
            <a:prstGeom prst="mathMultiply">
              <a:avLst/>
            </a:prstGeom>
            <a:solidFill>
              <a:srgbClr val="10243E"/>
            </a:solidFill>
            <a:ln>
              <a:solidFill>
                <a:srgbClr val="102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1" name="CuadroTexto 33"/>
            <p:cNvSpPr txBox="1"/>
            <p:nvPr/>
          </p:nvSpPr>
          <p:spPr>
            <a:xfrm>
              <a:off x="4206100" y="5580695"/>
              <a:ext cx="1802373" cy="530915"/>
            </a:xfrm>
            <a:prstGeom prst="rect">
              <a:avLst/>
            </a:prstGeom>
            <a:noFill/>
          </p:spPr>
          <p:txBody>
            <a:bodyPr wrap="square" rtlCol="0">
              <a:spAutoFit/>
            </a:bodyPr>
            <a:lstStyle/>
            <a:p>
              <a:pPr algn="ctr"/>
              <a:r>
                <a:rPr lang="es-MX" b="1" dirty="0" smtClean="0">
                  <a:solidFill>
                    <a:srgbClr val="10243E"/>
                  </a:solidFill>
                </a:rPr>
                <a:t>24.7 </a:t>
              </a:r>
              <a:r>
                <a:rPr lang="es-MX" sz="1000" b="1" dirty="0" smtClean="0">
                  <a:solidFill>
                    <a:srgbClr val="10243E"/>
                  </a:solidFill>
                </a:rPr>
                <a:t>por cada 100 servidores públicos</a:t>
              </a:r>
              <a:endParaRPr lang="es-MX" sz="1000" b="1" dirty="0">
                <a:solidFill>
                  <a:srgbClr val="10243E"/>
                </a:solidFill>
              </a:endParaRPr>
            </a:p>
          </p:txBody>
        </p:sp>
      </p:grpSp>
      <p:grpSp>
        <p:nvGrpSpPr>
          <p:cNvPr id="82" name="Grupo 34"/>
          <p:cNvGrpSpPr/>
          <p:nvPr/>
        </p:nvGrpSpPr>
        <p:grpSpPr>
          <a:xfrm>
            <a:off x="8433831" y="5271204"/>
            <a:ext cx="3014135" cy="616845"/>
            <a:chOff x="2994338" y="5527258"/>
            <a:chExt cx="3014135" cy="616845"/>
          </a:xfrm>
        </p:grpSpPr>
        <p:pic>
          <p:nvPicPr>
            <p:cNvPr id="83" name="28 Imagen" descr="hombre.png"/>
            <p:cNvPicPr>
              <a:picLocks noChangeAspect="1"/>
            </p:cNvPicPr>
            <p:nvPr/>
          </p:nvPicPr>
          <p:blipFill>
            <a:blip r:embed="rId10" cstate="print">
              <a:clrChange>
                <a:clrFrom>
                  <a:srgbClr val="E6E6E6"/>
                </a:clrFrom>
                <a:clrTo>
                  <a:srgbClr val="E6E6E6">
                    <a:alpha val="0"/>
                  </a:srgbClr>
                </a:clrTo>
              </a:clrChange>
              <a:duotone>
                <a:schemeClr val="bg2">
                  <a:shade val="45000"/>
                  <a:satMod val="135000"/>
                </a:schemeClr>
                <a:prstClr val="white"/>
              </a:duotone>
            </a:blip>
            <a:stretch>
              <a:fillRect/>
            </a:stretch>
          </p:blipFill>
          <p:spPr>
            <a:xfrm>
              <a:off x="3564269" y="5527258"/>
              <a:ext cx="687957" cy="616845"/>
            </a:xfrm>
            <a:prstGeom prst="rect">
              <a:avLst/>
            </a:prstGeom>
          </p:spPr>
        </p:pic>
        <p:sp>
          <p:nvSpPr>
            <p:cNvPr id="84" name="Multiplicar 36"/>
            <p:cNvSpPr/>
            <p:nvPr/>
          </p:nvSpPr>
          <p:spPr>
            <a:xfrm>
              <a:off x="2994338" y="5576252"/>
              <a:ext cx="541889" cy="518856"/>
            </a:xfrm>
            <a:prstGeom prst="mathMultiply">
              <a:avLst/>
            </a:prstGeom>
            <a:solidFill>
              <a:srgbClr val="10243E"/>
            </a:solidFill>
            <a:ln>
              <a:solidFill>
                <a:srgbClr val="102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5" name="CuadroTexto 37"/>
            <p:cNvSpPr txBox="1"/>
            <p:nvPr/>
          </p:nvSpPr>
          <p:spPr>
            <a:xfrm>
              <a:off x="4206100" y="5580695"/>
              <a:ext cx="1802373" cy="530915"/>
            </a:xfrm>
            <a:prstGeom prst="rect">
              <a:avLst/>
            </a:prstGeom>
            <a:noFill/>
          </p:spPr>
          <p:txBody>
            <a:bodyPr wrap="square" rtlCol="0">
              <a:spAutoFit/>
            </a:bodyPr>
            <a:lstStyle/>
            <a:p>
              <a:pPr algn="ctr"/>
              <a:r>
                <a:rPr lang="es-MX" b="1" dirty="0" smtClean="0">
                  <a:solidFill>
                    <a:srgbClr val="10243E"/>
                  </a:solidFill>
                </a:rPr>
                <a:t>99.7</a:t>
              </a:r>
              <a:r>
                <a:rPr lang="es-MX" sz="1050" b="1" dirty="0" smtClean="0">
                  <a:solidFill>
                    <a:srgbClr val="10243E"/>
                  </a:solidFill>
                </a:rPr>
                <a:t> </a:t>
              </a:r>
              <a:r>
                <a:rPr lang="es-MX" sz="1000" b="1" dirty="0" smtClean="0">
                  <a:solidFill>
                    <a:srgbClr val="10243E"/>
                  </a:solidFill>
                </a:rPr>
                <a:t>por cada 100 servidores públicos</a:t>
              </a:r>
              <a:endParaRPr lang="es-MX" sz="1000" b="1" dirty="0">
                <a:solidFill>
                  <a:srgbClr val="10243E"/>
                </a:solidFill>
              </a:endParaRPr>
            </a:p>
          </p:txBody>
        </p:sp>
      </p:grpSp>
      <p:grpSp>
        <p:nvGrpSpPr>
          <p:cNvPr id="86" name="Grupo 38"/>
          <p:cNvGrpSpPr/>
          <p:nvPr/>
        </p:nvGrpSpPr>
        <p:grpSpPr>
          <a:xfrm>
            <a:off x="6199688" y="2734216"/>
            <a:ext cx="1606280" cy="1435738"/>
            <a:chOff x="340799" y="2895331"/>
            <a:chExt cx="1606280" cy="1435738"/>
          </a:xfrm>
        </p:grpSpPr>
        <p:grpSp>
          <p:nvGrpSpPr>
            <p:cNvPr id="87" name="Grupo 39"/>
            <p:cNvGrpSpPr/>
            <p:nvPr/>
          </p:nvGrpSpPr>
          <p:grpSpPr>
            <a:xfrm>
              <a:off x="340799" y="3094060"/>
              <a:ext cx="1606280" cy="936695"/>
              <a:chOff x="4281079" y="3094060"/>
              <a:chExt cx="1606280" cy="936695"/>
            </a:xfrm>
          </p:grpSpPr>
          <p:sp>
            <p:nvSpPr>
              <p:cNvPr id="89" name="CuadroTexto 41"/>
              <p:cNvSpPr txBox="1"/>
              <p:nvPr/>
            </p:nvSpPr>
            <p:spPr>
              <a:xfrm>
                <a:off x="4281079" y="3507535"/>
                <a:ext cx="1606280" cy="523220"/>
              </a:xfrm>
              <a:prstGeom prst="rect">
                <a:avLst/>
              </a:prstGeom>
              <a:noFill/>
            </p:spPr>
            <p:txBody>
              <a:bodyPr wrap="square" rtlCol="0">
                <a:spAutoFit/>
              </a:bodyPr>
              <a:lstStyle/>
              <a:p>
                <a:pPr algn="ctr"/>
                <a:r>
                  <a:rPr lang="es-MX" sz="1400" b="1" dirty="0" smtClean="0">
                    <a:solidFill>
                      <a:srgbClr val="10243E"/>
                    </a:solidFill>
                  </a:rPr>
                  <a:t>Consejos de la Judicatura</a:t>
                </a:r>
                <a:endParaRPr lang="es-MX" sz="1400" b="1" dirty="0">
                  <a:solidFill>
                    <a:srgbClr val="10243E"/>
                  </a:solidFill>
                </a:endParaRPr>
              </a:p>
            </p:txBody>
          </p:sp>
          <p:sp>
            <p:nvSpPr>
              <p:cNvPr id="90" name="Rectángulo redondeado 42"/>
              <p:cNvSpPr/>
              <p:nvPr/>
            </p:nvSpPr>
            <p:spPr>
              <a:xfrm>
                <a:off x="4652171" y="3094060"/>
                <a:ext cx="864096" cy="326251"/>
              </a:xfrm>
              <a:prstGeom prst="roundRect">
                <a:avLst/>
              </a:prstGeom>
              <a:solidFill>
                <a:srgbClr val="10243E"/>
              </a:solidFill>
              <a:ln>
                <a:solidFill>
                  <a:srgbClr val="102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23.4%</a:t>
                </a:r>
                <a:endParaRPr lang="es-MX" b="1" dirty="0"/>
              </a:p>
            </p:txBody>
          </p:sp>
        </p:grpSp>
        <p:sp>
          <p:nvSpPr>
            <p:cNvPr id="88" name="Rectángulo redondeado 40"/>
            <p:cNvSpPr/>
            <p:nvPr/>
          </p:nvSpPr>
          <p:spPr>
            <a:xfrm>
              <a:off x="478951" y="2895331"/>
              <a:ext cx="1329976" cy="1435738"/>
            </a:xfrm>
            <a:prstGeom prst="roundRect">
              <a:avLst/>
            </a:prstGeom>
            <a:noFill/>
            <a:ln>
              <a:solidFill>
                <a:srgbClr val="102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91" name="Grupo 43"/>
          <p:cNvGrpSpPr/>
          <p:nvPr/>
        </p:nvGrpSpPr>
        <p:grpSpPr>
          <a:xfrm>
            <a:off x="10322368" y="2734216"/>
            <a:ext cx="1606280" cy="1435738"/>
            <a:chOff x="340799" y="2895331"/>
            <a:chExt cx="1606280" cy="1435738"/>
          </a:xfrm>
        </p:grpSpPr>
        <p:grpSp>
          <p:nvGrpSpPr>
            <p:cNvPr id="92" name="Grupo 44"/>
            <p:cNvGrpSpPr/>
            <p:nvPr/>
          </p:nvGrpSpPr>
          <p:grpSpPr>
            <a:xfrm>
              <a:off x="340799" y="3094060"/>
              <a:ext cx="1606280" cy="1152139"/>
              <a:chOff x="4281079" y="3094060"/>
              <a:chExt cx="1606280" cy="1152139"/>
            </a:xfrm>
          </p:grpSpPr>
          <p:sp>
            <p:nvSpPr>
              <p:cNvPr id="94" name="CuadroTexto 46"/>
              <p:cNvSpPr txBox="1"/>
              <p:nvPr/>
            </p:nvSpPr>
            <p:spPr>
              <a:xfrm>
                <a:off x="4281079" y="3507535"/>
                <a:ext cx="1606280" cy="738664"/>
              </a:xfrm>
              <a:prstGeom prst="rect">
                <a:avLst/>
              </a:prstGeom>
              <a:noFill/>
            </p:spPr>
            <p:txBody>
              <a:bodyPr wrap="square" rtlCol="0">
                <a:spAutoFit/>
              </a:bodyPr>
              <a:lstStyle/>
              <a:p>
                <a:pPr algn="ctr"/>
                <a:r>
                  <a:rPr lang="es-MX" sz="1400" b="1" dirty="0" smtClean="0">
                    <a:solidFill>
                      <a:srgbClr val="31859C"/>
                    </a:solidFill>
                  </a:rPr>
                  <a:t>Tribunales Superiores de Justicia</a:t>
                </a:r>
                <a:endParaRPr lang="es-MX" sz="1400" b="1" dirty="0">
                  <a:solidFill>
                    <a:srgbClr val="31859C"/>
                  </a:solidFill>
                </a:endParaRPr>
              </a:p>
            </p:txBody>
          </p:sp>
          <p:sp>
            <p:nvSpPr>
              <p:cNvPr id="95" name="Rectángulo redondeado 47"/>
              <p:cNvSpPr/>
              <p:nvPr/>
            </p:nvSpPr>
            <p:spPr>
              <a:xfrm>
                <a:off x="4652171" y="3094060"/>
                <a:ext cx="864096" cy="326251"/>
              </a:xfrm>
              <a:prstGeom prst="roundRect">
                <a:avLst/>
              </a:prstGeom>
              <a:solidFill>
                <a:srgbClr val="31859C"/>
              </a:solidFill>
              <a:ln>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76.6%</a:t>
                </a:r>
                <a:endParaRPr lang="es-MX" b="1" dirty="0"/>
              </a:p>
            </p:txBody>
          </p:sp>
        </p:grpSp>
        <p:sp>
          <p:nvSpPr>
            <p:cNvPr id="93" name="Rectángulo redondeado 45"/>
            <p:cNvSpPr/>
            <p:nvPr/>
          </p:nvSpPr>
          <p:spPr>
            <a:xfrm>
              <a:off x="478951" y="2895331"/>
              <a:ext cx="1329976" cy="1435738"/>
            </a:xfrm>
            <a:prstGeom prst="roundRect">
              <a:avLst/>
            </a:prstGeom>
            <a:noFill/>
            <a:ln>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96" name="CuadroTexto 196"/>
          <p:cNvSpPr txBox="1"/>
          <p:nvPr/>
        </p:nvSpPr>
        <p:spPr>
          <a:xfrm>
            <a:off x="8192706" y="4389303"/>
            <a:ext cx="1807225" cy="523220"/>
          </a:xfrm>
          <a:prstGeom prst="rect">
            <a:avLst/>
          </a:prstGeom>
          <a:noFill/>
        </p:spPr>
        <p:txBody>
          <a:bodyPr wrap="square" rtlCol="0">
            <a:spAutoFit/>
          </a:bodyPr>
          <a:lstStyle/>
          <a:p>
            <a:pPr algn="ctr"/>
            <a:r>
              <a:rPr lang="es-MX" sz="2800" b="1" dirty="0" smtClean="0">
                <a:solidFill>
                  <a:srgbClr val="10253F"/>
                </a:solidFill>
              </a:rPr>
              <a:t>64,289</a:t>
            </a:r>
            <a:endParaRPr lang="es-MX" sz="2800" b="1" dirty="0">
              <a:solidFill>
                <a:srgbClr val="10253F"/>
              </a:solidFill>
            </a:endParaRPr>
          </a:p>
        </p:txBody>
      </p:sp>
      <p:cxnSp>
        <p:nvCxnSpPr>
          <p:cNvPr id="97" name="Conector recto 50"/>
          <p:cNvCxnSpPr/>
          <p:nvPr/>
        </p:nvCxnSpPr>
        <p:spPr>
          <a:xfrm>
            <a:off x="8418933" y="4869182"/>
            <a:ext cx="1354773" cy="0"/>
          </a:xfrm>
          <a:prstGeom prst="line">
            <a:avLst/>
          </a:prstGeom>
          <a:ln w="38100">
            <a:solidFill>
              <a:srgbClr val="10253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41983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 name="Gráfico 80"/>
          <p:cNvGraphicFramePr>
            <a:graphicFrameLocks/>
          </p:cNvGraphicFramePr>
          <p:nvPr>
            <p:extLst>
              <p:ext uri="{D42A27DB-BD31-4B8C-83A1-F6EECF244321}">
                <p14:modId xmlns:p14="http://schemas.microsoft.com/office/powerpoint/2010/main" val="319942643"/>
              </p:ext>
            </p:extLst>
          </p:nvPr>
        </p:nvGraphicFramePr>
        <p:xfrm>
          <a:off x="551043" y="1591533"/>
          <a:ext cx="4500000" cy="3088800"/>
        </p:xfrm>
        <a:graphic>
          <a:graphicData uri="http://schemas.openxmlformats.org/drawingml/2006/chart">
            <c:chart xmlns:c="http://schemas.openxmlformats.org/drawingml/2006/chart" xmlns:r="http://schemas.openxmlformats.org/officeDocument/2006/relationships" r:id="rId3"/>
          </a:graphicData>
        </a:graphic>
      </p:graphicFrame>
      <p:grpSp>
        <p:nvGrpSpPr>
          <p:cNvPr id="26" name="Grupo 25"/>
          <p:cNvGrpSpPr/>
          <p:nvPr/>
        </p:nvGrpSpPr>
        <p:grpSpPr>
          <a:xfrm>
            <a:off x="9033869" y="4908036"/>
            <a:ext cx="2966786" cy="1473292"/>
            <a:chOff x="9094696" y="4270941"/>
            <a:chExt cx="2966786" cy="1473292"/>
          </a:xfrm>
        </p:grpSpPr>
        <p:grpSp>
          <p:nvGrpSpPr>
            <p:cNvPr id="30" name="Grupo 29"/>
            <p:cNvGrpSpPr/>
            <p:nvPr/>
          </p:nvGrpSpPr>
          <p:grpSpPr>
            <a:xfrm>
              <a:off x="10280248" y="4270941"/>
              <a:ext cx="1583832" cy="1159190"/>
              <a:chOff x="3696693" y="940470"/>
              <a:chExt cx="8374063" cy="5657851"/>
            </a:xfrm>
            <a:solidFill>
              <a:schemeClr val="bg1">
                <a:lumMod val="85000"/>
              </a:schemeClr>
            </a:solidFill>
          </p:grpSpPr>
          <p:sp>
            <p:nvSpPr>
              <p:cNvPr id="34" name="Freeform 86"/>
              <p:cNvSpPr>
                <a:spLocks/>
              </p:cNvSpPr>
              <p:nvPr/>
            </p:nvSpPr>
            <p:spPr bwMode="auto">
              <a:xfrm flipV="1">
                <a:off x="3696693" y="940470"/>
                <a:ext cx="1033462" cy="1497012"/>
              </a:xfrm>
              <a:custGeom>
                <a:avLst/>
                <a:gdLst>
                  <a:gd name="T0" fmla="*/ 0 w 3611"/>
                  <a:gd name="T1" fmla="*/ 1493577 h 5230"/>
                  <a:gd name="T2" fmla="*/ 202342 w 3611"/>
                  <a:gd name="T3" fmla="*/ 1484131 h 5230"/>
                  <a:gd name="T4" fmla="*/ 617044 w 3611"/>
                  <a:gd name="T5" fmla="*/ 1483273 h 5230"/>
                  <a:gd name="T6" fmla="*/ 592431 w 3611"/>
                  <a:gd name="T7" fmla="*/ 1447207 h 5230"/>
                  <a:gd name="T8" fmla="*/ 532615 w 3611"/>
                  <a:gd name="T9" fmla="*/ 1375362 h 5230"/>
                  <a:gd name="T10" fmla="*/ 535191 w 3611"/>
                  <a:gd name="T11" fmla="*/ 1281763 h 5230"/>
                  <a:gd name="T12" fmla="*/ 574686 w 3611"/>
                  <a:gd name="T13" fmla="*/ 1209918 h 5230"/>
                  <a:gd name="T14" fmla="*/ 572397 w 3611"/>
                  <a:gd name="T15" fmla="*/ 1167841 h 5230"/>
                  <a:gd name="T16" fmla="*/ 556656 w 3611"/>
                  <a:gd name="T17" fmla="*/ 1129772 h 5230"/>
                  <a:gd name="T18" fmla="*/ 546353 w 3611"/>
                  <a:gd name="T19" fmla="*/ 959175 h 5230"/>
                  <a:gd name="T20" fmla="*/ 574114 w 3611"/>
                  <a:gd name="T21" fmla="*/ 925686 h 5230"/>
                  <a:gd name="T22" fmla="*/ 569821 w 3611"/>
                  <a:gd name="T23" fmla="*/ 840101 h 5230"/>
                  <a:gd name="T24" fmla="*/ 566959 w 3611"/>
                  <a:gd name="T25" fmla="*/ 705571 h 5230"/>
                  <a:gd name="T26" fmla="*/ 583558 w 3611"/>
                  <a:gd name="T27" fmla="*/ 673512 h 5230"/>
                  <a:gd name="T28" fmla="*/ 589282 w 3611"/>
                  <a:gd name="T29" fmla="*/ 638019 h 5230"/>
                  <a:gd name="T30" fmla="*/ 624771 w 3611"/>
                  <a:gd name="T31" fmla="*/ 602812 h 5230"/>
                  <a:gd name="T32" fmla="*/ 628492 w 3611"/>
                  <a:gd name="T33" fmla="*/ 566746 h 5230"/>
                  <a:gd name="T34" fmla="*/ 686017 w 3611"/>
                  <a:gd name="T35" fmla="*/ 543275 h 5230"/>
                  <a:gd name="T36" fmla="*/ 721220 w 3611"/>
                  <a:gd name="T37" fmla="*/ 497764 h 5230"/>
                  <a:gd name="T38" fmla="*/ 784470 w 3611"/>
                  <a:gd name="T39" fmla="*/ 439944 h 5230"/>
                  <a:gd name="T40" fmla="*/ 821389 w 3611"/>
                  <a:gd name="T41" fmla="*/ 355505 h 5230"/>
                  <a:gd name="T42" fmla="*/ 839420 w 3611"/>
                  <a:gd name="T43" fmla="*/ 272782 h 5230"/>
                  <a:gd name="T44" fmla="*/ 876912 w 3611"/>
                  <a:gd name="T45" fmla="*/ 270493 h 5230"/>
                  <a:gd name="T46" fmla="*/ 890649 w 3611"/>
                  <a:gd name="T47" fmla="*/ 243300 h 5230"/>
                  <a:gd name="T48" fmla="*/ 935010 w 3611"/>
                  <a:gd name="T49" fmla="*/ 193781 h 5230"/>
                  <a:gd name="T50" fmla="*/ 951896 w 3611"/>
                  <a:gd name="T51" fmla="*/ 142832 h 5230"/>
                  <a:gd name="T52" fmla="*/ 1009135 w 3611"/>
                  <a:gd name="T53" fmla="*/ 118788 h 5230"/>
                  <a:gd name="T54" fmla="*/ 1000263 w 3611"/>
                  <a:gd name="T55" fmla="*/ 80432 h 5230"/>
                  <a:gd name="T56" fmla="*/ 1020583 w 3611"/>
                  <a:gd name="T57" fmla="*/ 0 h 5230"/>
                  <a:gd name="T58" fmla="*/ 889504 w 3611"/>
                  <a:gd name="T59" fmla="*/ 10877 h 5230"/>
                  <a:gd name="T60" fmla="*/ 768442 w 3611"/>
                  <a:gd name="T61" fmla="*/ 21181 h 5230"/>
                  <a:gd name="T62" fmla="*/ 666270 w 3611"/>
                  <a:gd name="T63" fmla="*/ 30341 h 5230"/>
                  <a:gd name="T64" fmla="*/ 695176 w 3611"/>
                  <a:gd name="T65" fmla="*/ 62113 h 5230"/>
                  <a:gd name="T66" fmla="*/ 690883 w 3611"/>
                  <a:gd name="T67" fmla="*/ 108197 h 5230"/>
                  <a:gd name="T68" fmla="*/ 704048 w 3611"/>
                  <a:gd name="T69" fmla="*/ 178039 h 5230"/>
                  <a:gd name="T70" fmla="*/ 665125 w 3611"/>
                  <a:gd name="T71" fmla="*/ 239007 h 5230"/>
                  <a:gd name="T72" fmla="*/ 634788 w 3611"/>
                  <a:gd name="T73" fmla="*/ 279938 h 5230"/>
                  <a:gd name="T74" fmla="*/ 615899 w 3611"/>
                  <a:gd name="T75" fmla="*/ 301979 h 5230"/>
                  <a:gd name="T76" fmla="*/ 576690 w 3611"/>
                  <a:gd name="T77" fmla="*/ 342910 h 5230"/>
                  <a:gd name="T78" fmla="*/ 539484 w 3611"/>
                  <a:gd name="T79" fmla="*/ 386990 h 5230"/>
                  <a:gd name="T80" fmla="*/ 505712 w 3611"/>
                  <a:gd name="T81" fmla="*/ 433647 h 5230"/>
                  <a:gd name="T82" fmla="*/ 384078 w 3611"/>
                  <a:gd name="T83" fmla="*/ 534402 h 5230"/>
                  <a:gd name="T84" fmla="*/ 305946 w 3611"/>
                  <a:gd name="T85" fmla="*/ 597374 h 5230"/>
                  <a:gd name="T86" fmla="*/ 283909 w 3611"/>
                  <a:gd name="T87" fmla="*/ 716161 h 5230"/>
                  <a:gd name="T88" fmla="*/ 281619 w 3611"/>
                  <a:gd name="T89" fmla="*/ 784858 h 5230"/>
                  <a:gd name="T90" fmla="*/ 224952 w 3611"/>
                  <a:gd name="T91" fmla="*/ 828366 h 5230"/>
                  <a:gd name="T92" fmla="*/ 231821 w 3611"/>
                  <a:gd name="T93" fmla="*/ 936849 h 5230"/>
                  <a:gd name="T94" fmla="*/ 174295 w 3611"/>
                  <a:gd name="T95" fmla="*/ 990947 h 5230"/>
                  <a:gd name="T96" fmla="*/ 162274 w 3611"/>
                  <a:gd name="T97" fmla="*/ 1079967 h 5230"/>
                  <a:gd name="T98" fmla="*/ 94159 w 3611"/>
                  <a:gd name="T99" fmla="*/ 1172707 h 5230"/>
                  <a:gd name="T100" fmla="*/ 105321 w 3611"/>
                  <a:gd name="T101" fmla="*/ 1228237 h 5230"/>
                  <a:gd name="T102" fmla="*/ 119631 w 3611"/>
                  <a:gd name="T103" fmla="*/ 1269169 h 5230"/>
                  <a:gd name="T104" fmla="*/ 77846 w 3611"/>
                  <a:gd name="T105" fmla="*/ 1319260 h 5230"/>
                  <a:gd name="T106" fmla="*/ 51229 w 3611"/>
                  <a:gd name="T107" fmla="*/ 1383090 h 5230"/>
                  <a:gd name="T108" fmla="*/ 39782 w 3611"/>
                  <a:gd name="T109" fmla="*/ 1411428 h 5230"/>
                  <a:gd name="T110" fmla="*/ 0 w 3611"/>
                  <a:gd name="T111" fmla="*/ 1493577 h 523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11"/>
                  <a:gd name="T169" fmla="*/ 0 h 5230"/>
                  <a:gd name="T170" fmla="*/ 3611 w 3611"/>
                  <a:gd name="T171" fmla="*/ 5230 h 523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11" h="5230">
                    <a:moveTo>
                      <a:pt x="0" y="5218"/>
                    </a:moveTo>
                    <a:cubicBezTo>
                      <a:pt x="237" y="5230"/>
                      <a:pt x="472" y="5209"/>
                      <a:pt x="707" y="5185"/>
                    </a:cubicBezTo>
                    <a:cubicBezTo>
                      <a:pt x="1190" y="5179"/>
                      <a:pt x="1673" y="5187"/>
                      <a:pt x="2156" y="5182"/>
                    </a:cubicBezTo>
                    <a:cubicBezTo>
                      <a:pt x="2130" y="5139"/>
                      <a:pt x="2095" y="5101"/>
                      <a:pt x="2070" y="5056"/>
                    </a:cubicBezTo>
                    <a:cubicBezTo>
                      <a:pt x="1958" y="5015"/>
                      <a:pt x="1928" y="4892"/>
                      <a:pt x="1861" y="4805"/>
                    </a:cubicBezTo>
                    <a:cubicBezTo>
                      <a:pt x="1781" y="4708"/>
                      <a:pt x="1921" y="4583"/>
                      <a:pt x="1870" y="4478"/>
                    </a:cubicBezTo>
                    <a:cubicBezTo>
                      <a:pt x="1774" y="4310"/>
                      <a:pt x="1925" y="4288"/>
                      <a:pt x="2008" y="4227"/>
                    </a:cubicBezTo>
                    <a:cubicBezTo>
                      <a:pt x="1984" y="4181"/>
                      <a:pt x="1964" y="4126"/>
                      <a:pt x="2000" y="4080"/>
                    </a:cubicBezTo>
                    <a:cubicBezTo>
                      <a:pt x="2042" y="4021"/>
                      <a:pt x="1945" y="4000"/>
                      <a:pt x="1945" y="3947"/>
                    </a:cubicBezTo>
                    <a:cubicBezTo>
                      <a:pt x="1898" y="3755"/>
                      <a:pt x="1827" y="3542"/>
                      <a:pt x="1909" y="3351"/>
                    </a:cubicBezTo>
                    <a:cubicBezTo>
                      <a:pt x="1920" y="3299"/>
                      <a:pt x="1975" y="3274"/>
                      <a:pt x="2006" y="3234"/>
                    </a:cubicBezTo>
                    <a:cubicBezTo>
                      <a:pt x="2051" y="3133"/>
                      <a:pt x="1943" y="3033"/>
                      <a:pt x="1991" y="2935"/>
                    </a:cubicBezTo>
                    <a:cubicBezTo>
                      <a:pt x="2052" y="2784"/>
                      <a:pt x="2051" y="2616"/>
                      <a:pt x="1981" y="2465"/>
                    </a:cubicBezTo>
                    <a:cubicBezTo>
                      <a:pt x="1961" y="2414"/>
                      <a:pt x="2008" y="2383"/>
                      <a:pt x="2039" y="2353"/>
                    </a:cubicBezTo>
                    <a:cubicBezTo>
                      <a:pt x="2045" y="2312"/>
                      <a:pt x="2052" y="2271"/>
                      <a:pt x="2059" y="2229"/>
                    </a:cubicBezTo>
                    <a:cubicBezTo>
                      <a:pt x="2106" y="2190"/>
                      <a:pt x="2114" y="2113"/>
                      <a:pt x="2183" y="2106"/>
                    </a:cubicBezTo>
                    <a:cubicBezTo>
                      <a:pt x="2187" y="2064"/>
                      <a:pt x="2192" y="2022"/>
                      <a:pt x="2196" y="1980"/>
                    </a:cubicBezTo>
                    <a:cubicBezTo>
                      <a:pt x="2242" y="1909"/>
                      <a:pt x="2342" y="1963"/>
                      <a:pt x="2397" y="1898"/>
                    </a:cubicBezTo>
                    <a:cubicBezTo>
                      <a:pt x="2445" y="1851"/>
                      <a:pt x="2486" y="1798"/>
                      <a:pt x="2520" y="1739"/>
                    </a:cubicBezTo>
                    <a:cubicBezTo>
                      <a:pt x="2624" y="1705"/>
                      <a:pt x="2629" y="1566"/>
                      <a:pt x="2741" y="1537"/>
                    </a:cubicBezTo>
                    <a:cubicBezTo>
                      <a:pt x="2781" y="1431"/>
                      <a:pt x="2932" y="1392"/>
                      <a:pt x="2870" y="1242"/>
                    </a:cubicBezTo>
                    <a:cubicBezTo>
                      <a:pt x="2967" y="1178"/>
                      <a:pt x="2918" y="1053"/>
                      <a:pt x="2933" y="953"/>
                    </a:cubicBezTo>
                    <a:cubicBezTo>
                      <a:pt x="2976" y="951"/>
                      <a:pt x="3020" y="949"/>
                      <a:pt x="3064" y="945"/>
                    </a:cubicBezTo>
                    <a:cubicBezTo>
                      <a:pt x="3072" y="909"/>
                      <a:pt x="3088" y="877"/>
                      <a:pt x="3112" y="850"/>
                    </a:cubicBezTo>
                    <a:cubicBezTo>
                      <a:pt x="3202" y="830"/>
                      <a:pt x="3357" y="892"/>
                      <a:pt x="3267" y="677"/>
                    </a:cubicBezTo>
                    <a:cubicBezTo>
                      <a:pt x="3287" y="618"/>
                      <a:pt x="3267" y="539"/>
                      <a:pt x="3326" y="499"/>
                    </a:cubicBezTo>
                    <a:cubicBezTo>
                      <a:pt x="3370" y="423"/>
                      <a:pt x="3480" y="489"/>
                      <a:pt x="3526" y="415"/>
                    </a:cubicBezTo>
                    <a:cubicBezTo>
                      <a:pt x="3538" y="366"/>
                      <a:pt x="3486" y="330"/>
                      <a:pt x="3495" y="281"/>
                    </a:cubicBezTo>
                    <a:cubicBezTo>
                      <a:pt x="3530" y="188"/>
                      <a:pt x="3611" y="116"/>
                      <a:pt x="3566" y="0"/>
                    </a:cubicBezTo>
                    <a:cubicBezTo>
                      <a:pt x="3423" y="62"/>
                      <a:pt x="3259" y="13"/>
                      <a:pt x="3108" y="38"/>
                    </a:cubicBezTo>
                    <a:cubicBezTo>
                      <a:pt x="2971" y="80"/>
                      <a:pt x="2824" y="57"/>
                      <a:pt x="2685" y="74"/>
                    </a:cubicBezTo>
                    <a:cubicBezTo>
                      <a:pt x="2569" y="108"/>
                      <a:pt x="2447" y="100"/>
                      <a:pt x="2328" y="106"/>
                    </a:cubicBezTo>
                    <a:cubicBezTo>
                      <a:pt x="2348" y="153"/>
                      <a:pt x="2396" y="180"/>
                      <a:pt x="2429" y="217"/>
                    </a:cubicBezTo>
                    <a:cubicBezTo>
                      <a:pt x="2449" y="271"/>
                      <a:pt x="2427" y="326"/>
                      <a:pt x="2414" y="378"/>
                    </a:cubicBezTo>
                    <a:cubicBezTo>
                      <a:pt x="2451" y="453"/>
                      <a:pt x="2511" y="528"/>
                      <a:pt x="2460" y="622"/>
                    </a:cubicBezTo>
                    <a:cubicBezTo>
                      <a:pt x="2414" y="693"/>
                      <a:pt x="2369" y="764"/>
                      <a:pt x="2324" y="835"/>
                    </a:cubicBezTo>
                    <a:cubicBezTo>
                      <a:pt x="2249" y="846"/>
                      <a:pt x="2213" y="906"/>
                      <a:pt x="2218" y="978"/>
                    </a:cubicBezTo>
                    <a:cubicBezTo>
                      <a:pt x="2168" y="979"/>
                      <a:pt x="2146" y="1005"/>
                      <a:pt x="2152" y="1055"/>
                    </a:cubicBezTo>
                    <a:cubicBezTo>
                      <a:pt x="2152" y="1135"/>
                      <a:pt x="2016" y="1118"/>
                      <a:pt x="2015" y="1198"/>
                    </a:cubicBezTo>
                    <a:cubicBezTo>
                      <a:pt x="2021" y="1277"/>
                      <a:pt x="1944" y="1318"/>
                      <a:pt x="1885" y="1352"/>
                    </a:cubicBezTo>
                    <a:cubicBezTo>
                      <a:pt x="1850" y="1409"/>
                      <a:pt x="1811" y="1464"/>
                      <a:pt x="1767" y="1515"/>
                    </a:cubicBezTo>
                    <a:cubicBezTo>
                      <a:pt x="1675" y="1688"/>
                      <a:pt x="1469" y="1729"/>
                      <a:pt x="1342" y="1867"/>
                    </a:cubicBezTo>
                    <a:cubicBezTo>
                      <a:pt x="1257" y="1949"/>
                      <a:pt x="1144" y="1993"/>
                      <a:pt x="1069" y="2087"/>
                    </a:cubicBezTo>
                    <a:cubicBezTo>
                      <a:pt x="1113" y="2247"/>
                      <a:pt x="928" y="2340"/>
                      <a:pt x="992" y="2502"/>
                    </a:cubicBezTo>
                    <a:cubicBezTo>
                      <a:pt x="990" y="2562"/>
                      <a:pt x="986" y="2682"/>
                      <a:pt x="984" y="2742"/>
                    </a:cubicBezTo>
                    <a:cubicBezTo>
                      <a:pt x="927" y="2805"/>
                      <a:pt x="859" y="2853"/>
                      <a:pt x="786" y="2894"/>
                    </a:cubicBezTo>
                    <a:cubicBezTo>
                      <a:pt x="814" y="3019"/>
                      <a:pt x="822" y="3145"/>
                      <a:pt x="810" y="3273"/>
                    </a:cubicBezTo>
                    <a:cubicBezTo>
                      <a:pt x="739" y="3332"/>
                      <a:pt x="676" y="3399"/>
                      <a:pt x="609" y="3462"/>
                    </a:cubicBezTo>
                    <a:cubicBezTo>
                      <a:pt x="579" y="3560"/>
                      <a:pt x="636" y="3684"/>
                      <a:pt x="567" y="3773"/>
                    </a:cubicBezTo>
                    <a:cubicBezTo>
                      <a:pt x="495" y="3886"/>
                      <a:pt x="436" y="4011"/>
                      <a:pt x="329" y="4097"/>
                    </a:cubicBezTo>
                    <a:cubicBezTo>
                      <a:pt x="339" y="4145"/>
                      <a:pt x="358" y="4243"/>
                      <a:pt x="368" y="4291"/>
                    </a:cubicBezTo>
                    <a:cubicBezTo>
                      <a:pt x="382" y="4339"/>
                      <a:pt x="437" y="4382"/>
                      <a:pt x="418" y="4434"/>
                    </a:cubicBezTo>
                    <a:cubicBezTo>
                      <a:pt x="366" y="4490"/>
                      <a:pt x="298" y="4535"/>
                      <a:pt x="272" y="4609"/>
                    </a:cubicBezTo>
                    <a:cubicBezTo>
                      <a:pt x="230" y="4700"/>
                      <a:pt x="39" y="4614"/>
                      <a:pt x="179" y="4832"/>
                    </a:cubicBezTo>
                    <a:cubicBezTo>
                      <a:pt x="169" y="4857"/>
                      <a:pt x="149" y="4906"/>
                      <a:pt x="139" y="4931"/>
                    </a:cubicBezTo>
                    <a:cubicBezTo>
                      <a:pt x="27" y="4982"/>
                      <a:pt x="37" y="5119"/>
                      <a:pt x="0" y="5218"/>
                    </a:cubicBezTo>
                  </a:path>
                </a:pathLst>
              </a:custGeom>
              <a:grpFill/>
              <a:ln w="9525">
                <a:solidFill>
                  <a:schemeClr val="bg1">
                    <a:lumMod val="85000"/>
                  </a:schemeClr>
                </a:solidFill>
                <a:round/>
                <a:headEnd/>
                <a:tailEnd/>
              </a:ln>
            </p:spPr>
            <p:txBody>
              <a:bodyPr/>
              <a:lstStyle/>
              <a:p>
                <a:endParaRPr lang="en-US" dirty="0"/>
              </a:p>
            </p:txBody>
          </p:sp>
          <p:sp>
            <p:nvSpPr>
              <p:cNvPr id="35" name="Freeform 87"/>
              <p:cNvSpPr>
                <a:spLocks/>
              </p:cNvSpPr>
              <p:nvPr/>
            </p:nvSpPr>
            <p:spPr bwMode="auto">
              <a:xfrm flipV="1">
                <a:off x="5747743" y="1353220"/>
                <a:ext cx="1566862" cy="1922462"/>
              </a:xfrm>
              <a:custGeom>
                <a:avLst/>
                <a:gdLst>
                  <a:gd name="T0" fmla="*/ 455653 w 5471"/>
                  <a:gd name="T1" fmla="*/ 1909569 h 6710"/>
                  <a:gd name="T2" fmla="*/ 757512 w 5471"/>
                  <a:gd name="T3" fmla="*/ 1886935 h 6710"/>
                  <a:gd name="T4" fmla="*/ 896986 w 5471"/>
                  <a:gd name="T5" fmla="*/ 1743968 h 6710"/>
                  <a:gd name="T6" fmla="*/ 973167 w 5471"/>
                  <a:gd name="T7" fmla="*/ 1648275 h 6710"/>
                  <a:gd name="T8" fmla="*/ 1150158 w 5471"/>
                  <a:gd name="T9" fmla="*/ 1512757 h 6710"/>
                  <a:gd name="T10" fmla="*/ 1206865 w 5471"/>
                  <a:gd name="T11" fmla="*/ 1305613 h 6710"/>
                  <a:gd name="T12" fmla="*/ 1296792 w 5471"/>
                  <a:gd name="T13" fmla="*/ 1184707 h 6710"/>
                  <a:gd name="T14" fmla="*/ 1387866 w 5471"/>
                  <a:gd name="T15" fmla="*/ 1114799 h 6710"/>
                  <a:gd name="T16" fmla="*/ 1515025 w 5471"/>
                  <a:gd name="T17" fmla="*/ 1058930 h 6710"/>
                  <a:gd name="T18" fmla="*/ 1526194 w 5471"/>
                  <a:gd name="T19" fmla="*/ 949484 h 6710"/>
                  <a:gd name="T20" fmla="*/ 1439703 w 5471"/>
                  <a:gd name="T21" fmla="*/ 804512 h 6710"/>
                  <a:gd name="T22" fmla="*/ 1435407 w 5471"/>
                  <a:gd name="T23" fmla="*/ 453827 h 6710"/>
                  <a:gd name="T24" fmla="*/ 1446577 w 5471"/>
                  <a:gd name="T25" fmla="*/ 342662 h 6710"/>
                  <a:gd name="T26" fmla="*/ 1367245 w 5471"/>
                  <a:gd name="T27" fmla="*/ 347820 h 6710"/>
                  <a:gd name="T28" fmla="*/ 1305957 w 5471"/>
                  <a:gd name="T29" fmla="*/ 371886 h 6710"/>
                  <a:gd name="T30" fmla="*/ 1265576 w 5471"/>
                  <a:gd name="T31" fmla="*/ 310001 h 6710"/>
                  <a:gd name="T32" fmla="*/ 1205433 w 5471"/>
                  <a:gd name="T33" fmla="*/ 232357 h 6710"/>
                  <a:gd name="T34" fmla="*/ 1093452 w 5471"/>
                  <a:gd name="T35" fmla="*/ 251840 h 6710"/>
                  <a:gd name="T36" fmla="*/ 1041615 w 5471"/>
                  <a:gd name="T37" fmla="*/ 262440 h 6710"/>
                  <a:gd name="T38" fmla="*/ 949683 w 5471"/>
                  <a:gd name="T39" fmla="*/ 331775 h 6710"/>
                  <a:gd name="T40" fmla="*/ 819373 w 5471"/>
                  <a:gd name="T41" fmla="*/ 383060 h 6710"/>
                  <a:gd name="T42" fmla="*/ 701093 w 5471"/>
                  <a:gd name="T43" fmla="*/ 188808 h 6710"/>
                  <a:gd name="T44" fmla="*/ 656415 w 5471"/>
                  <a:gd name="T45" fmla="*/ 20915 h 6710"/>
                  <a:gd name="T46" fmla="*/ 513505 w 5471"/>
                  <a:gd name="T47" fmla="*/ 76211 h 6710"/>
                  <a:gd name="T48" fmla="*/ 398088 w 5471"/>
                  <a:gd name="T49" fmla="*/ 186230 h 6710"/>
                  <a:gd name="T50" fmla="*/ 290404 w 5471"/>
                  <a:gd name="T51" fmla="*/ 274474 h 6710"/>
                  <a:gd name="T52" fmla="*/ 280953 w 5471"/>
                  <a:gd name="T53" fmla="*/ 380195 h 6710"/>
                  <a:gd name="T54" fmla="*/ 231406 w 5471"/>
                  <a:gd name="T55" fmla="*/ 461849 h 6710"/>
                  <a:gd name="T56" fmla="*/ 123436 w 5471"/>
                  <a:gd name="T57" fmla="*/ 463568 h 6710"/>
                  <a:gd name="T58" fmla="*/ 131455 w 5471"/>
                  <a:gd name="T59" fmla="*/ 554391 h 6710"/>
                  <a:gd name="T60" fmla="*/ 79331 w 5471"/>
                  <a:gd name="T61" fmla="*/ 683892 h 6710"/>
                  <a:gd name="T62" fmla="*/ 11169 w 5471"/>
                  <a:gd name="T63" fmla="*/ 838033 h 6710"/>
                  <a:gd name="T64" fmla="*/ 121717 w 5471"/>
                  <a:gd name="T65" fmla="*/ 840039 h 6710"/>
                  <a:gd name="T66" fmla="*/ 147779 w 5471"/>
                  <a:gd name="T67" fmla="*/ 986730 h 6710"/>
                  <a:gd name="T68" fmla="*/ 140619 w 5471"/>
                  <a:gd name="T69" fmla="*/ 1153477 h 6710"/>
                  <a:gd name="T70" fmla="*/ 153794 w 5471"/>
                  <a:gd name="T71" fmla="*/ 1280400 h 6710"/>
                  <a:gd name="T72" fmla="*/ 164677 w 5471"/>
                  <a:gd name="T73" fmla="*/ 1325668 h 6710"/>
                  <a:gd name="T74" fmla="*/ 182719 w 5471"/>
                  <a:gd name="T75" fmla="*/ 1456029 h 6710"/>
                  <a:gd name="T76" fmla="*/ 165536 w 5471"/>
                  <a:gd name="T77" fmla="*/ 1527942 h 6710"/>
                  <a:gd name="T78" fmla="*/ 91933 w 5471"/>
                  <a:gd name="T79" fmla="*/ 1655724 h 6710"/>
                  <a:gd name="T80" fmla="*/ 123149 w 5471"/>
                  <a:gd name="T81" fmla="*/ 1686094 h 6710"/>
                  <a:gd name="T82" fmla="*/ 124295 w 5471"/>
                  <a:gd name="T83" fmla="*/ 1728497 h 6710"/>
                  <a:gd name="T84" fmla="*/ 293840 w 5471"/>
                  <a:gd name="T85" fmla="*/ 1778063 h 67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471"/>
                  <a:gd name="T130" fmla="*/ 0 h 6710"/>
                  <a:gd name="T131" fmla="*/ 5471 w 5471"/>
                  <a:gd name="T132" fmla="*/ 6710 h 67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471" h="6710">
                    <a:moveTo>
                      <a:pt x="1028" y="6699"/>
                    </a:moveTo>
                    <a:cubicBezTo>
                      <a:pt x="1217" y="6710"/>
                      <a:pt x="1404" y="6690"/>
                      <a:pt x="1591" y="6665"/>
                    </a:cubicBezTo>
                    <a:cubicBezTo>
                      <a:pt x="1861" y="6657"/>
                      <a:pt x="2131" y="6674"/>
                      <a:pt x="2401" y="6661"/>
                    </a:cubicBezTo>
                    <a:cubicBezTo>
                      <a:pt x="2482" y="6633"/>
                      <a:pt x="2561" y="6601"/>
                      <a:pt x="2645" y="6586"/>
                    </a:cubicBezTo>
                    <a:cubicBezTo>
                      <a:pt x="2709" y="6486"/>
                      <a:pt x="2763" y="6379"/>
                      <a:pt x="2832" y="6282"/>
                    </a:cubicBezTo>
                    <a:cubicBezTo>
                      <a:pt x="2939" y="6228"/>
                      <a:pt x="3031" y="6150"/>
                      <a:pt x="3132" y="6087"/>
                    </a:cubicBezTo>
                    <a:cubicBezTo>
                      <a:pt x="3183" y="5977"/>
                      <a:pt x="3284" y="5909"/>
                      <a:pt x="3383" y="5847"/>
                    </a:cubicBezTo>
                    <a:cubicBezTo>
                      <a:pt x="3387" y="5823"/>
                      <a:pt x="3394" y="5777"/>
                      <a:pt x="3398" y="5753"/>
                    </a:cubicBezTo>
                    <a:cubicBezTo>
                      <a:pt x="3452" y="5699"/>
                      <a:pt x="3535" y="5684"/>
                      <a:pt x="3573" y="5611"/>
                    </a:cubicBezTo>
                    <a:cubicBezTo>
                      <a:pt x="3740" y="5527"/>
                      <a:pt x="3900" y="5432"/>
                      <a:pt x="4016" y="5280"/>
                    </a:cubicBezTo>
                    <a:cubicBezTo>
                      <a:pt x="4026" y="5159"/>
                      <a:pt x="4090" y="5054"/>
                      <a:pt x="4138" y="4944"/>
                    </a:cubicBezTo>
                    <a:cubicBezTo>
                      <a:pt x="4317" y="4931"/>
                      <a:pt x="4116" y="4645"/>
                      <a:pt x="4214" y="4557"/>
                    </a:cubicBezTo>
                    <a:cubicBezTo>
                      <a:pt x="4281" y="4474"/>
                      <a:pt x="4326" y="4376"/>
                      <a:pt x="4353" y="4273"/>
                    </a:cubicBezTo>
                    <a:cubicBezTo>
                      <a:pt x="4411" y="4226"/>
                      <a:pt x="4479" y="4194"/>
                      <a:pt x="4528" y="4135"/>
                    </a:cubicBezTo>
                    <a:cubicBezTo>
                      <a:pt x="4550" y="4130"/>
                      <a:pt x="4594" y="4120"/>
                      <a:pt x="4616" y="4115"/>
                    </a:cubicBezTo>
                    <a:cubicBezTo>
                      <a:pt x="4664" y="4019"/>
                      <a:pt x="4741" y="3926"/>
                      <a:pt x="4846" y="3891"/>
                    </a:cubicBezTo>
                    <a:cubicBezTo>
                      <a:pt x="4970" y="3944"/>
                      <a:pt x="5023" y="3841"/>
                      <a:pt x="5093" y="3782"/>
                    </a:cubicBezTo>
                    <a:cubicBezTo>
                      <a:pt x="5157" y="3750"/>
                      <a:pt x="5226" y="3729"/>
                      <a:pt x="5290" y="3696"/>
                    </a:cubicBezTo>
                    <a:cubicBezTo>
                      <a:pt x="5330" y="3628"/>
                      <a:pt x="5390" y="3592"/>
                      <a:pt x="5471" y="3589"/>
                    </a:cubicBezTo>
                    <a:cubicBezTo>
                      <a:pt x="5463" y="3483"/>
                      <a:pt x="5369" y="3407"/>
                      <a:pt x="5329" y="3314"/>
                    </a:cubicBezTo>
                    <a:cubicBezTo>
                      <a:pt x="5277" y="3186"/>
                      <a:pt x="5082" y="3148"/>
                      <a:pt x="5142" y="2970"/>
                    </a:cubicBezTo>
                    <a:cubicBezTo>
                      <a:pt x="5099" y="2919"/>
                      <a:pt x="5067" y="2861"/>
                      <a:pt x="5027" y="2808"/>
                    </a:cubicBezTo>
                    <a:cubicBezTo>
                      <a:pt x="4970" y="2629"/>
                      <a:pt x="4836" y="2462"/>
                      <a:pt x="4883" y="2263"/>
                    </a:cubicBezTo>
                    <a:cubicBezTo>
                      <a:pt x="4951" y="2040"/>
                      <a:pt x="4900" y="1795"/>
                      <a:pt x="5012" y="1584"/>
                    </a:cubicBezTo>
                    <a:cubicBezTo>
                      <a:pt x="5125" y="1470"/>
                      <a:pt x="5004" y="1427"/>
                      <a:pt x="4949" y="1365"/>
                    </a:cubicBezTo>
                    <a:cubicBezTo>
                      <a:pt x="4919" y="1285"/>
                      <a:pt x="5036" y="1264"/>
                      <a:pt x="5051" y="1196"/>
                    </a:cubicBezTo>
                    <a:cubicBezTo>
                      <a:pt x="4999" y="1196"/>
                      <a:pt x="4944" y="1190"/>
                      <a:pt x="4897" y="1218"/>
                    </a:cubicBezTo>
                    <a:cubicBezTo>
                      <a:pt x="4858" y="1245"/>
                      <a:pt x="4815" y="1211"/>
                      <a:pt x="4774" y="1214"/>
                    </a:cubicBezTo>
                    <a:cubicBezTo>
                      <a:pt x="4737" y="1222"/>
                      <a:pt x="4699" y="1229"/>
                      <a:pt x="4662" y="1235"/>
                    </a:cubicBezTo>
                    <a:cubicBezTo>
                      <a:pt x="4613" y="1230"/>
                      <a:pt x="4605" y="1298"/>
                      <a:pt x="4560" y="1298"/>
                    </a:cubicBezTo>
                    <a:cubicBezTo>
                      <a:pt x="4505" y="1259"/>
                      <a:pt x="4525" y="1188"/>
                      <a:pt x="4513" y="1131"/>
                    </a:cubicBezTo>
                    <a:cubicBezTo>
                      <a:pt x="4486" y="1107"/>
                      <a:pt x="4454" y="1091"/>
                      <a:pt x="4419" y="1082"/>
                    </a:cubicBezTo>
                    <a:cubicBezTo>
                      <a:pt x="4361" y="1001"/>
                      <a:pt x="4315" y="909"/>
                      <a:pt x="4301" y="810"/>
                    </a:cubicBezTo>
                    <a:cubicBezTo>
                      <a:pt x="4278" y="810"/>
                      <a:pt x="4232" y="811"/>
                      <a:pt x="4209" y="811"/>
                    </a:cubicBezTo>
                    <a:cubicBezTo>
                      <a:pt x="4202" y="868"/>
                      <a:pt x="4160" y="905"/>
                      <a:pt x="4124" y="944"/>
                    </a:cubicBezTo>
                    <a:cubicBezTo>
                      <a:pt x="4002" y="1005"/>
                      <a:pt x="3914" y="925"/>
                      <a:pt x="3818" y="879"/>
                    </a:cubicBezTo>
                    <a:cubicBezTo>
                      <a:pt x="3816" y="896"/>
                      <a:pt x="3812" y="931"/>
                      <a:pt x="3809" y="948"/>
                    </a:cubicBezTo>
                    <a:cubicBezTo>
                      <a:pt x="3749" y="956"/>
                      <a:pt x="3690" y="945"/>
                      <a:pt x="3637" y="916"/>
                    </a:cubicBezTo>
                    <a:cubicBezTo>
                      <a:pt x="3576" y="936"/>
                      <a:pt x="3527" y="985"/>
                      <a:pt x="3461" y="984"/>
                    </a:cubicBezTo>
                    <a:cubicBezTo>
                      <a:pt x="3369" y="980"/>
                      <a:pt x="3306" y="1072"/>
                      <a:pt x="3316" y="1158"/>
                    </a:cubicBezTo>
                    <a:cubicBezTo>
                      <a:pt x="3277" y="1142"/>
                      <a:pt x="3231" y="1106"/>
                      <a:pt x="3189" y="1137"/>
                    </a:cubicBezTo>
                    <a:cubicBezTo>
                      <a:pt x="3080" y="1205"/>
                      <a:pt x="2979" y="1286"/>
                      <a:pt x="2861" y="1337"/>
                    </a:cubicBezTo>
                    <a:cubicBezTo>
                      <a:pt x="2685" y="1293"/>
                      <a:pt x="2636" y="1101"/>
                      <a:pt x="2585" y="949"/>
                    </a:cubicBezTo>
                    <a:cubicBezTo>
                      <a:pt x="2624" y="838"/>
                      <a:pt x="2520" y="734"/>
                      <a:pt x="2448" y="659"/>
                    </a:cubicBezTo>
                    <a:cubicBezTo>
                      <a:pt x="2417" y="560"/>
                      <a:pt x="2435" y="394"/>
                      <a:pt x="2301" y="376"/>
                    </a:cubicBezTo>
                    <a:cubicBezTo>
                      <a:pt x="2291" y="278"/>
                      <a:pt x="2304" y="173"/>
                      <a:pt x="2292" y="73"/>
                    </a:cubicBezTo>
                    <a:cubicBezTo>
                      <a:pt x="2231" y="15"/>
                      <a:pt x="2133" y="25"/>
                      <a:pt x="2056" y="0"/>
                    </a:cubicBezTo>
                    <a:cubicBezTo>
                      <a:pt x="1972" y="93"/>
                      <a:pt x="1887" y="184"/>
                      <a:pt x="1793" y="266"/>
                    </a:cubicBezTo>
                    <a:cubicBezTo>
                      <a:pt x="1731" y="285"/>
                      <a:pt x="1690" y="333"/>
                      <a:pt x="1675" y="394"/>
                    </a:cubicBezTo>
                    <a:cubicBezTo>
                      <a:pt x="1748" y="595"/>
                      <a:pt x="1513" y="635"/>
                      <a:pt x="1390" y="650"/>
                    </a:cubicBezTo>
                    <a:cubicBezTo>
                      <a:pt x="1307" y="667"/>
                      <a:pt x="1225" y="698"/>
                      <a:pt x="1141" y="671"/>
                    </a:cubicBezTo>
                    <a:cubicBezTo>
                      <a:pt x="1110" y="771"/>
                      <a:pt x="1005" y="848"/>
                      <a:pt x="1014" y="958"/>
                    </a:cubicBezTo>
                    <a:cubicBezTo>
                      <a:pt x="1048" y="1022"/>
                      <a:pt x="993" y="1077"/>
                      <a:pt x="971" y="1134"/>
                    </a:cubicBezTo>
                    <a:cubicBezTo>
                      <a:pt x="973" y="1182"/>
                      <a:pt x="979" y="1279"/>
                      <a:pt x="981" y="1327"/>
                    </a:cubicBezTo>
                    <a:cubicBezTo>
                      <a:pt x="922" y="1377"/>
                      <a:pt x="912" y="1485"/>
                      <a:pt x="820" y="1484"/>
                    </a:cubicBezTo>
                    <a:cubicBezTo>
                      <a:pt x="845" y="1527"/>
                      <a:pt x="867" y="1586"/>
                      <a:pt x="808" y="1612"/>
                    </a:cubicBezTo>
                    <a:cubicBezTo>
                      <a:pt x="711" y="1616"/>
                      <a:pt x="620" y="1609"/>
                      <a:pt x="533" y="1649"/>
                    </a:cubicBezTo>
                    <a:cubicBezTo>
                      <a:pt x="500" y="1636"/>
                      <a:pt x="466" y="1626"/>
                      <a:pt x="431" y="1618"/>
                    </a:cubicBezTo>
                    <a:cubicBezTo>
                      <a:pt x="425" y="1670"/>
                      <a:pt x="429" y="1723"/>
                      <a:pt x="405" y="1770"/>
                    </a:cubicBezTo>
                    <a:cubicBezTo>
                      <a:pt x="358" y="1843"/>
                      <a:pt x="497" y="1859"/>
                      <a:pt x="459" y="1935"/>
                    </a:cubicBezTo>
                    <a:cubicBezTo>
                      <a:pt x="412" y="2031"/>
                      <a:pt x="414" y="2154"/>
                      <a:pt x="331" y="2228"/>
                    </a:cubicBezTo>
                    <a:cubicBezTo>
                      <a:pt x="315" y="2283"/>
                      <a:pt x="334" y="2353"/>
                      <a:pt x="277" y="2387"/>
                    </a:cubicBezTo>
                    <a:cubicBezTo>
                      <a:pt x="211" y="2438"/>
                      <a:pt x="188" y="2521"/>
                      <a:pt x="169" y="2598"/>
                    </a:cubicBezTo>
                    <a:cubicBezTo>
                      <a:pt x="81" y="2682"/>
                      <a:pt x="0" y="2790"/>
                      <a:pt x="39" y="2925"/>
                    </a:cubicBezTo>
                    <a:cubicBezTo>
                      <a:pt x="90" y="2925"/>
                      <a:pt x="144" y="2930"/>
                      <a:pt x="190" y="2903"/>
                    </a:cubicBezTo>
                    <a:cubicBezTo>
                      <a:pt x="268" y="2863"/>
                      <a:pt x="346" y="2926"/>
                      <a:pt x="425" y="2932"/>
                    </a:cubicBezTo>
                    <a:cubicBezTo>
                      <a:pt x="484" y="2953"/>
                      <a:pt x="554" y="2954"/>
                      <a:pt x="600" y="3001"/>
                    </a:cubicBezTo>
                    <a:cubicBezTo>
                      <a:pt x="682" y="3174"/>
                      <a:pt x="487" y="3277"/>
                      <a:pt x="516" y="3444"/>
                    </a:cubicBezTo>
                    <a:cubicBezTo>
                      <a:pt x="502" y="3505"/>
                      <a:pt x="490" y="3567"/>
                      <a:pt x="435" y="3604"/>
                    </a:cubicBezTo>
                    <a:cubicBezTo>
                      <a:pt x="461" y="3735"/>
                      <a:pt x="347" y="3940"/>
                      <a:pt x="491" y="4026"/>
                    </a:cubicBezTo>
                    <a:cubicBezTo>
                      <a:pt x="519" y="4095"/>
                      <a:pt x="473" y="4158"/>
                      <a:pt x="462" y="4224"/>
                    </a:cubicBezTo>
                    <a:cubicBezTo>
                      <a:pt x="601" y="4208"/>
                      <a:pt x="515" y="4380"/>
                      <a:pt x="537" y="4469"/>
                    </a:cubicBezTo>
                    <a:cubicBezTo>
                      <a:pt x="585" y="4482"/>
                      <a:pt x="666" y="4508"/>
                      <a:pt x="632" y="4574"/>
                    </a:cubicBezTo>
                    <a:cubicBezTo>
                      <a:pt x="618" y="4587"/>
                      <a:pt x="589" y="4614"/>
                      <a:pt x="575" y="4627"/>
                    </a:cubicBezTo>
                    <a:cubicBezTo>
                      <a:pt x="568" y="4775"/>
                      <a:pt x="562" y="4923"/>
                      <a:pt x="570" y="5071"/>
                    </a:cubicBezTo>
                    <a:cubicBezTo>
                      <a:pt x="587" y="5074"/>
                      <a:pt x="621" y="5079"/>
                      <a:pt x="638" y="5082"/>
                    </a:cubicBezTo>
                    <a:cubicBezTo>
                      <a:pt x="650" y="5142"/>
                      <a:pt x="628" y="5193"/>
                      <a:pt x="577" y="5225"/>
                    </a:cubicBezTo>
                    <a:cubicBezTo>
                      <a:pt x="587" y="5260"/>
                      <a:pt x="618" y="5304"/>
                      <a:pt x="578" y="5333"/>
                    </a:cubicBezTo>
                    <a:cubicBezTo>
                      <a:pt x="519" y="5407"/>
                      <a:pt x="478" y="5523"/>
                      <a:pt x="361" y="5505"/>
                    </a:cubicBezTo>
                    <a:cubicBezTo>
                      <a:pt x="365" y="5600"/>
                      <a:pt x="307" y="5683"/>
                      <a:pt x="321" y="5779"/>
                    </a:cubicBezTo>
                    <a:cubicBezTo>
                      <a:pt x="347" y="5781"/>
                      <a:pt x="398" y="5784"/>
                      <a:pt x="423" y="5786"/>
                    </a:cubicBezTo>
                    <a:cubicBezTo>
                      <a:pt x="425" y="5811"/>
                      <a:pt x="429" y="5860"/>
                      <a:pt x="430" y="5885"/>
                    </a:cubicBezTo>
                    <a:cubicBezTo>
                      <a:pt x="476" y="5887"/>
                      <a:pt x="522" y="5889"/>
                      <a:pt x="569" y="5891"/>
                    </a:cubicBezTo>
                    <a:cubicBezTo>
                      <a:pt x="591" y="5980"/>
                      <a:pt x="483" y="5987"/>
                      <a:pt x="434" y="6033"/>
                    </a:cubicBezTo>
                    <a:cubicBezTo>
                      <a:pt x="469" y="6098"/>
                      <a:pt x="444" y="6186"/>
                      <a:pt x="504" y="6237"/>
                    </a:cubicBezTo>
                    <a:cubicBezTo>
                      <a:pt x="679" y="6250"/>
                      <a:pt x="850" y="6190"/>
                      <a:pt x="1026" y="6206"/>
                    </a:cubicBezTo>
                    <a:cubicBezTo>
                      <a:pt x="1029" y="6371"/>
                      <a:pt x="1023" y="6535"/>
                      <a:pt x="1028" y="6699"/>
                    </a:cubicBezTo>
                  </a:path>
                </a:pathLst>
              </a:custGeom>
              <a:grpFill/>
              <a:ln w="9525">
                <a:solidFill>
                  <a:schemeClr val="bg1">
                    <a:lumMod val="85000"/>
                  </a:schemeClr>
                </a:solidFill>
                <a:round/>
                <a:headEnd/>
                <a:tailEnd/>
              </a:ln>
            </p:spPr>
            <p:txBody>
              <a:bodyPr/>
              <a:lstStyle/>
              <a:p>
                <a:endParaRPr lang="en-US" dirty="0"/>
              </a:p>
            </p:txBody>
          </p:sp>
          <p:sp>
            <p:nvSpPr>
              <p:cNvPr id="36" name="Freeform 88"/>
              <p:cNvSpPr>
                <a:spLocks/>
              </p:cNvSpPr>
              <p:nvPr/>
            </p:nvSpPr>
            <p:spPr bwMode="auto">
              <a:xfrm flipV="1">
                <a:off x="7443193" y="4301208"/>
                <a:ext cx="265112" cy="206375"/>
              </a:xfrm>
              <a:custGeom>
                <a:avLst/>
                <a:gdLst>
                  <a:gd name="T0" fmla="*/ 155076 w 930"/>
                  <a:gd name="T1" fmla="*/ 206375 h 722"/>
                  <a:gd name="T2" fmla="*/ 194986 w 930"/>
                  <a:gd name="T3" fmla="*/ 182365 h 722"/>
                  <a:gd name="T4" fmla="*/ 222067 w 930"/>
                  <a:gd name="T5" fmla="*/ 179220 h 722"/>
                  <a:gd name="T6" fmla="*/ 251144 w 930"/>
                  <a:gd name="T7" fmla="*/ 117765 h 722"/>
                  <a:gd name="T8" fmla="*/ 262546 w 930"/>
                  <a:gd name="T9" fmla="*/ 81178 h 722"/>
                  <a:gd name="T10" fmla="*/ 199832 w 930"/>
                  <a:gd name="T11" fmla="*/ 22010 h 722"/>
                  <a:gd name="T12" fmla="*/ 142533 w 930"/>
                  <a:gd name="T13" fmla="*/ 0 h 722"/>
                  <a:gd name="T14" fmla="*/ 52452 w 930"/>
                  <a:gd name="T15" fmla="*/ 38588 h 722"/>
                  <a:gd name="T16" fmla="*/ 13398 w 930"/>
                  <a:gd name="T17" fmla="*/ 30013 h 722"/>
                  <a:gd name="T18" fmla="*/ 11403 w 930"/>
                  <a:gd name="T19" fmla="*/ 69744 h 722"/>
                  <a:gd name="T20" fmla="*/ 49031 w 930"/>
                  <a:gd name="T21" fmla="*/ 123482 h 722"/>
                  <a:gd name="T22" fmla="*/ 74402 w 930"/>
                  <a:gd name="T23" fmla="*/ 178649 h 722"/>
                  <a:gd name="T24" fmla="*/ 115167 w 930"/>
                  <a:gd name="T25" fmla="*/ 188081 h 722"/>
                  <a:gd name="T26" fmla="*/ 155076 w 930"/>
                  <a:gd name="T27" fmla="*/ 206375 h 7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30"/>
                  <a:gd name="T43" fmla="*/ 0 h 722"/>
                  <a:gd name="T44" fmla="*/ 930 w 930"/>
                  <a:gd name="T45" fmla="*/ 722 h 7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30" h="722">
                    <a:moveTo>
                      <a:pt x="544" y="722"/>
                    </a:moveTo>
                    <a:cubicBezTo>
                      <a:pt x="600" y="710"/>
                      <a:pt x="689" y="718"/>
                      <a:pt x="684" y="638"/>
                    </a:cubicBezTo>
                    <a:cubicBezTo>
                      <a:pt x="708" y="635"/>
                      <a:pt x="755" y="630"/>
                      <a:pt x="779" y="627"/>
                    </a:cubicBezTo>
                    <a:cubicBezTo>
                      <a:pt x="661" y="442"/>
                      <a:pt x="826" y="484"/>
                      <a:pt x="881" y="412"/>
                    </a:cubicBezTo>
                    <a:cubicBezTo>
                      <a:pt x="930" y="388"/>
                      <a:pt x="927" y="332"/>
                      <a:pt x="921" y="284"/>
                    </a:cubicBezTo>
                    <a:cubicBezTo>
                      <a:pt x="832" y="235"/>
                      <a:pt x="736" y="178"/>
                      <a:pt x="701" y="77"/>
                    </a:cubicBezTo>
                    <a:cubicBezTo>
                      <a:pt x="637" y="44"/>
                      <a:pt x="567" y="25"/>
                      <a:pt x="500" y="0"/>
                    </a:cubicBezTo>
                    <a:cubicBezTo>
                      <a:pt x="392" y="39"/>
                      <a:pt x="307" y="137"/>
                      <a:pt x="184" y="135"/>
                    </a:cubicBezTo>
                    <a:cubicBezTo>
                      <a:pt x="140" y="117"/>
                      <a:pt x="96" y="94"/>
                      <a:pt x="47" y="105"/>
                    </a:cubicBezTo>
                    <a:cubicBezTo>
                      <a:pt x="32" y="151"/>
                      <a:pt x="0" y="201"/>
                      <a:pt x="40" y="244"/>
                    </a:cubicBezTo>
                    <a:cubicBezTo>
                      <a:pt x="85" y="306"/>
                      <a:pt x="90" y="408"/>
                      <a:pt x="172" y="432"/>
                    </a:cubicBezTo>
                    <a:cubicBezTo>
                      <a:pt x="204" y="495"/>
                      <a:pt x="235" y="559"/>
                      <a:pt x="261" y="625"/>
                    </a:cubicBezTo>
                    <a:cubicBezTo>
                      <a:pt x="307" y="640"/>
                      <a:pt x="369" y="619"/>
                      <a:pt x="404" y="658"/>
                    </a:cubicBezTo>
                    <a:cubicBezTo>
                      <a:pt x="436" y="705"/>
                      <a:pt x="495" y="705"/>
                      <a:pt x="544" y="722"/>
                    </a:cubicBezTo>
                  </a:path>
                </a:pathLst>
              </a:custGeom>
              <a:grpFill/>
              <a:ln w="9525">
                <a:solidFill>
                  <a:schemeClr val="bg1">
                    <a:lumMod val="85000"/>
                  </a:schemeClr>
                </a:solidFill>
                <a:round/>
                <a:headEnd/>
                <a:tailEnd/>
              </a:ln>
            </p:spPr>
            <p:txBody>
              <a:bodyPr/>
              <a:lstStyle/>
              <a:p>
                <a:endParaRPr lang="en-US" dirty="0"/>
              </a:p>
            </p:txBody>
          </p:sp>
          <p:sp>
            <p:nvSpPr>
              <p:cNvPr id="37" name="Freeform 89"/>
              <p:cNvSpPr>
                <a:spLocks/>
              </p:cNvSpPr>
              <p:nvPr/>
            </p:nvSpPr>
            <p:spPr bwMode="auto">
              <a:xfrm flipV="1">
                <a:off x="8476656" y="5174332"/>
                <a:ext cx="100013" cy="134938"/>
              </a:xfrm>
              <a:custGeom>
                <a:avLst/>
                <a:gdLst>
                  <a:gd name="T0" fmla="*/ 41298 w 356"/>
                  <a:gd name="T1" fmla="*/ 133490 h 466"/>
                  <a:gd name="T2" fmla="*/ 58154 w 356"/>
                  <a:gd name="T3" fmla="*/ 134938 h 466"/>
                  <a:gd name="T4" fmla="*/ 68829 w 356"/>
                  <a:gd name="T5" fmla="*/ 93240 h 466"/>
                  <a:gd name="T6" fmla="*/ 87371 w 356"/>
                  <a:gd name="T7" fmla="*/ 24324 h 466"/>
                  <a:gd name="T8" fmla="*/ 21913 w 356"/>
                  <a:gd name="T9" fmla="*/ 24613 h 466"/>
                  <a:gd name="T10" fmla="*/ 0 w 356"/>
                  <a:gd name="T11" fmla="*/ 73550 h 466"/>
                  <a:gd name="T12" fmla="*/ 41298 w 356"/>
                  <a:gd name="T13" fmla="*/ 133490 h 466"/>
                  <a:gd name="T14" fmla="*/ 0 60000 65536"/>
                  <a:gd name="T15" fmla="*/ 0 60000 65536"/>
                  <a:gd name="T16" fmla="*/ 0 60000 65536"/>
                  <a:gd name="T17" fmla="*/ 0 60000 65536"/>
                  <a:gd name="T18" fmla="*/ 0 60000 65536"/>
                  <a:gd name="T19" fmla="*/ 0 60000 65536"/>
                  <a:gd name="T20" fmla="*/ 0 60000 65536"/>
                  <a:gd name="T21" fmla="*/ 0 w 356"/>
                  <a:gd name="T22" fmla="*/ 0 h 466"/>
                  <a:gd name="T23" fmla="*/ 356 w 356"/>
                  <a:gd name="T24" fmla="*/ 466 h 4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6" h="466">
                    <a:moveTo>
                      <a:pt x="147" y="461"/>
                    </a:moveTo>
                    <a:cubicBezTo>
                      <a:pt x="162" y="462"/>
                      <a:pt x="192" y="465"/>
                      <a:pt x="207" y="466"/>
                    </a:cubicBezTo>
                    <a:cubicBezTo>
                      <a:pt x="224" y="422"/>
                      <a:pt x="182" y="333"/>
                      <a:pt x="245" y="322"/>
                    </a:cubicBezTo>
                    <a:cubicBezTo>
                      <a:pt x="356" y="302"/>
                      <a:pt x="328" y="176"/>
                      <a:pt x="311" y="84"/>
                    </a:cubicBezTo>
                    <a:cubicBezTo>
                      <a:pt x="254" y="0"/>
                      <a:pt x="157" y="98"/>
                      <a:pt x="78" y="85"/>
                    </a:cubicBezTo>
                    <a:cubicBezTo>
                      <a:pt x="54" y="143"/>
                      <a:pt x="23" y="197"/>
                      <a:pt x="0" y="254"/>
                    </a:cubicBezTo>
                    <a:cubicBezTo>
                      <a:pt x="23" y="336"/>
                      <a:pt x="140" y="366"/>
                      <a:pt x="147" y="461"/>
                    </a:cubicBezTo>
                  </a:path>
                </a:pathLst>
              </a:custGeom>
              <a:grpFill/>
              <a:ln w="9525">
                <a:solidFill>
                  <a:schemeClr val="bg1">
                    <a:lumMod val="85000"/>
                  </a:schemeClr>
                </a:solidFill>
                <a:round/>
                <a:headEnd/>
                <a:tailEnd/>
              </a:ln>
            </p:spPr>
            <p:txBody>
              <a:bodyPr/>
              <a:lstStyle/>
              <a:p>
                <a:endParaRPr lang="en-US" dirty="0"/>
              </a:p>
            </p:txBody>
          </p:sp>
          <p:sp>
            <p:nvSpPr>
              <p:cNvPr id="38" name="Freeform 107"/>
              <p:cNvSpPr>
                <a:spLocks/>
              </p:cNvSpPr>
              <p:nvPr/>
            </p:nvSpPr>
            <p:spPr bwMode="auto">
              <a:xfrm flipV="1">
                <a:off x="4244380" y="1016670"/>
                <a:ext cx="1657350" cy="2005012"/>
              </a:xfrm>
              <a:custGeom>
                <a:avLst/>
                <a:gdLst>
                  <a:gd name="T0" fmla="*/ 126299 w 5787"/>
                  <a:gd name="T1" fmla="*/ 1964362 h 7004"/>
                  <a:gd name="T2" fmla="*/ 323909 w 5787"/>
                  <a:gd name="T3" fmla="*/ 1870180 h 7004"/>
                  <a:gd name="T4" fmla="*/ 510350 w 5787"/>
                  <a:gd name="T5" fmla="*/ 1782869 h 7004"/>
                  <a:gd name="T6" fmla="*/ 636936 w 5787"/>
                  <a:gd name="T7" fmla="*/ 1728765 h 7004"/>
                  <a:gd name="T8" fmla="*/ 919318 w 5787"/>
                  <a:gd name="T9" fmla="*/ 1605956 h 7004"/>
                  <a:gd name="T10" fmla="*/ 1108337 w 5787"/>
                  <a:gd name="T11" fmla="*/ 1561871 h 7004"/>
                  <a:gd name="T12" fmla="*/ 1482365 w 5787"/>
                  <a:gd name="T13" fmla="*/ 1541833 h 7004"/>
                  <a:gd name="T14" fmla="*/ 1623556 w 5787"/>
                  <a:gd name="T15" fmla="*/ 1524370 h 7004"/>
                  <a:gd name="T16" fmla="*/ 1612959 w 5787"/>
                  <a:gd name="T17" fmla="*/ 1452231 h 7004"/>
                  <a:gd name="T18" fmla="*/ 1584606 w 5787"/>
                  <a:gd name="T19" fmla="*/ 1321407 h 7004"/>
                  <a:gd name="T20" fmla="*/ 1644749 w 5787"/>
                  <a:gd name="T21" fmla="*/ 1169686 h 7004"/>
                  <a:gd name="T22" fmla="*/ 1617255 w 5787"/>
                  <a:gd name="T23" fmla="*/ 965005 h 7004"/>
                  <a:gd name="T24" fmla="*/ 1593771 w 5787"/>
                  <a:gd name="T25" fmla="*/ 876835 h 7004"/>
                  <a:gd name="T26" fmla="*/ 1643317 w 5787"/>
                  <a:gd name="T27" fmla="*/ 626924 h 7004"/>
                  <a:gd name="T28" fmla="*/ 1494107 w 5787"/>
                  <a:gd name="T29" fmla="*/ 602019 h 7004"/>
                  <a:gd name="T30" fmla="*/ 1530478 w 5787"/>
                  <a:gd name="T31" fmla="*/ 480356 h 7004"/>
                  <a:gd name="T32" fmla="*/ 1571719 w 5787"/>
                  <a:gd name="T33" fmla="*/ 410220 h 7004"/>
                  <a:gd name="T34" fmla="*/ 1611527 w 5787"/>
                  <a:gd name="T35" fmla="*/ 293137 h 7004"/>
                  <a:gd name="T36" fmla="*/ 1631575 w 5787"/>
                  <a:gd name="T37" fmla="*/ 162313 h 7004"/>
                  <a:gd name="T38" fmla="*/ 1534774 w 5787"/>
                  <a:gd name="T39" fmla="*/ 77578 h 7004"/>
                  <a:gd name="T40" fmla="*/ 1454012 w 5787"/>
                  <a:gd name="T41" fmla="*/ 0 h 7004"/>
                  <a:gd name="T42" fmla="*/ 1390146 w 5787"/>
                  <a:gd name="T43" fmla="*/ 117369 h 7004"/>
                  <a:gd name="T44" fmla="*/ 1271007 w 5787"/>
                  <a:gd name="T45" fmla="*/ 180062 h 7004"/>
                  <a:gd name="T46" fmla="*/ 1197118 w 5787"/>
                  <a:gd name="T47" fmla="*/ 267946 h 7004"/>
                  <a:gd name="T48" fmla="*/ 1116928 w 5787"/>
                  <a:gd name="T49" fmla="*/ 318901 h 7004"/>
                  <a:gd name="T50" fmla="*/ 1088576 w 5787"/>
                  <a:gd name="T51" fmla="*/ 371860 h 7004"/>
                  <a:gd name="T52" fmla="*/ 1108623 w 5787"/>
                  <a:gd name="T53" fmla="*/ 474630 h 7004"/>
                  <a:gd name="T54" fmla="*/ 1015832 w 5787"/>
                  <a:gd name="T55" fmla="*/ 540472 h 7004"/>
                  <a:gd name="T56" fmla="*/ 975164 w 5787"/>
                  <a:gd name="T57" fmla="*/ 541330 h 7004"/>
                  <a:gd name="T58" fmla="*/ 877791 w 5787"/>
                  <a:gd name="T59" fmla="*/ 625779 h 7004"/>
                  <a:gd name="T60" fmla="*/ 797315 w 5787"/>
                  <a:gd name="T61" fmla="*/ 706793 h 7004"/>
                  <a:gd name="T62" fmla="*/ 754356 w 5787"/>
                  <a:gd name="T63" fmla="*/ 804409 h 7004"/>
                  <a:gd name="T64" fmla="*/ 672162 w 5787"/>
                  <a:gd name="T65" fmla="*/ 975883 h 7004"/>
                  <a:gd name="T66" fmla="*/ 572497 w 5787"/>
                  <a:gd name="T67" fmla="*/ 1148788 h 7004"/>
                  <a:gd name="T68" fmla="*/ 520088 w 5787"/>
                  <a:gd name="T69" fmla="*/ 1338583 h 7004"/>
                  <a:gd name="T70" fmla="*/ 491162 w 5787"/>
                  <a:gd name="T71" fmla="*/ 1561585 h 7004"/>
                  <a:gd name="T72" fmla="*/ 260044 w 5787"/>
                  <a:gd name="T73" fmla="*/ 1735063 h 7004"/>
                  <a:gd name="T74" fmla="*/ 85918 w 5787"/>
                  <a:gd name="T75" fmla="*/ 1792602 h 7004"/>
                  <a:gd name="T76" fmla="*/ 0 w 5787"/>
                  <a:gd name="T77" fmla="*/ 1944610 h 70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87"/>
                  <a:gd name="T118" fmla="*/ 0 h 7004"/>
                  <a:gd name="T119" fmla="*/ 5787 w 5787"/>
                  <a:gd name="T120" fmla="*/ 7004 h 70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87" h="7004">
                    <a:moveTo>
                      <a:pt x="105" y="6975"/>
                    </a:moveTo>
                    <a:cubicBezTo>
                      <a:pt x="230" y="7004"/>
                      <a:pt x="330" y="6902"/>
                      <a:pt x="441" y="6862"/>
                    </a:cubicBezTo>
                    <a:cubicBezTo>
                      <a:pt x="629" y="6789"/>
                      <a:pt x="808" y="6694"/>
                      <a:pt x="989" y="6605"/>
                    </a:cubicBezTo>
                    <a:cubicBezTo>
                      <a:pt x="1042" y="6592"/>
                      <a:pt x="1092" y="6574"/>
                      <a:pt x="1131" y="6533"/>
                    </a:cubicBezTo>
                    <a:cubicBezTo>
                      <a:pt x="1240" y="6495"/>
                      <a:pt x="1346" y="6447"/>
                      <a:pt x="1448" y="6392"/>
                    </a:cubicBezTo>
                    <a:cubicBezTo>
                      <a:pt x="1557" y="6332"/>
                      <a:pt x="1685" y="6311"/>
                      <a:pt x="1782" y="6228"/>
                    </a:cubicBezTo>
                    <a:cubicBezTo>
                      <a:pt x="1827" y="6193"/>
                      <a:pt x="1893" y="6210"/>
                      <a:pt x="1942" y="6180"/>
                    </a:cubicBezTo>
                    <a:cubicBezTo>
                      <a:pt x="2034" y="6128"/>
                      <a:pt x="2148" y="6119"/>
                      <a:pt x="2224" y="6039"/>
                    </a:cubicBezTo>
                    <a:cubicBezTo>
                      <a:pt x="2420" y="5966"/>
                      <a:pt x="2604" y="5864"/>
                      <a:pt x="2803" y="5802"/>
                    </a:cubicBezTo>
                    <a:cubicBezTo>
                      <a:pt x="2917" y="5699"/>
                      <a:pt x="3082" y="5683"/>
                      <a:pt x="3210" y="5610"/>
                    </a:cubicBezTo>
                    <a:cubicBezTo>
                      <a:pt x="3256" y="5541"/>
                      <a:pt x="3359" y="5593"/>
                      <a:pt x="3406" y="5525"/>
                    </a:cubicBezTo>
                    <a:cubicBezTo>
                      <a:pt x="3530" y="5409"/>
                      <a:pt x="3721" y="5493"/>
                      <a:pt x="3870" y="5456"/>
                    </a:cubicBezTo>
                    <a:cubicBezTo>
                      <a:pt x="4077" y="5399"/>
                      <a:pt x="4295" y="5445"/>
                      <a:pt x="4505" y="5421"/>
                    </a:cubicBezTo>
                    <a:cubicBezTo>
                      <a:pt x="4724" y="5362"/>
                      <a:pt x="4953" y="5410"/>
                      <a:pt x="5176" y="5386"/>
                    </a:cubicBezTo>
                    <a:cubicBezTo>
                      <a:pt x="5336" y="5341"/>
                      <a:pt x="5506" y="5361"/>
                      <a:pt x="5671" y="5355"/>
                    </a:cubicBezTo>
                    <a:lnTo>
                      <a:pt x="5669" y="5325"/>
                    </a:lnTo>
                    <a:cubicBezTo>
                      <a:pt x="5605" y="5327"/>
                      <a:pt x="5510" y="5307"/>
                      <a:pt x="5531" y="5222"/>
                    </a:cubicBezTo>
                    <a:cubicBezTo>
                      <a:pt x="5620" y="5229"/>
                      <a:pt x="5602" y="5129"/>
                      <a:pt x="5632" y="5073"/>
                    </a:cubicBezTo>
                    <a:cubicBezTo>
                      <a:pt x="5622" y="4996"/>
                      <a:pt x="5560" y="4960"/>
                      <a:pt x="5497" y="4927"/>
                    </a:cubicBezTo>
                    <a:cubicBezTo>
                      <a:pt x="5445" y="4814"/>
                      <a:pt x="5532" y="4723"/>
                      <a:pt x="5533" y="4616"/>
                    </a:cubicBezTo>
                    <a:cubicBezTo>
                      <a:pt x="5532" y="4546"/>
                      <a:pt x="5614" y="4545"/>
                      <a:pt x="5664" y="4536"/>
                    </a:cubicBezTo>
                    <a:cubicBezTo>
                      <a:pt x="5787" y="4421"/>
                      <a:pt x="5722" y="4232"/>
                      <a:pt x="5743" y="4086"/>
                    </a:cubicBezTo>
                    <a:cubicBezTo>
                      <a:pt x="5734" y="3970"/>
                      <a:pt x="5762" y="3844"/>
                      <a:pt x="5714" y="3733"/>
                    </a:cubicBezTo>
                    <a:cubicBezTo>
                      <a:pt x="5743" y="3610"/>
                      <a:pt x="5717" y="3476"/>
                      <a:pt x="5647" y="3371"/>
                    </a:cubicBezTo>
                    <a:cubicBezTo>
                      <a:pt x="5607" y="3305"/>
                      <a:pt x="5694" y="3246"/>
                      <a:pt x="5668" y="3176"/>
                    </a:cubicBezTo>
                    <a:cubicBezTo>
                      <a:pt x="5612" y="3165"/>
                      <a:pt x="5542" y="3134"/>
                      <a:pt x="5565" y="3063"/>
                    </a:cubicBezTo>
                    <a:cubicBezTo>
                      <a:pt x="5618" y="2888"/>
                      <a:pt x="5557" y="2665"/>
                      <a:pt x="5697" y="2524"/>
                    </a:cubicBezTo>
                    <a:cubicBezTo>
                      <a:pt x="5707" y="2440"/>
                      <a:pt x="5727" y="2273"/>
                      <a:pt x="5738" y="2190"/>
                    </a:cubicBezTo>
                    <a:cubicBezTo>
                      <a:pt x="5633" y="2174"/>
                      <a:pt x="5604" y="2017"/>
                      <a:pt x="5459" y="2110"/>
                    </a:cubicBezTo>
                    <a:cubicBezTo>
                      <a:pt x="5381" y="2120"/>
                      <a:pt x="5276" y="2193"/>
                      <a:pt x="5217" y="2103"/>
                    </a:cubicBezTo>
                    <a:cubicBezTo>
                      <a:pt x="5240" y="2018"/>
                      <a:pt x="5180" y="1901"/>
                      <a:pt x="5233" y="1817"/>
                    </a:cubicBezTo>
                    <a:cubicBezTo>
                      <a:pt x="5253" y="1759"/>
                      <a:pt x="5304" y="1722"/>
                      <a:pt x="5344" y="1678"/>
                    </a:cubicBezTo>
                    <a:cubicBezTo>
                      <a:pt x="5348" y="1629"/>
                      <a:pt x="5355" y="1531"/>
                      <a:pt x="5358" y="1482"/>
                    </a:cubicBezTo>
                    <a:cubicBezTo>
                      <a:pt x="5402" y="1467"/>
                      <a:pt x="5445" y="1449"/>
                      <a:pt x="5488" y="1433"/>
                    </a:cubicBezTo>
                    <a:cubicBezTo>
                      <a:pt x="5495" y="1367"/>
                      <a:pt x="5492" y="1295"/>
                      <a:pt x="5554" y="1254"/>
                    </a:cubicBezTo>
                    <a:cubicBezTo>
                      <a:pt x="5576" y="1177"/>
                      <a:pt x="5603" y="1101"/>
                      <a:pt x="5627" y="1024"/>
                    </a:cubicBezTo>
                    <a:cubicBezTo>
                      <a:pt x="5510" y="961"/>
                      <a:pt x="5596" y="832"/>
                      <a:pt x="5604" y="736"/>
                    </a:cubicBezTo>
                    <a:cubicBezTo>
                      <a:pt x="5603" y="665"/>
                      <a:pt x="5737" y="646"/>
                      <a:pt x="5697" y="567"/>
                    </a:cubicBezTo>
                    <a:cubicBezTo>
                      <a:pt x="5612" y="484"/>
                      <a:pt x="5566" y="372"/>
                      <a:pt x="5493" y="279"/>
                    </a:cubicBezTo>
                    <a:cubicBezTo>
                      <a:pt x="5448" y="277"/>
                      <a:pt x="5403" y="274"/>
                      <a:pt x="5359" y="271"/>
                    </a:cubicBezTo>
                    <a:cubicBezTo>
                      <a:pt x="5318" y="224"/>
                      <a:pt x="5301" y="164"/>
                      <a:pt x="5273" y="110"/>
                    </a:cubicBezTo>
                    <a:cubicBezTo>
                      <a:pt x="5200" y="86"/>
                      <a:pt x="5141" y="34"/>
                      <a:pt x="5077" y="0"/>
                    </a:cubicBezTo>
                    <a:cubicBezTo>
                      <a:pt x="5022" y="62"/>
                      <a:pt x="4934" y="122"/>
                      <a:pt x="4991" y="231"/>
                    </a:cubicBezTo>
                    <a:cubicBezTo>
                      <a:pt x="4933" y="282"/>
                      <a:pt x="4895" y="347"/>
                      <a:pt x="4854" y="410"/>
                    </a:cubicBezTo>
                    <a:cubicBezTo>
                      <a:pt x="4761" y="409"/>
                      <a:pt x="4675" y="475"/>
                      <a:pt x="4585" y="429"/>
                    </a:cubicBezTo>
                    <a:cubicBezTo>
                      <a:pt x="4506" y="464"/>
                      <a:pt x="4410" y="512"/>
                      <a:pt x="4438" y="629"/>
                    </a:cubicBezTo>
                    <a:cubicBezTo>
                      <a:pt x="4431" y="721"/>
                      <a:pt x="4394" y="846"/>
                      <a:pt x="4294" y="872"/>
                    </a:cubicBezTo>
                    <a:cubicBezTo>
                      <a:pt x="4245" y="873"/>
                      <a:pt x="4211" y="903"/>
                      <a:pt x="4180" y="936"/>
                    </a:cubicBezTo>
                    <a:cubicBezTo>
                      <a:pt x="4114" y="947"/>
                      <a:pt x="4046" y="953"/>
                      <a:pt x="3989" y="991"/>
                    </a:cubicBezTo>
                    <a:cubicBezTo>
                      <a:pt x="3973" y="1041"/>
                      <a:pt x="3937" y="1079"/>
                      <a:pt x="3900" y="1114"/>
                    </a:cubicBezTo>
                    <a:cubicBezTo>
                      <a:pt x="3854" y="1125"/>
                      <a:pt x="3802" y="1123"/>
                      <a:pt x="3770" y="1164"/>
                    </a:cubicBezTo>
                    <a:cubicBezTo>
                      <a:pt x="3759" y="1213"/>
                      <a:pt x="3810" y="1250"/>
                      <a:pt x="3801" y="1299"/>
                    </a:cubicBezTo>
                    <a:cubicBezTo>
                      <a:pt x="3811" y="1350"/>
                      <a:pt x="3754" y="1388"/>
                      <a:pt x="3772" y="1438"/>
                    </a:cubicBezTo>
                    <a:cubicBezTo>
                      <a:pt x="3799" y="1522"/>
                      <a:pt x="3748" y="1671"/>
                      <a:pt x="3871" y="1658"/>
                    </a:cubicBezTo>
                    <a:cubicBezTo>
                      <a:pt x="3885" y="1718"/>
                      <a:pt x="3829" y="1748"/>
                      <a:pt x="3794" y="1784"/>
                    </a:cubicBezTo>
                    <a:cubicBezTo>
                      <a:pt x="3701" y="1789"/>
                      <a:pt x="3609" y="1816"/>
                      <a:pt x="3547" y="1888"/>
                    </a:cubicBezTo>
                    <a:cubicBezTo>
                      <a:pt x="3502" y="1912"/>
                      <a:pt x="3501" y="1818"/>
                      <a:pt x="3455" y="1836"/>
                    </a:cubicBezTo>
                    <a:cubicBezTo>
                      <a:pt x="3443" y="1850"/>
                      <a:pt x="3417" y="1878"/>
                      <a:pt x="3405" y="1891"/>
                    </a:cubicBezTo>
                    <a:cubicBezTo>
                      <a:pt x="3350" y="1917"/>
                      <a:pt x="3288" y="1807"/>
                      <a:pt x="3262" y="1924"/>
                    </a:cubicBezTo>
                    <a:cubicBezTo>
                      <a:pt x="3157" y="1981"/>
                      <a:pt x="3178" y="2137"/>
                      <a:pt x="3065" y="2186"/>
                    </a:cubicBezTo>
                    <a:cubicBezTo>
                      <a:pt x="3029" y="2238"/>
                      <a:pt x="3031" y="2307"/>
                      <a:pt x="2984" y="2352"/>
                    </a:cubicBezTo>
                    <a:cubicBezTo>
                      <a:pt x="2934" y="2381"/>
                      <a:pt x="2834" y="2439"/>
                      <a:pt x="2784" y="2469"/>
                    </a:cubicBezTo>
                    <a:cubicBezTo>
                      <a:pt x="2738" y="2513"/>
                      <a:pt x="2738" y="2583"/>
                      <a:pt x="2703" y="2634"/>
                    </a:cubicBezTo>
                    <a:cubicBezTo>
                      <a:pt x="2619" y="2659"/>
                      <a:pt x="2613" y="2743"/>
                      <a:pt x="2634" y="2810"/>
                    </a:cubicBezTo>
                    <a:cubicBezTo>
                      <a:pt x="2551" y="2881"/>
                      <a:pt x="2476" y="2959"/>
                      <a:pt x="2398" y="3035"/>
                    </a:cubicBezTo>
                    <a:cubicBezTo>
                      <a:pt x="2422" y="3168"/>
                      <a:pt x="2358" y="3282"/>
                      <a:pt x="2347" y="3409"/>
                    </a:cubicBezTo>
                    <a:cubicBezTo>
                      <a:pt x="2294" y="3508"/>
                      <a:pt x="2083" y="3370"/>
                      <a:pt x="2202" y="3618"/>
                    </a:cubicBezTo>
                    <a:cubicBezTo>
                      <a:pt x="2126" y="3745"/>
                      <a:pt x="2032" y="3866"/>
                      <a:pt x="1999" y="4013"/>
                    </a:cubicBezTo>
                    <a:cubicBezTo>
                      <a:pt x="1982" y="4102"/>
                      <a:pt x="1819" y="4123"/>
                      <a:pt x="1933" y="4262"/>
                    </a:cubicBezTo>
                    <a:cubicBezTo>
                      <a:pt x="1943" y="4410"/>
                      <a:pt x="1852" y="4538"/>
                      <a:pt x="1816" y="4676"/>
                    </a:cubicBezTo>
                    <a:cubicBezTo>
                      <a:pt x="1737" y="4745"/>
                      <a:pt x="1691" y="4840"/>
                      <a:pt x="1650" y="4934"/>
                    </a:cubicBezTo>
                    <a:cubicBezTo>
                      <a:pt x="1594" y="5120"/>
                      <a:pt x="1772" y="5268"/>
                      <a:pt x="1715" y="5455"/>
                    </a:cubicBezTo>
                    <a:cubicBezTo>
                      <a:pt x="1585" y="5585"/>
                      <a:pt x="1395" y="5613"/>
                      <a:pt x="1232" y="5680"/>
                    </a:cubicBezTo>
                    <a:cubicBezTo>
                      <a:pt x="1287" y="5901"/>
                      <a:pt x="1044" y="5965"/>
                      <a:pt x="908" y="6061"/>
                    </a:cubicBezTo>
                    <a:cubicBezTo>
                      <a:pt x="764" y="6055"/>
                      <a:pt x="932" y="5755"/>
                      <a:pt x="667" y="5925"/>
                    </a:cubicBezTo>
                    <a:cubicBezTo>
                      <a:pt x="567" y="6064"/>
                      <a:pt x="412" y="6136"/>
                      <a:pt x="300" y="6262"/>
                    </a:cubicBezTo>
                    <a:cubicBezTo>
                      <a:pt x="197" y="6273"/>
                      <a:pt x="133" y="6364"/>
                      <a:pt x="33" y="6388"/>
                    </a:cubicBezTo>
                    <a:cubicBezTo>
                      <a:pt x="37" y="6523"/>
                      <a:pt x="7" y="6661"/>
                      <a:pt x="0" y="6793"/>
                    </a:cubicBezTo>
                    <a:cubicBezTo>
                      <a:pt x="56" y="6840"/>
                      <a:pt x="80" y="6909"/>
                      <a:pt x="105" y="6975"/>
                    </a:cubicBezTo>
                  </a:path>
                </a:pathLst>
              </a:custGeom>
              <a:grpFill/>
              <a:ln w="9525">
                <a:solidFill>
                  <a:schemeClr val="bg1">
                    <a:lumMod val="85000"/>
                  </a:schemeClr>
                </a:solidFill>
                <a:round/>
                <a:headEnd/>
                <a:tailEnd/>
              </a:ln>
            </p:spPr>
            <p:txBody>
              <a:bodyPr/>
              <a:lstStyle/>
              <a:p>
                <a:endParaRPr lang="en-US" dirty="0"/>
              </a:p>
            </p:txBody>
          </p:sp>
          <p:sp>
            <p:nvSpPr>
              <p:cNvPr id="39" name="Freeform 109"/>
              <p:cNvSpPr>
                <a:spLocks/>
              </p:cNvSpPr>
              <p:nvPr/>
            </p:nvSpPr>
            <p:spPr bwMode="auto">
              <a:xfrm flipV="1">
                <a:off x="11415119" y="4325021"/>
                <a:ext cx="655637" cy="1158875"/>
              </a:xfrm>
              <a:custGeom>
                <a:avLst/>
                <a:gdLst>
                  <a:gd name="T0" fmla="*/ 567741 w 2290"/>
                  <a:gd name="T1" fmla="*/ 1158875 h 4040"/>
                  <a:gd name="T2" fmla="*/ 593509 w 2290"/>
                  <a:gd name="T3" fmla="*/ 1145680 h 4040"/>
                  <a:gd name="T4" fmla="*/ 629583 w 2290"/>
                  <a:gd name="T5" fmla="*/ 1070525 h 4040"/>
                  <a:gd name="T6" fmla="*/ 655637 w 2290"/>
                  <a:gd name="T7" fmla="*/ 1027498 h 4040"/>
                  <a:gd name="T8" fmla="*/ 585206 w 2290"/>
                  <a:gd name="T9" fmla="*/ 877475 h 4040"/>
                  <a:gd name="T10" fmla="*/ 499601 w 2290"/>
                  <a:gd name="T11" fmla="*/ 751548 h 4040"/>
                  <a:gd name="T12" fmla="*/ 489580 w 2290"/>
                  <a:gd name="T13" fmla="*/ 666066 h 4040"/>
                  <a:gd name="T14" fmla="*/ 495020 w 2290"/>
                  <a:gd name="T15" fmla="*/ 624760 h 4040"/>
                  <a:gd name="T16" fmla="*/ 452647 w 2290"/>
                  <a:gd name="T17" fmla="*/ 585461 h 4040"/>
                  <a:gd name="T18" fmla="*/ 425162 w 2290"/>
                  <a:gd name="T19" fmla="*/ 561940 h 4040"/>
                  <a:gd name="T20" fmla="*/ 455796 w 2290"/>
                  <a:gd name="T21" fmla="*/ 511454 h 4040"/>
                  <a:gd name="T22" fmla="*/ 516493 w 2290"/>
                  <a:gd name="T23" fmla="*/ 530960 h 4040"/>
                  <a:gd name="T24" fmla="*/ 477556 w 2290"/>
                  <a:gd name="T25" fmla="*/ 499119 h 4040"/>
                  <a:gd name="T26" fmla="*/ 455510 w 2290"/>
                  <a:gd name="T27" fmla="*/ 410770 h 4040"/>
                  <a:gd name="T28" fmla="*/ 496165 w 2290"/>
                  <a:gd name="T29" fmla="*/ 409622 h 4040"/>
                  <a:gd name="T30" fmla="*/ 456369 w 2290"/>
                  <a:gd name="T31" fmla="*/ 218006 h 4040"/>
                  <a:gd name="T32" fmla="*/ 434324 w 2290"/>
                  <a:gd name="T33" fmla="*/ 106708 h 4040"/>
                  <a:gd name="T34" fmla="*/ 406838 w 2290"/>
                  <a:gd name="T35" fmla="*/ 107282 h 4040"/>
                  <a:gd name="T36" fmla="*/ 393382 w 2290"/>
                  <a:gd name="T37" fmla="*/ 176700 h 4040"/>
                  <a:gd name="T38" fmla="*/ 273421 w 2290"/>
                  <a:gd name="T39" fmla="*/ 197927 h 4040"/>
                  <a:gd name="T40" fmla="*/ 236201 w 2290"/>
                  <a:gd name="T41" fmla="*/ 174692 h 4040"/>
                  <a:gd name="T42" fmla="*/ 210434 w 2290"/>
                  <a:gd name="T43" fmla="*/ 99537 h 4040"/>
                  <a:gd name="T44" fmla="*/ 184380 w 2290"/>
                  <a:gd name="T45" fmla="*/ 84621 h 4040"/>
                  <a:gd name="T46" fmla="*/ 160330 w 2290"/>
                  <a:gd name="T47" fmla="*/ 6598 h 4040"/>
                  <a:gd name="T48" fmla="*/ 83315 w 2290"/>
                  <a:gd name="T49" fmla="*/ 27538 h 4040"/>
                  <a:gd name="T50" fmla="*/ 40655 w 2290"/>
                  <a:gd name="T51" fmla="*/ 450355 h 4040"/>
                  <a:gd name="T52" fmla="*/ 0 w 2290"/>
                  <a:gd name="T53" fmla="*/ 490801 h 4040"/>
                  <a:gd name="T54" fmla="*/ 43232 w 2290"/>
                  <a:gd name="T55" fmla="*/ 519773 h 4040"/>
                  <a:gd name="T56" fmla="*/ 73008 w 2290"/>
                  <a:gd name="T57" fmla="*/ 560792 h 4040"/>
                  <a:gd name="T58" fmla="*/ 100779 w 2290"/>
                  <a:gd name="T59" fmla="*/ 563374 h 4040"/>
                  <a:gd name="T60" fmla="*/ 120248 w 2290"/>
                  <a:gd name="T61" fmla="*/ 594641 h 4040"/>
                  <a:gd name="T62" fmla="*/ 150023 w 2290"/>
                  <a:gd name="T63" fmla="*/ 635660 h 4040"/>
                  <a:gd name="T64" fmla="*/ 206425 w 2290"/>
                  <a:gd name="T65" fmla="*/ 700488 h 4040"/>
                  <a:gd name="T66" fmla="*/ 312072 w 2290"/>
                  <a:gd name="T67" fmla="*/ 736632 h 4040"/>
                  <a:gd name="T68" fmla="*/ 361316 w 2290"/>
                  <a:gd name="T69" fmla="*/ 788265 h 4040"/>
                  <a:gd name="T70" fmla="*/ 421726 w 2290"/>
                  <a:gd name="T71" fmla="*/ 868583 h 4040"/>
                  <a:gd name="T72" fmla="*/ 465531 w 2290"/>
                  <a:gd name="T73" fmla="*/ 966972 h 4040"/>
                  <a:gd name="T74" fmla="*/ 454079 w 2290"/>
                  <a:gd name="T75" fmla="*/ 1077696 h 4040"/>
                  <a:gd name="T76" fmla="*/ 445203 w 2290"/>
                  <a:gd name="T77" fmla="*/ 1119003 h 4040"/>
                  <a:gd name="T78" fmla="*/ 564878 w 2290"/>
                  <a:gd name="T79" fmla="*/ 1130477 h 4040"/>
                  <a:gd name="T80" fmla="*/ 567741 w 2290"/>
                  <a:gd name="T81" fmla="*/ 1158875 h 40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90"/>
                  <a:gd name="T124" fmla="*/ 0 h 4040"/>
                  <a:gd name="T125" fmla="*/ 2290 w 2290"/>
                  <a:gd name="T126" fmla="*/ 4040 h 40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90" h="4040">
                    <a:moveTo>
                      <a:pt x="1983" y="4040"/>
                    </a:moveTo>
                    <a:cubicBezTo>
                      <a:pt x="2013" y="4026"/>
                      <a:pt x="2043" y="4011"/>
                      <a:pt x="2073" y="3994"/>
                    </a:cubicBezTo>
                    <a:cubicBezTo>
                      <a:pt x="2121" y="3910"/>
                      <a:pt x="2192" y="3835"/>
                      <a:pt x="2199" y="3732"/>
                    </a:cubicBezTo>
                    <a:cubicBezTo>
                      <a:pt x="2279" y="3730"/>
                      <a:pt x="2264" y="3637"/>
                      <a:pt x="2290" y="3582"/>
                    </a:cubicBezTo>
                    <a:cubicBezTo>
                      <a:pt x="2257" y="3388"/>
                      <a:pt x="2163" y="3215"/>
                      <a:pt x="2044" y="3059"/>
                    </a:cubicBezTo>
                    <a:cubicBezTo>
                      <a:pt x="1888" y="2957"/>
                      <a:pt x="1827" y="2778"/>
                      <a:pt x="1745" y="2620"/>
                    </a:cubicBezTo>
                    <a:cubicBezTo>
                      <a:pt x="1718" y="2526"/>
                      <a:pt x="1662" y="2420"/>
                      <a:pt x="1710" y="2322"/>
                    </a:cubicBezTo>
                    <a:cubicBezTo>
                      <a:pt x="1736" y="2279"/>
                      <a:pt x="1734" y="2227"/>
                      <a:pt x="1729" y="2178"/>
                    </a:cubicBezTo>
                    <a:cubicBezTo>
                      <a:pt x="1640" y="2183"/>
                      <a:pt x="1637" y="2084"/>
                      <a:pt x="1581" y="2041"/>
                    </a:cubicBezTo>
                    <a:cubicBezTo>
                      <a:pt x="1549" y="2017"/>
                      <a:pt x="1476" y="2013"/>
                      <a:pt x="1485" y="1959"/>
                    </a:cubicBezTo>
                    <a:cubicBezTo>
                      <a:pt x="1465" y="1882"/>
                      <a:pt x="1520" y="1802"/>
                      <a:pt x="1592" y="1783"/>
                    </a:cubicBezTo>
                    <a:cubicBezTo>
                      <a:pt x="1666" y="1790"/>
                      <a:pt x="1734" y="1829"/>
                      <a:pt x="1804" y="1851"/>
                    </a:cubicBezTo>
                    <a:cubicBezTo>
                      <a:pt x="1821" y="1767"/>
                      <a:pt x="1734" y="1743"/>
                      <a:pt x="1668" y="1740"/>
                    </a:cubicBezTo>
                    <a:cubicBezTo>
                      <a:pt x="1584" y="1661"/>
                      <a:pt x="1585" y="1541"/>
                      <a:pt x="1591" y="1432"/>
                    </a:cubicBezTo>
                    <a:cubicBezTo>
                      <a:pt x="1638" y="1431"/>
                      <a:pt x="1685" y="1430"/>
                      <a:pt x="1733" y="1428"/>
                    </a:cubicBezTo>
                    <a:cubicBezTo>
                      <a:pt x="1703" y="1205"/>
                      <a:pt x="1589" y="991"/>
                      <a:pt x="1594" y="760"/>
                    </a:cubicBezTo>
                    <a:cubicBezTo>
                      <a:pt x="1605" y="623"/>
                      <a:pt x="1508" y="509"/>
                      <a:pt x="1517" y="372"/>
                    </a:cubicBezTo>
                    <a:cubicBezTo>
                      <a:pt x="1493" y="373"/>
                      <a:pt x="1445" y="374"/>
                      <a:pt x="1421" y="374"/>
                    </a:cubicBezTo>
                    <a:cubicBezTo>
                      <a:pt x="1405" y="455"/>
                      <a:pt x="1376" y="533"/>
                      <a:pt x="1374" y="616"/>
                    </a:cubicBezTo>
                    <a:cubicBezTo>
                      <a:pt x="1169" y="495"/>
                      <a:pt x="1152" y="794"/>
                      <a:pt x="955" y="690"/>
                    </a:cubicBezTo>
                    <a:cubicBezTo>
                      <a:pt x="892" y="706"/>
                      <a:pt x="861" y="649"/>
                      <a:pt x="825" y="609"/>
                    </a:cubicBezTo>
                    <a:cubicBezTo>
                      <a:pt x="782" y="527"/>
                      <a:pt x="760" y="436"/>
                      <a:pt x="735" y="347"/>
                    </a:cubicBezTo>
                    <a:cubicBezTo>
                      <a:pt x="701" y="335"/>
                      <a:pt x="671" y="318"/>
                      <a:pt x="644" y="295"/>
                    </a:cubicBezTo>
                    <a:cubicBezTo>
                      <a:pt x="713" y="163"/>
                      <a:pt x="578" y="123"/>
                      <a:pt x="560" y="23"/>
                    </a:cubicBezTo>
                    <a:cubicBezTo>
                      <a:pt x="461" y="0"/>
                      <a:pt x="390" y="101"/>
                      <a:pt x="291" y="96"/>
                    </a:cubicBezTo>
                    <a:cubicBezTo>
                      <a:pt x="218" y="585"/>
                      <a:pt x="201" y="1080"/>
                      <a:pt x="142" y="1570"/>
                    </a:cubicBezTo>
                    <a:cubicBezTo>
                      <a:pt x="139" y="1650"/>
                      <a:pt x="29" y="1656"/>
                      <a:pt x="0" y="1711"/>
                    </a:cubicBezTo>
                    <a:cubicBezTo>
                      <a:pt x="235" y="1596"/>
                      <a:pt x="187" y="1728"/>
                      <a:pt x="151" y="1812"/>
                    </a:cubicBezTo>
                    <a:cubicBezTo>
                      <a:pt x="230" y="1816"/>
                      <a:pt x="261" y="1884"/>
                      <a:pt x="255" y="1955"/>
                    </a:cubicBezTo>
                    <a:cubicBezTo>
                      <a:pt x="279" y="1957"/>
                      <a:pt x="328" y="1962"/>
                      <a:pt x="352" y="1964"/>
                    </a:cubicBezTo>
                    <a:cubicBezTo>
                      <a:pt x="356" y="2016"/>
                      <a:pt x="347" y="2080"/>
                      <a:pt x="420" y="2073"/>
                    </a:cubicBezTo>
                    <a:cubicBezTo>
                      <a:pt x="415" y="2144"/>
                      <a:pt x="450" y="2203"/>
                      <a:pt x="524" y="2216"/>
                    </a:cubicBezTo>
                    <a:cubicBezTo>
                      <a:pt x="510" y="2347"/>
                      <a:pt x="685" y="2336"/>
                      <a:pt x="721" y="2442"/>
                    </a:cubicBezTo>
                    <a:cubicBezTo>
                      <a:pt x="835" y="2506"/>
                      <a:pt x="959" y="2555"/>
                      <a:pt x="1090" y="2568"/>
                    </a:cubicBezTo>
                    <a:cubicBezTo>
                      <a:pt x="1161" y="2616"/>
                      <a:pt x="1187" y="2711"/>
                      <a:pt x="1262" y="2748"/>
                    </a:cubicBezTo>
                    <a:cubicBezTo>
                      <a:pt x="1323" y="2848"/>
                      <a:pt x="1392" y="2943"/>
                      <a:pt x="1473" y="3028"/>
                    </a:cubicBezTo>
                    <a:cubicBezTo>
                      <a:pt x="1510" y="3148"/>
                      <a:pt x="1571" y="3259"/>
                      <a:pt x="1626" y="3371"/>
                    </a:cubicBezTo>
                    <a:cubicBezTo>
                      <a:pt x="1612" y="3499"/>
                      <a:pt x="1593" y="3628"/>
                      <a:pt x="1586" y="3757"/>
                    </a:cubicBezTo>
                    <a:cubicBezTo>
                      <a:pt x="1568" y="3803"/>
                      <a:pt x="1550" y="3850"/>
                      <a:pt x="1555" y="3901"/>
                    </a:cubicBezTo>
                    <a:cubicBezTo>
                      <a:pt x="1696" y="3888"/>
                      <a:pt x="1860" y="3819"/>
                      <a:pt x="1973" y="3941"/>
                    </a:cubicBezTo>
                    <a:cubicBezTo>
                      <a:pt x="1976" y="3966"/>
                      <a:pt x="1981" y="4016"/>
                      <a:pt x="1983" y="4040"/>
                    </a:cubicBezTo>
                  </a:path>
                </a:pathLst>
              </a:custGeom>
              <a:grpFill/>
              <a:ln w="9525">
                <a:solidFill>
                  <a:schemeClr val="bg1">
                    <a:lumMod val="85000"/>
                  </a:schemeClr>
                </a:solidFill>
                <a:round/>
                <a:headEnd/>
                <a:tailEnd/>
              </a:ln>
            </p:spPr>
            <p:txBody>
              <a:bodyPr/>
              <a:lstStyle/>
              <a:p>
                <a:pPr>
                  <a:defRPr/>
                </a:pPr>
                <a:endParaRPr lang="en-US" dirty="0"/>
              </a:p>
            </p:txBody>
          </p:sp>
          <p:sp>
            <p:nvSpPr>
              <p:cNvPr id="40" name="Freeform 110"/>
              <p:cNvSpPr>
                <a:spLocks/>
              </p:cNvSpPr>
              <p:nvPr/>
            </p:nvSpPr>
            <p:spPr bwMode="auto">
              <a:xfrm flipV="1">
                <a:off x="8116294" y="4942557"/>
                <a:ext cx="549275" cy="566738"/>
              </a:xfrm>
              <a:custGeom>
                <a:avLst/>
                <a:gdLst>
                  <a:gd name="T0" fmla="*/ 187662 w 1923"/>
                  <a:gd name="T1" fmla="*/ 566738 h 1979"/>
                  <a:gd name="T2" fmla="*/ 217939 w 1923"/>
                  <a:gd name="T3" fmla="*/ 536955 h 1979"/>
                  <a:gd name="T4" fmla="*/ 287063 w 1923"/>
                  <a:gd name="T5" fmla="*/ 535237 h 1979"/>
                  <a:gd name="T6" fmla="*/ 305629 w 1923"/>
                  <a:gd name="T7" fmla="*/ 493712 h 1979"/>
                  <a:gd name="T8" fmla="*/ 300773 w 1923"/>
                  <a:gd name="T9" fmla="*/ 447606 h 1979"/>
                  <a:gd name="T10" fmla="*/ 320482 w 1923"/>
                  <a:gd name="T11" fmla="*/ 415818 h 1979"/>
                  <a:gd name="T12" fmla="*/ 356472 w 1923"/>
                  <a:gd name="T13" fmla="*/ 416677 h 1979"/>
                  <a:gd name="T14" fmla="*/ 385892 w 1923"/>
                  <a:gd name="T15" fmla="*/ 447606 h 1979"/>
                  <a:gd name="T16" fmla="*/ 400460 w 1923"/>
                  <a:gd name="T17" fmla="*/ 483403 h 1979"/>
                  <a:gd name="T18" fmla="*/ 439306 w 1923"/>
                  <a:gd name="T19" fmla="*/ 473666 h 1979"/>
                  <a:gd name="T20" fmla="*/ 435878 w 1923"/>
                  <a:gd name="T21" fmla="*/ 431855 h 1979"/>
                  <a:gd name="T22" fmla="*/ 482151 w 1923"/>
                  <a:gd name="T23" fmla="*/ 443310 h 1979"/>
                  <a:gd name="T24" fmla="*/ 548418 w 1923"/>
                  <a:gd name="T25" fmla="*/ 422977 h 1979"/>
                  <a:gd name="T26" fmla="*/ 521854 w 1923"/>
                  <a:gd name="T27" fmla="*/ 346515 h 1979"/>
                  <a:gd name="T28" fmla="*/ 537850 w 1923"/>
                  <a:gd name="T29" fmla="*/ 331623 h 1979"/>
                  <a:gd name="T30" fmla="*/ 549275 w 1923"/>
                  <a:gd name="T31" fmla="*/ 202468 h 1979"/>
                  <a:gd name="T32" fmla="*/ 501860 w 1923"/>
                  <a:gd name="T33" fmla="*/ 183567 h 1979"/>
                  <a:gd name="T34" fmla="*/ 471582 w 1923"/>
                  <a:gd name="T35" fmla="*/ 225378 h 1979"/>
                  <a:gd name="T36" fmla="*/ 475867 w 1923"/>
                  <a:gd name="T37" fmla="*/ 260602 h 1979"/>
                  <a:gd name="T38" fmla="*/ 442162 w 1923"/>
                  <a:gd name="T39" fmla="*/ 316445 h 1979"/>
                  <a:gd name="T40" fmla="*/ 427595 w 1923"/>
                  <a:gd name="T41" fmla="*/ 374007 h 1979"/>
                  <a:gd name="T42" fmla="*/ 357329 w 1923"/>
                  <a:gd name="T43" fmla="*/ 305277 h 1979"/>
                  <a:gd name="T44" fmla="*/ 339905 w 1923"/>
                  <a:gd name="T45" fmla="*/ 292103 h 1979"/>
                  <a:gd name="T46" fmla="*/ 345332 w 1923"/>
                  <a:gd name="T47" fmla="*/ 240269 h 1979"/>
                  <a:gd name="T48" fmla="*/ 347617 w 1923"/>
                  <a:gd name="T49" fmla="*/ 164380 h 1979"/>
                  <a:gd name="T50" fmla="*/ 306771 w 1923"/>
                  <a:gd name="T51" fmla="*/ 102523 h 1979"/>
                  <a:gd name="T52" fmla="*/ 247931 w 1923"/>
                  <a:gd name="T53" fmla="*/ 121710 h 1979"/>
                  <a:gd name="T54" fmla="*/ 205371 w 1923"/>
                  <a:gd name="T55" fmla="*/ 73885 h 1979"/>
                  <a:gd name="T56" fmla="*/ 148244 w 1923"/>
                  <a:gd name="T57" fmla="*/ 69303 h 1979"/>
                  <a:gd name="T58" fmla="*/ 56841 w 1923"/>
                  <a:gd name="T59" fmla="*/ 0 h 1979"/>
                  <a:gd name="T60" fmla="*/ 59126 w 1923"/>
                  <a:gd name="T61" fmla="*/ 33506 h 1979"/>
                  <a:gd name="T62" fmla="*/ 39989 w 1923"/>
                  <a:gd name="T63" fmla="*/ 74171 h 1979"/>
                  <a:gd name="T64" fmla="*/ 44273 w 1923"/>
                  <a:gd name="T65" fmla="*/ 109682 h 1979"/>
                  <a:gd name="T66" fmla="*/ 7712 w 1923"/>
                  <a:gd name="T67" fmla="*/ 144333 h 1979"/>
                  <a:gd name="T68" fmla="*/ 33990 w 1923"/>
                  <a:gd name="T69" fmla="*/ 184713 h 1979"/>
                  <a:gd name="T70" fmla="*/ 78264 w 1923"/>
                  <a:gd name="T71" fmla="*/ 290958 h 1979"/>
                  <a:gd name="T72" fmla="*/ 116824 w 1923"/>
                  <a:gd name="T73" fmla="*/ 333914 h 1979"/>
                  <a:gd name="T74" fmla="*/ 86547 w 1923"/>
                  <a:gd name="T75" fmla="*/ 382598 h 1979"/>
                  <a:gd name="T76" fmla="*/ 117681 w 1923"/>
                  <a:gd name="T77" fmla="*/ 414386 h 1979"/>
                  <a:gd name="T78" fmla="*/ 146245 w 1923"/>
                  <a:gd name="T79" fmla="*/ 437296 h 1979"/>
                  <a:gd name="T80" fmla="*/ 127679 w 1923"/>
                  <a:gd name="T81" fmla="*/ 483689 h 1979"/>
                  <a:gd name="T82" fmla="*/ 186805 w 1923"/>
                  <a:gd name="T83" fmla="*/ 496862 h 1979"/>
                  <a:gd name="T84" fmla="*/ 187662 w 1923"/>
                  <a:gd name="T85" fmla="*/ 566738 h 19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23"/>
                  <a:gd name="T130" fmla="*/ 0 h 1979"/>
                  <a:gd name="T131" fmla="*/ 1923 w 1923"/>
                  <a:gd name="T132" fmla="*/ 1979 h 197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23" h="1979">
                    <a:moveTo>
                      <a:pt x="657" y="1979"/>
                    </a:moveTo>
                    <a:cubicBezTo>
                      <a:pt x="714" y="1974"/>
                      <a:pt x="690" y="1864"/>
                      <a:pt x="763" y="1875"/>
                    </a:cubicBezTo>
                    <a:cubicBezTo>
                      <a:pt x="846" y="1874"/>
                      <a:pt x="929" y="1805"/>
                      <a:pt x="1005" y="1869"/>
                    </a:cubicBezTo>
                    <a:cubicBezTo>
                      <a:pt x="1005" y="1811"/>
                      <a:pt x="1017" y="1756"/>
                      <a:pt x="1070" y="1724"/>
                    </a:cubicBezTo>
                    <a:cubicBezTo>
                      <a:pt x="1052" y="1673"/>
                      <a:pt x="1028" y="1617"/>
                      <a:pt x="1053" y="1563"/>
                    </a:cubicBezTo>
                    <a:cubicBezTo>
                      <a:pt x="1085" y="1532"/>
                      <a:pt x="1114" y="1499"/>
                      <a:pt x="1122" y="1452"/>
                    </a:cubicBezTo>
                    <a:cubicBezTo>
                      <a:pt x="1164" y="1446"/>
                      <a:pt x="1206" y="1446"/>
                      <a:pt x="1248" y="1455"/>
                    </a:cubicBezTo>
                    <a:cubicBezTo>
                      <a:pt x="1283" y="1491"/>
                      <a:pt x="1318" y="1526"/>
                      <a:pt x="1351" y="1563"/>
                    </a:cubicBezTo>
                    <a:cubicBezTo>
                      <a:pt x="1363" y="1607"/>
                      <a:pt x="1361" y="1658"/>
                      <a:pt x="1402" y="1688"/>
                    </a:cubicBezTo>
                    <a:cubicBezTo>
                      <a:pt x="1446" y="1674"/>
                      <a:pt x="1491" y="1662"/>
                      <a:pt x="1538" y="1654"/>
                    </a:cubicBezTo>
                    <a:cubicBezTo>
                      <a:pt x="1543" y="1605"/>
                      <a:pt x="1472" y="1547"/>
                      <a:pt x="1526" y="1508"/>
                    </a:cubicBezTo>
                    <a:cubicBezTo>
                      <a:pt x="1575" y="1453"/>
                      <a:pt x="1657" y="1493"/>
                      <a:pt x="1688" y="1548"/>
                    </a:cubicBezTo>
                    <a:cubicBezTo>
                      <a:pt x="1800" y="1634"/>
                      <a:pt x="1858" y="1531"/>
                      <a:pt x="1920" y="1477"/>
                    </a:cubicBezTo>
                    <a:cubicBezTo>
                      <a:pt x="1886" y="1390"/>
                      <a:pt x="1827" y="1304"/>
                      <a:pt x="1827" y="1210"/>
                    </a:cubicBezTo>
                    <a:cubicBezTo>
                      <a:pt x="1841" y="1197"/>
                      <a:pt x="1869" y="1171"/>
                      <a:pt x="1883" y="1158"/>
                    </a:cubicBezTo>
                    <a:cubicBezTo>
                      <a:pt x="1910" y="1011"/>
                      <a:pt x="1851" y="846"/>
                      <a:pt x="1923" y="707"/>
                    </a:cubicBezTo>
                    <a:cubicBezTo>
                      <a:pt x="1923" y="622"/>
                      <a:pt x="1816" y="633"/>
                      <a:pt x="1757" y="641"/>
                    </a:cubicBezTo>
                    <a:cubicBezTo>
                      <a:pt x="1751" y="707"/>
                      <a:pt x="1692" y="742"/>
                      <a:pt x="1651" y="787"/>
                    </a:cubicBezTo>
                    <a:cubicBezTo>
                      <a:pt x="1629" y="831"/>
                      <a:pt x="1694" y="868"/>
                      <a:pt x="1666" y="910"/>
                    </a:cubicBezTo>
                    <a:cubicBezTo>
                      <a:pt x="1653" y="991"/>
                      <a:pt x="1610" y="1053"/>
                      <a:pt x="1548" y="1105"/>
                    </a:cubicBezTo>
                    <a:cubicBezTo>
                      <a:pt x="1529" y="1172"/>
                      <a:pt x="1506" y="1237"/>
                      <a:pt x="1497" y="1306"/>
                    </a:cubicBezTo>
                    <a:cubicBezTo>
                      <a:pt x="1358" y="1332"/>
                      <a:pt x="1290" y="1171"/>
                      <a:pt x="1251" y="1066"/>
                    </a:cubicBezTo>
                    <a:lnTo>
                      <a:pt x="1190" y="1020"/>
                    </a:lnTo>
                    <a:cubicBezTo>
                      <a:pt x="1101" y="963"/>
                      <a:pt x="1190" y="899"/>
                      <a:pt x="1209" y="839"/>
                    </a:cubicBezTo>
                    <a:cubicBezTo>
                      <a:pt x="1221" y="751"/>
                      <a:pt x="1224" y="663"/>
                      <a:pt x="1217" y="574"/>
                    </a:cubicBezTo>
                    <a:cubicBezTo>
                      <a:pt x="1099" y="570"/>
                      <a:pt x="1112" y="437"/>
                      <a:pt x="1074" y="358"/>
                    </a:cubicBezTo>
                    <a:cubicBezTo>
                      <a:pt x="995" y="336"/>
                      <a:pt x="936" y="401"/>
                      <a:pt x="868" y="425"/>
                    </a:cubicBezTo>
                    <a:cubicBezTo>
                      <a:pt x="788" y="410"/>
                      <a:pt x="772" y="309"/>
                      <a:pt x="719" y="258"/>
                    </a:cubicBezTo>
                    <a:cubicBezTo>
                      <a:pt x="652" y="244"/>
                      <a:pt x="585" y="200"/>
                      <a:pt x="519" y="242"/>
                    </a:cubicBezTo>
                    <a:cubicBezTo>
                      <a:pt x="425" y="149"/>
                      <a:pt x="344" y="15"/>
                      <a:pt x="199" y="0"/>
                    </a:cubicBezTo>
                    <a:cubicBezTo>
                      <a:pt x="212" y="37"/>
                      <a:pt x="255" y="87"/>
                      <a:pt x="207" y="117"/>
                    </a:cubicBezTo>
                    <a:cubicBezTo>
                      <a:pt x="160" y="151"/>
                      <a:pt x="160" y="210"/>
                      <a:pt x="140" y="259"/>
                    </a:cubicBezTo>
                    <a:cubicBezTo>
                      <a:pt x="111" y="302"/>
                      <a:pt x="176" y="338"/>
                      <a:pt x="155" y="383"/>
                    </a:cubicBezTo>
                    <a:cubicBezTo>
                      <a:pt x="113" y="424"/>
                      <a:pt x="70" y="463"/>
                      <a:pt x="27" y="504"/>
                    </a:cubicBezTo>
                    <a:cubicBezTo>
                      <a:pt x="0" y="572"/>
                      <a:pt x="87" y="600"/>
                      <a:pt x="119" y="645"/>
                    </a:cubicBezTo>
                    <a:cubicBezTo>
                      <a:pt x="181" y="765"/>
                      <a:pt x="303" y="864"/>
                      <a:pt x="274" y="1016"/>
                    </a:cubicBezTo>
                    <a:cubicBezTo>
                      <a:pt x="353" y="1025"/>
                      <a:pt x="384" y="1102"/>
                      <a:pt x="409" y="1166"/>
                    </a:cubicBezTo>
                    <a:cubicBezTo>
                      <a:pt x="388" y="1231"/>
                      <a:pt x="343" y="1283"/>
                      <a:pt x="303" y="1336"/>
                    </a:cubicBezTo>
                    <a:cubicBezTo>
                      <a:pt x="365" y="1339"/>
                      <a:pt x="418" y="1382"/>
                      <a:pt x="412" y="1447"/>
                    </a:cubicBezTo>
                    <a:cubicBezTo>
                      <a:pt x="410" y="1501"/>
                      <a:pt x="471" y="1517"/>
                      <a:pt x="512" y="1527"/>
                    </a:cubicBezTo>
                    <a:cubicBezTo>
                      <a:pt x="538" y="1602"/>
                      <a:pt x="420" y="1614"/>
                      <a:pt x="447" y="1689"/>
                    </a:cubicBezTo>
                    <a:cubicBezTo>
                      <a:pt x="512" y="1719"/>
                      <a:pt x="582" y="1735"/>
                      <a:pt x="654" y="1735"/>
                    </a:cubicBezTo>
                    <a:cubicBezTo>
                      <a:pt x="655" y="1796"/>
                      <a:pt x="656" y="1918"/>
                      <a:pt x="657" y="1979"/>
                    </a:cubicBezTo>
                  </a:path>
                </a:pathLst>
              </a:custGeom>
              <a:grpFill/>
              <a:ln w="9525">
                <a:solidFill>
                  <a:schemeClr val="bg1">
                    <a:lumMod val="85000"/>
                  </a:schemeClr>
                </a:solidFill>
                <a:round/>
                <a:headEnd/>
                <a:tailEnd/>
              </a:ln>
            </p:spPr>
            <p:txBody>
              <a:bodyPr/>
              <a:lstStyle/>
              <a:p>
                <a:endParaRPr lang="en-US" dirty="0"/>
              </a:p>
            </p:txBody>
          </p:sp>
          <p:sp>
            <p:nvSpPr>
              <p:cNvPr id="41" name="Freeform 114"/>
              <p:cNvSpPr>
                <a:spLocks/>
              </p:cNvSpPr>
              <p:nvPr/>
            </p:nvSpPr>
            <p:spPr bwMode="auto">
              <a:xfrm flipV="1">
                <a:off x="7163793" y="1988221"/>
                <a:ext cx="1103312" cy="1622425"/>
              </a:xfrm>
              <a:custGeom>
                <a:avLst/>
                <a:gdLst>
                  <a:gd name="T0" fmla="*/ 476443 w 3858"/>
                  <a:gd name="T1" fmla="*/ 1600063 h 5659"/>
                  <a:gd name="T2" fmla="*/ 696362 w 3858"/>
                  <a:gd name="T3" fmla="*/ 1547597 h 5659"/>
                  <a:gd name="T4" fmla="*/ 820764 w 3858"/>
                  <a:gd name="T5" fmla="*/ 1439798 h 5659"/>
                  <a:gd name="T6" fmla="*/ 877960 w 3858"/>
                  <a:gd name="T7" fmla="*/ 1335440 h 5659"/>
                  <a:gd name="T8" fmla="*/ 895118 w 3858"/>
                  <a:gd name="T9" fmla="*/ 1321679 h 5659"/>
                  <a:gd name="T10" fmla="*/ 966899 w 3858"/>
                  <a:gd name="T11" fmla="*/ 1172309 h 5659"/>
                  <a:gd name="T12" fmla="*/ 1056411 w 3858"/>
                  <a:gd name="T13" fmla="*/ 1069671 h 5659"/>
                  <a:gd name="T14" fmla="*/ 1099308 w 3858"/>
                  <a:gd name="T15" fmla="*/ 990829 h 5659"/>
                  <a:gd name="T16" fmla="*/ 1027241 w 3858"/>
                  <a:gd name="T17" fmla="*/ 1000003 h 5659"/>
                  <a:gd name="T18" fmla="*/ 936300 w 3858"/>
                  <a:gd name="T19" fmla="*/ 871562 h 5659"/>
                  <a:gd name="T20" fmla="*/ 837350 w 3858"/>
                  <a:gd name="T21" fmla="*/ 748282 h 5659"/>
                  <a:gd name="T22" fmla="*/ 917139 w 3858"/>
                  <a:gd name="T23" fmla="*/ 746275 h 5659"/>
                  <a:gd name="T24" fmla="*/ 897120 w 3858"/>
                  <a:gd name="T25" fmla="*/ 636757 h 5659"/>
                  <a:gd name="T26" fmla="*/ 738401 w 3858"/>
                  <a:gd name="T27" fmla="*/ 553614 h 5659"/>
                  <a:gd name="T28" fmla="*/ 809896 w 3858"/>
                  <a:gd name="T29" fmla="*/ 458144 h 5659"/>
                  <a:gd name="T30" fmla="*/ 827913 w 3858"/>
                  <a:gd name="T31" fmla="*/ 373854 h 5659"/>
                  <a:gd name="T32" fmla="*/ 911133 w 3858"/>
                  <a:gd name="T33" fmla="*/ 265482 h 5659"/>
                  <a:gd name="T34" fmla="*/ 949741 w 3858"/>
                  <a:gd name="T35" fmla="*/ 223338 h 5659"/>
                  <a:gd name="T36" fmla="*/ 910275 w 3858"/>
                  <a:gd name="T37" fmla="*/ 218751 h 5659"/>
                  <a:gd name="T38" fmla="*/ 867378 w 3858"/>
                  <a:gd name="T39" fmla="*/ 92890 h 5659"/>
                  <a:gd name="T40" fmla="*/ 847646 w 3858"/>
                  <a:gd name="T41" fmla="*/ 860 h 5659"/>
                  <a:gd name="T42" fmla="*/ 773005 w 3858"/>
                  <a:gd name="T43" fmla="*/ 27236 h 5659"/>
                  <a:gd name="T44" fmla="*/ 647745 w 3858"/>
                  <a:gd name="T45" fmla="*/ 61640 h 5659"/>
                  <a:gd name="T46" fmla="*/ 596841 w 3858"/>
                  <a:gd name="T47" fmla="*/ 92604 h 5659"/>
                  <a:gd name="T48" fmla="*/ 394939 w 3858"/>
                  <a:gd name="T49" fmla="*/ 170872 h 5659"/>
                  <a:gd name="T50" fmla="*/ 324588 w 3858"/>
                  <a:gd name="T51" fmla="*/ 151090 h 5659"/>
                  <a:gd name="T52" fmla="*/ 214199 w 3858"/>
                  <a:gd name="T53" fmla="*/ 82856 h 5659"/>
                  <a:gd name="T54" fmla="*/ 153857 w 3858"/>
                  <a:gd name="T55" fmla="*/ 164851 h 5659"/>
                  <a:gd name="T56" fmla="*/ 161579 w 3858"/>
                  <a:gd name="T57" fmla="*/ 233086 h 5659"/>
                  <a:gd name="T58" fmla="*/ 148424 w 3858"/>
                  <a:gd name="T59" fmla="*/ 316515 h 5659"/>
                  <a:gd name="T60" fmla="*/ 181598 w 3858"/>
                  <a:gd name="T61" fmla="*/ 515770 h 5659"/>
                  <a:gd name="T62" fmla="*/ 50333 w 3858"/>
                  <a:gd name="T63" fmla="*/ 687502 h 5659"/>
                  <a:gd name="T64" fmla="*/ 37463 w 3858"/>
                  <a:gd name="T65" fmla="*/ 826264 h 5659"/>
                  <a:gd name="T66" fmla="*/ 10581 w 3858"/>
                  <a:gd name="T67" fmla="*/ 960152 h 5659"/>
                  <a:gd name="T68" fmla="*/ 20019 w 3858"/>
                  <a:gd name="T69" fmla="*/ 1022652 h 5659"/>
                  <a:gd name="T70" fmla="*/ 82362 w 3858"/>
                  <a:gd name="T71" fmla="*/ 1221334 h 5659"/>
                  <a:gd name="T72" fmla="*/ 163295 w 3858"/>
                  <a:gd name="T73" fmla="*/ 1344041 h 5659"/>
                  <a:gd name="T74" fmla="*/ 290556 w 3858"/>
                  <a:gd name="T75" fmla="*/ 1418296 h 5659"/>
                  <a:gd name="T76" fmla="*/ 345178 w 3858"/>
                  <a:gd name="T77" fmla="*/ 1575407 h 5659"/>
                  <a:gd name="T78" fmla="*/ 435834 w 3858"/>
                  <a:gd name="T79" fmla="*/ 1617264 h 56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58"/>
                  <a:gd name="T121" fmla="*/ 0 h 5659"/>
                  <a:gd name="T122" fmla="*/ 3858 w 3858"/>
                  <a:gd name="T123" fmla="*/ 5659 h 56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58" h="5659">
                    <a:moveTo>
                      <a:pt x="1524" y="5641"/>
                    </a:moveTo>
                    <a:cubicBezTo>
                      <a:pt x="1584" y="5659"/>
                      <a:pt x="1634" y="5630"/>
                      <a:pt x="1666" y="5581"/>
                    </a:cubicBezTo>
                    <a:cubicBezTo>
                      <a:pt x="1899" y="5585"/>
                      <a:pt x="2128" y="5542"/>
                      <a:pt x="2360" y="5535"/>
                    </a:cubicBezTo>
                    <a:cubicBezTo>
                      <a:pt x="2379" y="5501"/>
                      <a:pt x="2417" y="5432"/>
                      <a:pt x="2435" y="5398"/>
                    </a:cubicBezTo>
                    <a:cubicBezTo>
                      <a:pt x="2484" y="5260"/>
                      <a:pt x="2683" y="5264"/>
                      <a:pt x="2728" y="5125"/>
                    </a:cubicBezTo>
                    <a:cubicBezTo>
                      <a:pt x="2778" y="5094"/>
                      <a:pt x="2853" y="5088"/>
                      <a:pt x="2870" y="5022"/>
                    </a:cubicBezTo>
                    <a:cubicBezTo>
                      <a:pt x="2908" y="5004"/>
                      <a:pt x="2950" y="4982"/>
                      <a:pt x="2963" y="4939"/>
                    </a:cubicBezTo>
                    <a:cubicBezTo>
                      <a:pt x="3005" y="4841"/>
                      <a:pt x="3154" y="4809"/>
                      <a:pt x="3070" y="4658"/>
                    </a:cubicBezTo>
                    <a:lnTo>
                      <a:pt x="3073" y="4628"/>
                    </a:lnTo>
                    <a:cubicBezTo>
                      <a:pt x="3087" y="4624"/>
                      <a:pt x="3116" y="4615"/>
                      <a:pt x="3130" y="4610"/>
                    </a:cubicBezTo>
                    <a:cubicBezTo>
                      <a:pt x="3165" y="4536"/>
                      <a:pt x="3205" y="4464"/>
                      <a:pt x="3221" y="4383"/>
                    </a:cubicBezTo>
                    <a:cubicBezTo>
                      <a:pt x="3318" y="4312"/>
                      <a:pt x="3331" y="4191"/>
                      <a:pt x="3381" y="4089"/>
                    </a:cubicBezTo>
                    <a:cubicBezTo>
                      <a:pt x="3396" y="3999"/>
                      <a:pt x="3465" y="3934"/>
                      <a:pt x="3502" y="3854"/>
                    </a:cubicBezTo>
                    <a:cubicBezTo>
                      <a:pt x="3589" y="3856"/>
                      <a:pt x="3640" y="3789"/>
                      <a:pt x="3694" y="3731"/>
                    </a:cubicBezTo>
                    <a:cubicBezTo>
                      <a:pt x="3704" y="3683"/>
                      <a:pt x="3700" y="3625"/>
                      <a:pt x="3764" y="3622"/>
                    </a:cubicBezTo>
                    <a:cubicBezTo>
                      <a:pt x="3790" y="3566"/>
                      <a:pt x="3821" y="3513"/>
                      <a:pt x="3844" y="3456"/>
                    </a:cubicBezTo>
                    <a:cubicBezTo>
                      <a:pt x="3858" y="3392"/>
                      <a:pt x="3796" y="3338"/>
                      <a:pt x="3744" y="3319"/>
                    </a:cubicBezTo>
                    <a:cubicBezTo>
                      <a:pt x="3706" y="3361"/>
                      <a:pt x="3630" y="3446"/>
                      <a:pt x="3592" y="3488"/>
                    </a:cubicBezTo>
                    <a:cubicBezTo>
                      <a:pt x="3485" y="3493"/>
                      <a:pt x="3437" y="3365"/>
                      <a:pt x="3359" y="3308"/>
                    </a:cubicBezTo>
                    <a:cubicBezTo>
                      <a:pt x="3356" y="3218"/>
                      <a:pt x="3343" y="3108"/>
                      <a:pt x="3274" y="3040"/>
                    </a:cubicBezTo>
                    <a:cubicBezTo>
                      <a:pt x="3131" y="3048"/>
                      <a:pt x="3024" y="2948"/>
                      <a:pt x="2932" y="2851"/>
                    </a:cubicBezTo>
                    <a:cubicBezTo>
                      <a:pt x="2931" y="2791"/>
                      <a:pt x="2929" y="2670"/>
                      <a:pt x="2928" y="2610"/>
                    </a:cubicBezTo>
                    <a:cubicBezTo>
                      <a:pt x="2989" y="2604"/>
                      <a:pt x="3049" y="2613"/>
                      <a:pt x="3104" y="2642"/>
                    </a:cubicBezTo>
                    <a:cubicBezTo>
                      <a:pt x="3139" y="2630"/>
                      <a:pt x="3173" y="2617"/>
                      <a:pt x="3207" y="2603"/>
                    </a:cubicBezTo>
                    <a:cubicBezTo>
                      <a:pt x="3235" y="2512"/>
                      <a:pt x="3230" y="2406"/>
                      <a:pt x="3147" y="2355"/>
                    </a:cubicBezTo>
                    <a:cubicBezTo>
                      <a:pt x="3141" y="2311"/>
                      <a:pt x="3137" y="2266"/>
                      <a:pt x="3137" y="2221"/>
                    </a:cubicBezTo>
                    <a:cubicBezTo>
                      <a:pt x="3080" y="2234"/>
                      <a:pt x="3089" y="2319"/>
                      <a:pt x="3062" y="2362"/>
                    </a:cubicBezTo>
                    <a:cubicBezTo>
                      <a:pt x="2890" y="2233"/>
                      <a:pt x="2730" y="2088"/>
                      <a:pt x="2582" y="1931"/>
                    </a:cubicBezTo>
                    <a:cubicBezTo>
                      <a:pt x="2563" y="1855"/>
                      <a:pt x="2661" y="1800"/>
                      <a:pt x="2682" y="1730"/>
                    </a:cubicBezTo>
                    <a:cubicBezTo>
                      <a:pt x="2698" y="1647"/>
                      <a:pt x="2792" y="1659"/>
                      <a:pt x="2832" y="1598"/>
                    </a:cubicBezTo>
                    <a:cubicBezTo>
                      <a:pt x="2891" y="1568"/>
                      <a:pt x="2815" y="1446"/>
                      <a:pt x="2893" y="1446"/>
                    </a:cubicBezTo>
                    <a:cubicBezTo>
                      <a:pt x="2968" y="1445"/>
                      <a:pt x="2909" y="1344"/>
                      <a:pt x="2895" y="1304"/>
                    </a:cubicBezTo>
                    <a:cubicBezTo>
                      <a:pt x="2934" y="1220"/>
                      <a:pt x="2994" y="1146"/>
                      <a:pt x="3039" y="1064"/>
                    </a:cubicBezTo>
                    <a:cubicBezTo>
                      <a:pt x="3092" y="1021"/>
                      <a:pt x="3173" y="1005"/>
                      <a:pt x="3186" y="926"/>
                    </a:cubicBezTo>
                    <a:cubicBezTo>
                      <a:pt x="3226" y="908"/>
                      <a:pt x="3267" y="890"/>
                      <a:pt x="3309" y="873"/>
                    </a:cubicBezTo>
                    <a:cubicBezTo>
                      <a:pt x="3312" y="850"/>
                      <a:pt x="3318" y="803"/>
                      <a:pt x="3321" y="779"/>
                    </a:cubicBezTo>
                    <a:cubicBezTo>
                      <a:pt x="3428" y="814"/>
                      <a:pt x="3498" y="789"/>
                      <a:pt x="3529" y="705"/>
                    </a:cubicBezTo>
                    <a:cubicBezTo>
                      <a:pt x="3411" y="697"/>
                      <a:pt x="3298" y="750"/>
                      <a:pt x="3183" y="763"/>
                    </a:cubicBezTo>
                    <a:cubicBezTo>
                      <a:pt x="3065" y="703"/>
                      <a:pt x="2881" y="643"/>
                      <a:pt x="2962" y="457"/>
                    </a:cubicBezTo>
                    <a:cubicBezTo>
                      <a:pt x="2946" y="396"/>
                      <a:pt x="3010" y="370"/>
                      <a:pt x="3033" y="324"/>
                    </a:cubicBezTo>
                    <a:cubicBezTo>
                      <a:pt x="2994" y="318"/>
                      <a:pt x="2960" y="302"/>
                      <a:pt x="2931" y="276"/>
                    </a:cubicBezTo>
                    <a:cubicBezTo>
                      <a:pt x="2947" y="186"/>
                      <a:pt x="2959" y="97"/>
                      <a:pt x="2964" y="3"/>
                    </a:cubicBezTo>
                    <a:cubicBezTo>
                      <a:pt x="2918" y="34"/>
                      <a:pt x="2870" y="4"/>
                      <a:pt x="2823" y="0"/>
                    </a:cubicBezTo>
                    <a:cubicBezTo>
                      <a:pt x="2774" y="21"/>
                      <a:pt x="2712" y="34"/>
                      <a:pt x="2703" y="95"/>
                    </a:cubicBezTo>
                    <a:cubicBezTo>
                      <a:pt x="2675" y="189"/>
                      <a:pt x="2595" y="253"/>
                      <a:pt x="2504" y="281"/>
                    </a:cubicBezTo>
                    <a:cubicBezTo>
                      <a:pt x="2428" y="247"/>
                      <a:pt x="2354" y="188"/>
                      <a:pt x="2265" y="215"/>
                    </a:cubicBezTo>
                    <a:cubicBezTo>
                      <a:pt x="2258" y="252"/>
                      <a:pt x="2242" y="284"/>
                      <a:pt x="2216" y="311"/>
                    </a:cubicBezTo>
                    <a:cubicBezTo>
                      <a:pt x="2173" y="315"/>
                      <a:pt x="2130" y="319"/>
                      <a:pt x="2087" y="323"/>
                    </a:cubicBezTo>
                    <a:cubicBezTo>
                      <a:pt x="2004" y="394"/>
                      <a:pt x="2042" y="568"/>
                      <a:pt x="1869" y="528"/>
                    </a:cubicBezTo>
                    <a:cubicBezTo>
                      <a:pt x="1708" y="557"/>
                      <a:pt x="1546" y="613"/>
                      <a:pt x="1381" y="596"/>
                    </a:cubicBezTo>
                    <a:cubicBezTo>
                      <a:pt x="1358" y="568"/>
                      <a:pt x="1342" y="537"/>
                      <a:pt x="1333" y="502"/>
                    </a:cubicBezTo>
                    <a:cubicBezTo>
                      <a:pt x="1284" y="508"/>
                      <a:pt x="1185" y="521"/>
                      <a:pt x="1135" y="527"/>
                    </a:cubicBezTo>
                    <a:cubicBezTo>
                      <a:pt x="1130" y="404"/>
                      <a:pt x="1029" y="321"/>
                      <a:pt x="984" y="212"/>
                    </a:cubicBezTo>
                    <a:cubicBezTo>
                      <a:pt x="911" y="255"/>
                      <a:pt x="835" y="289"/>
                      <a:pt x="749" y="289"/>
                    </a:cubicBezTo>
                    <a:cubicBezTo>
                      <a:pt x="743" y="330"/>
                      <a:pt x="720" y="355"/>
                      <a:pt x="679" y="363"/>
                    </a:cubicBezTo>
                    <a:cubicBezTo>
                      <a:pt x="631" y="438"/>
                      <a:pt x="649" y="557"/>
                      <a:pt x="538" y="575"/>
                    </a:cubicBezTo>
                    <a:cubicBezTo>
                      <a:pt x="488" y="646"/>
                      <a:pt x="407" y="713"/>
                      <a:pt x="422" y="809"/>
                    </a:cubicBezTo>
                    <a:cubicBezTo>
                      <a:pt x="470" y="810"/>
                      <a:pt x="517" y="812"/>
                      <a:pt x="565" y="813"/>
                    </a:cubicBezTo>
                    <a:cubicBezTo>
                      <a:pt x="573" y="901"/>
                      <a:pt x="476" y="936"/>
                      <a:pt x="429" y="994"/>
                    </a:cubicBezTo>
                    <a:cubicBezTo>
                      <a:pt x="446" y="1041"/>
                      <a:pt x="461" y="1097"/>
                      <a:pt x="519" y="1104"/>
                    </a:cubicBezTo>
                    <a:cubicBezTo>
                      <a:pt x="602" y="1224"/>
                      <a:pt x="540" y="1384"/>
                      <a:pt x="565" y="1516"/>
                    </a:cubicBezTo>
                    <a:cubicBezTo>
                      <a:pt x="427" y="1684"/>
                      <a:pt x="665" y="1678"/>
                      <a:pt x="635" y="1799"/>
                    </a:cubicBezTo>
                    <a:cubicBezTo>
                      <a:pt x="614" y="1929"/>
                      <a:pt x="540" y="2048"/>
                      <a:pt x="521" y="2180"/>
                    </a:cubicBezTo>
                    <a:cubicBezTo>
                      <a:pt x="424" y="2287"/>
                      <a:pt x="228" y="2237"/>
                      <a:pt x="176" y="2398"/>
                    </a:cubicBezTo>
                    <a:cubicBezTo>
                      <a:pt x="41" y="2459"/>
                      <a:pt x="111" y="2537"/>
                      <a:pt x="169" y="2583"/>
                    </a:cubicBezTo>
                    <a:cubicBezTo>
                      <a:pt x="201" y="2683"/>
                      <a:pt x="119" y="2784"/>
                      <a:pt x="131" y="2882"/>
                    </a:cubicBezTo>
                    <a:cubicBezTo>
                      <a:pt x="118" y="2896"/>
                      <a:pt x="93" y="2923"/>
                      <a:pt x="80" y="2937"/>
                    </a:cubicBezTo>
                    <a:cubicBezTo>
                      <a:pt x="71" y="3076"/>
                      <a:pt x="63" y="3214"/>
                      <a:pt x="37" y="3349"/>
                    </a:cubicBezTo>
                    <a:cubicBezTo>
                      <a:pt x="96" y="3421"/>
                      <a:pt x="34" y="3491"/>
                      <a:pt x="0" y="3558"/>
                    </a:cubicBezTo>
                    <a:cubicBezTo>
                      <a:pt x="18" y="3560"/>
                      <a:pt x="53" y="3565"/>
                      <a:pt x="70" y="3567"/>
                    </a:cubicBezTo>
                    <a:cubicBezTo>
                      <a:pt x="70" y="3605"/>
                      <a:pt x="64" y="3641"/>
                      <a:pt x="53" y="3677"/>
                    </a:cubicBezTo>
                    <a:cubicBezTo>
                      <a:pt x="68" y="3891"/>
                      <a:pt x="290" y="4039"/>
                      <a:pt x="288" y="4260"/>
                    </a:cubicBezTo>
                    <a:cubicBezTo>
                      <a:pt x="386" y="4269"/>
                      <a:pt x="400" y="4385"/>
                      <a:pt x="456" y="4446"/>
                    </a:cubicBezTo>
                    <a:cubicBezTo>
                      <a:pt x="500" y="4525"/>
                      <a:pt x="569" y="4592"/>
                      <a:pt x="571" y="4688"/>
                    </a:cubicBezTo>
                    <a:cubicBezTo>
                      <a:pt x="621" y="4690"/>
                      <a:pt x="720" y="4694"/>
                      <a:pt x="770" y="4696"/>
                    </a:cubicBezTo>
                    <a:cubicBezTo>
                      <a:pt x="838" y="4791"/>
                      <a:pt x="895" y="4914"/>
                      <a:pt x="1016" y="4947"/>
                    </a:cubicBezTo>
                    <a:cubicBezTo>
                      <a:pt x="909" y="5091"/>
                      <a:pt x="1083" y="5096"/>
                      <a:pt x="1089" y="5187"/>
                    </a:cubicBezTo>
                    <a:cubicBezTo>
                      <a:pt x="1100" y="5298"/>
                      <a:pt x="1165" y="5394"/>
                      <a:pt x="1207" y="5495"/>
                    </a:cubicBezTo>
                    <a:cubicBezTo>
                      <a:pt x="1283" y="5522"/>
                      <a:pt x="1364" y="5577"/>
                      <a:pt x="1446" y="5545"/>
                    </a:cubicBezTo>
                    <a:cubicBezTo>
                      <a:pt x="1500" y="5524"/>
                      <a:pt x="1508" y="5608"/>
                      <a:pt x="1524" y="5641"/>
                    </a:cubicBezTo>
                  </a:path>
                </a:pathLst>
              </a:custGeom>
              <a:grpFill/>
              <a:ln w="9525">
                <a:solidFill>
                  <a:schemeClr val="bg1">
                    <a:lumMod val="85000"/>
                  </a:schemeClr>
                </a:solidFill>
                <a:round/>
                <a:headEnd/>
                <a:tailEnd/>
              </a:ln>
            </p:spPr>
            <p:txBody>
              <a:bodyPr/>
              <a:lstStyle/>
              <a:p>
                <a:pPr>
                  <a:defRPr/>
                </a:pPr>
                <a:endParaRPr lang="en-US" dirty="0"/>
              </a:p>
            </p:txBody>
          </p:sp>
          <p:sp>
            <p:nvSpPr>
              <p:cNvPr id="42" name="Freeform 115"/>
              <p:cNvSpPr>
                <a:spLocks/>
              </p:cNvSpPr>
              <p:nvPr/>
            </p:nvSpPr>
            <p:spPr bwMode="auto">
              <a:xfrm flipV="1">
                <a:off x="7928968" y="2639096"/>
                <a:ext cx="749300" cy="1406525"/>
              </a:xfrm>
              <a:custGeom>
                <a:avLst/>
                <a:gdLst>
                  <a:gd name="T0" fmla="*/ 322930 w 2615"/>
                  <a:gd name="T1" fmla="*/ 1362777 h 4919"/>
                  <a:gd name="T2" fmla="*/ 362759 w 2615"/>
                  <a:gd name="T3" fmla="*/ 1311594 h 4919"/>
                  <a:gd name="T4" fmla="*/ 363905 w 2615"/>
                  <a:gd name="T5" fmla="*/ 1143177 h 4919"/>
                  <a:gd name="T6" fmla="*/ 394278 w 2615"/>
                  <a:gd name="T7" fmla="*/ 1072550 h 4919"/>
                  <a:gd name="T8" fmla="*/ 456457 w 2615"/>
                  <a:gd name="T9" fmla="*/ 972472 h 4919"/>
                  <a:gd name="T10" fmla="*/ 538121 w 2615"/>
                  <a:gd name="T11" fmla="*/ 891266 h 4919"/>
                  <a:gd name="T12" fmla="*/ 697723 w 2615"/>
                  <a:gd name="T13" fmla="*/ 880115 h 4919"/>
                  <a:gd name="T14" fmla="*/ 749300 w 2615"/>
                  <a:gd name="T15" fmla="*/ 717988 h 4919"/>
                  <a:gd name="T16" fmla="*/ 624655 w 2615"/>
                  <a:gd name="T17" fmla="*/ 610476 h 4919"/>
                  <a:gd name="T18" fmla="*/ 545571 w 2615"/>
                  <a:gd name="T19" fmla="*/ 546998 h 4919"/>
                  <a:gd name="T20" fmla="*/ 468492 w 2615"/>
                  <a:gd name="T21" fmla="*/ 492956 h 4919"/>
                  <a:gd name="T22" fmla="*/ 384822 w 2615"/>
                  <a:gd name="T23" fmla="*/ 397167 h 4919"/>
                  <a:gd name="T24" fmla="*/ 405166 w 2615"/>
                  <a:gd name="T25" fmla="*/ 286509 h 4919"/>
                  <a:gd name="T26" fmla="*/ 463620 w 2615"/>
                  <a:gd name="T27" fmla="*/ 226462 h 4919"/>
                  <a:gd name="T28" fmla="*/ 365051 w 2615"/>
                  <a:gd name="T29" fmla="*/ 204159 h 4919"/>
                  <a:gd name="T30" fmla="*/ 295422 w 2615"/>
                  <a:gd name="T31" fmla="*/ 81206 h 4919"/>
                  <a:gd name="T32" fmla="*/ 210606 w 2615"/>
                  <a:gd name="T33" fmla="*/ 14583 h 4919"/>
                  <a:gd name="T34" fmla="*/ 201724 w 2615"/>
                  <a:gd name="T35" fmla="*/ 163556 h 4919"/>
                  <a:gd name="T36" fmla="*/ 162754 w 2615"/>
                  <a:gd name="T37" fmla="*/ 365714 h 4919"/>
                  <a:gd name="T38" fmla="*/ 113183 w 2615"/>
                  <a:gd name="T39" fmla="*/ 408318 h 4919"/>
                  <a:gd name="T40" fmla="*/ 109171 w 2615"/>
                  <a:gd name="T41" fmla="*/ 564726 h 4919"/>
                  <a:gd name="T42" fmla="*/ 263329 w 2615"/>
                  <a:gd name="T43" fmla="*/ 617624 h 4919"/>
                  <a:gd name="T44" fmla="*/ 200864 w 2615"/>
                  <a:gd name="T45" fmla="*/ 706265 h 4919"/>
                  <a:gd name="T46" fmla="*/ 124645 w 2615"/>
                  <a:gd name="T47" fmla="*/ 751443 h 4919"/>
                  <a:gd name="T48" fmla="*/ 90260 w 2615"/>
                  <a:gd name="T49" fmla="*/ 868105 h 4919"/>
                  <a:gd name="T50" fmla="*/ 48712 w 2615"/>
                  <a:gd name="T51" fmla="*/ 928438 h 4919"/>
                  <a:gd name="T52" fmla="*/ 573 w 2615"/>
                  <a:gd name="T53" fmla="*/ 981050 h 4919"/>
                  <a:gd name="T54" fmla="*/ 101721 w 2615"/>
                  <a:gd name="T55" fmla="*/ 1071121 h 4919"/>
                  <a:gd name="T56" fmla="*/ 113183 w 2615"/>
                  <a:gd name="T57" fmla="*/ 1051677 h 4919"/>
                  <a:gd name="T58" fmla="*/ 170204 w 2615"/>
                  <a:gd name="T59" fmla="*/ 1114583 h 4919"/>
                  <a:gd name="T60" fmla="*/ 134387 w 2615"/>
                  <a:gd name="T61" fmla="*/ 1215519 h 4919"/>
                  <a:gd name="T62" fmla="*/ 124071 w 2615"/>
                  <a:gd name="T63" fmla="*/ 1270991 h 4919"/>
                  <a:gd name="T64" fmla="*/ 215191 w 2615"/>
                  <a:gd name="T65" fmla="*/ 1371927 h 49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15"/>
                  <a:gd name="T100" fmla="*/ 0 h 4919"/>
                  <a:gd name="T101" fmla="*/ 2615 w 2615"/>
                  <a:gd name="T102" fmla="*/ 4919 h 49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15" h="4919">
                    <a:moveTo>
                      <a:pt x="856" y="4905"/>
                    </a:moveTo>
                    <a:cubicBezTo>
                      <a:pt x="965" y="4919"/>
                      <a:pt x="1002" y="4746"/>
                      <a:pt x="1127" y="4766"/>
                    </a:cubicBezTo>
                    <a:cubicBezTo>
                      <a:pt x="1105" y="4725"/>
                      <a:pt x="1088" y="4683"/>
                      <a:pt x="1096" y="4636"/>
                    </a:cubicBezTo>
                    <a:cubicBezTo>
                      <a:pt x="1155" y="4629"/>
                      <a:pt x="1212" y="4612"/>
                      <a:pt x="1266" y="4587"/>
                    </a:cubicBezTo>
                    <a:cubicBezTo>
                      <a:pt x="1294" y="4458"/>
                      <a:pt x="1288" y="4313"/>
                      <a:pt x="1365" y="4199"/>
                    </a:cubicBezTo>
                    <a:cubicBezTo>
                      <a:pt x="1371" y="4117"/>
                      <a:pt x="1262" y="4081"/>
                      <a:pt x="1270" y="3998"/>
                    </a:cubicBezTo>
                    <a:cubicBezTo>
                      <a:pt x="1328" y="3987"/>
                      <a:pt x="1404" y="4014"/>
                      <a:pt x="1441" y="3954"/>
                    </a:cubicBezTo>
                    <a:cubicBezTo>
                      <a:pt x="1421" y="3886"/>
                      <a:pt x="1389" y="3822"/>
                      <a:pt x="1376" y="3751"/>
                    </a:cubicBezTo>
                    <a:cubicBezTo>
                      <a:pt x="1469" y="3728"/>
                      <a:pt x="1759" y="3766"/>
                      <a:pt x="1624" y="3536"/>
                    </a:cubicBezTo>
                    <a:cubicBezTo>
                      <a:pt x="1632" y="3487"/>
                      <a:pt x="1583" y="3450"/>
                      <a:pt x="1593" y="3401"/>
                    </a:cubicBezTo>
                    <a:cubicBezTo>
                      <a:pt x="1657" y="3345"/>
                      <a:pt x="1750" y="3343"/>
                      <a:pt x="1829" y="3317"/>
                    </a:cubicBezTo>
                    <a:cubicBezTo>
                      <a:pt x="1844" y="3250"/>
                      <a:pt x="1865" y="3185"/>
                      <a:pt x="1878" y="3117"/>
                    </a:cubicBezTo>
                    <a:cubicBezTo>
                      <a:pt x="2036" y="3217"/>
                      <a:pt x="2054" y="3030"/>
                      <a:pt x="2155" y="3007"/>
                    </a:cubicBezTo>
                    <a:cubicBezTo>
                      <a:pt x="2275" y="2977"/>
                      <a:pt x="2267" y="3215"/>
                      <a:pt x="2435" y="3078"/>
                    </a:cubicBezTo>
                    <a:cubicBezTo>
                      <a:pt x="2435" y="2890"/>
                      <a:pt x="2436" y="2703"/>
                      <a:pt x="2437" y="2515"/>
                    </a:cubicBezTo>
                    <a:lnTo>
                      <a:pt x="2615" y="2511"/>
                    </a:lnTo>
                    <a:lnTo>
                      <a:pt x="2608" y="2481"/>
                    </a:lnTo>
                    <a:cubicBezTo>
                      <a:pt x="2459" y="2373"/>
                      <a:pt x="2320" y="2252"/>
                      <a:pt x="2180" y="2135"/>
                    </a:cubicBezTo>
                    <a:cubicBezTo>
                      <a:pt x="2106" y="2088"/>
                      <a:pt x="2010" y="2235"/>
                      <a:pt x="1967" y="2100"/>
                    </a:cubicBezTo>
                    <a:cubicBezTo>
                      <a:pt x="1900" y="2059"/>
                      <a:pt x="1847" y="1982"/>
                      <a:pt x="1904" y="1913"/>
                    </a:cubicBezTo>
                    <a:cubicBezTo>
                      <a:pt x="1892" y="1880"/>
                      <a:pt x="1878" y="1848"/>
                      <a:pt x="1864" y="1816"/>
                    </a:cubicBezTo>
                    <a:cubicBezTo>
                      <a:pt x="1771" y="1818"/>
                      <a:pt x="1725" y="1731"/>
                      <a:pt x="1635" y="1724"/>
                    </a:cubicBezTo>
                    <a:cubicBezTo>
                      <a:pt x="1545" y="1647"/>
                      <a:pt x="1440" y="1591"/>
                      <a:pt x="1346" y="1520"/>
                    </a:cubicBezTo>
                    <a:cubicBezTo>
                      <a:pt x="1341" y="1477"/>
                      <a:pt x="1340" y="1433"/>
                      <a:pt x="1343" y="1389"/>
                    </a:cubicBezTo>
                    <a:cubicBezTo>
                      <a:pt x="1391" y="1381"/>
                      <a:pt x="1448" y="1389"/>
                      <a:pt x="1479" y="1343"/>
                    </a:cubicBezTo>
                    <a:cubicBezTo>
                      <a:pt x="1512" y="1221"/>
                      <a:pt x="1402" y="1122"/>
                      <a:pt x="1414" y="1002"/>
                    </a:cubicBezTo>
                    <a:cubicBezTo>
                      <a:pt x="1431" y="999"/>
                      <a:pt x="1464" y="993"/>
                      <a:pt x="1480" y="990"/>
                    </a:cubicBezTo>
                    <a:cubicBezTo>
                      <a:pt x="1515" y="940"/>
                      <a:pt x="1583" y="841"/>
                      <a:pt x="1618" y="792"/>
                    </a:cubicBezTo>
                    <a:cubicBezTo>
                      <a:pt x="1582" y="758"/>
                      <a:pt x="1547" y="723"/>
                      <a:pt x="1512" y="690"/>
                    </a:cubicBezTo>
                    <a:cubicBezTo>
                      <a:pt x="1432" y="703"/>
                      <a:pt x="1353" y="711"/>
                      <a:pt x="1274" y="714"/>
                    </a:cubicBezTo>
                    <a:cubicBezTo>
                      <a:pt x="1227" y="582"/>
                      <a:pt x="1065" y="439"/>
                      <a:pt x="1164" y="293"/>
                    </a:cubicBezTo>
                    <a:cubicBezTo>
                      <a:pt x="1119" y="292"/>
                      <a:pt x="1075" y="289"/>
                      <a:pt x="1031" y="284"/>
                    </a:cubicBezTo>
                    <a:cubicBezTo>
                      <a:pt x="995" y="246"/>
                      <a:pt x="953" y="211"/>
                      <a:pt x="948" y="155"/>
                    </a:cubicBezTo>
                    <a:cubicBezTo>
                      <a:pt x="869" y="213"/>
                      <a:pt x="748" y="142"/>
                      <a:pt x="735" y="51"/>
                    </a:cubicBezTo>
                    <a:cubicBezTo>
                      <a:pt x="632" y="0"/>
                      <a:pt x="735" y="231"/>
                      <a:pt x="679" y="290"/>
                    </a:cubicBezTo>
                    <a:cubicBezTo>
                      <a:pt x="700" y="383"/>
                      <a:pt x="714" y="478"/>
                      <a:pt x="704" y="572"/>
                    </a:cubicBezTo>
                    <a:cubicBezTo>
                      <a:pt x="670" y="674"/>
                      <a:pt x="617" y="777"/>
                      <a:pt x="638" y="890"/>
                    </a:cubicBezTo>
                    <a:cubicBezTo>
                      <a:pt x="763" y="1087"/>
                      <a:pt x="438" y="1082"/>
                      <a:pt x="568" y="1279"/>
                    </a:cubicBezTo>
                    <a:cubicBezTo>
                      <a:pt x="566" y="1304"/>
                      <a:pt x="563" y="1354"/>
                      <a:pt x="561" y="1379"/>
                    </a:cubicBezTo>
                    <a:cubicBezTo>
                      <a:pt x="514" y="1416"/>
                      <a:pt x="456" y="1460"/>
                      <a:pt x="395" y="1428"/>
                    </a:cubicBezTo>
                    <a:cubicBezTo>
                      <a:pt x="345" y="1532"/>
                      <a:pt x="345" y="1653"/>
                      <a:pt x="361" y="1764"/>
                    </a:cubicBezTo>
                    <a:cubicBezTo>
                      <a:pt x="438" y="1803"/>
                      <a:pt x="456" y="1927"/>
                      <a:pt x="381" y="1975"/>
                    </a:cubicBezTo>
                    <a:cubicBezTo>
                      <a:pt x="335" y="2007"/>
                      <a:pt x="358" y="2074"/>
                      <a:pt x="358" y="2120"/>
                    </a:cubicBezTo>
                    <a:cubicBezTo>
                      <a:pt x="514" y="2263"/>
                      <a:pt x="736" y="2146"/>
                      <a:pt x="919" y="2160"/>
                    </a:cubicBezTo>
                    <a:cubicBezTo>
                      <a:pt x="928" y="2272"/>
                      <a:pt x="894" y="2468"/>
                      <a:pt x="712" y="2375"/>
                    </a:cubicBezTo>
                    <a:cubicBezTo>
                      <a:pt x="709" y="2399"/>
                      <a:pt x="704" y="2446"/>
                      <a:pt x="701" y="2470"/>
                    </a:cubicBezTo>
                    <a:cubicBezTo>
                      <a:pt x="643" y="2476"/>
                      <a:pt x="605" y="2521"/>
                      <a:pt x="590" y="2574"/>
                    </a:cubicBezTo>
                    <a:cubicBezTo>
                      <a:pt x="542" y="2601"/>
                      <a:pt x="489" y="2617"/>
                      <a:pt x="435" y="2628"/>
                    </a:cubicBezTo>
                    <a:cubicBezTo>
                      <a:pt x="427" y="2669"/>
                      <a:pt x="403" y="2692"/>
                      <a:pt x="363" y="2699"/>
                    </a:cubicBezTo>
                    <a:cubicBezTo>
                      <a:pt x="326" y="2808"/>
                      <a:pt x="326" y="2924"/>
                      <a:pt x="315" y="3036"/>
                    </a:cubicBezTo>
                    <a:cubicBezTo>
                      <a:pt x="223" y="3023"/>
                      <a:pt x="255" y="3119"/>
                      <a:pt x="244" y="3176"/>
                    </a:cubicBezTo>
                    <a:cubicBezTo>
                      <a:pt x="198" y="3179"/>
                      <a:pt x="173" y="3203"/>
                      <a:pt x="170" y="3247"/>
                    </a:cubicBezTo>
                    <a:cubicBezTo>
                      <a:pt x="115" y="3252"/>
                      <a:pt x="54" y="3249"/>
                      <a:pt x="68" y="3323"/>
                    </a:cubicBezTo>
                    <a:cubicBezTo>
                      <a:pt x="74" y="3374"/>
                      <a:pt x="0" y="3381"/>
                      <a:pt x="2" y="3431"/>
                    </a:cubicBezTo>
                    <a:cubicBezTo>
                      <a:pt x="11" y="3518"/>
                      <a:pt x="144" y="3514"/>
                      <a:pt x="152" y="3602"/>
                    </a:cubicBezTo>
                    <a:cubicBezTo>
                      <a:pt x="202" y="3638"/>
                      <a:pt x="304" y="3710"/>
                      <a:pt x="355" y="3746"/>
                    </a:cubicBezTo>
                    <a:lnTo>
                      <a:pt x="384" y="3748"/>
                    </a:lnTo>
                    <a:cubicBezTo>
                      <a:pt x="387" y="3731"/>
                      <a:pt x="392" y="3696"/>
                      <a:pt x="395" y="3678"/>
                    </a:cubicBezTo>
                    <a:cubicBezTo>
                      <a:pt x="418" y="3679"/>
                      <a:pt x="466" y="3681"/>
                      <a:pt x="489" y="3682"/>
                    </a:cubicBezTo>
                    <a:cubicBezTo>
                      <a:pt x="562" y="3737"/>
                      <a:pt x="500" y="3855"/>
                      <a:pt x="594" y="3898"/>
                    </a:cubicBezTo>
                    <a:cubicBezTo>
                      <a:pt x="595" y="4001"/>
                      <a:pt x="608" y="4100"/>
                      <a:pt x="599" y="4202"/>
                    </a:cubicBezTo>
                    <a:cubicBezTo>
                      <a:pt x="552" y="4210"/>
                      <a:pt x="496" y="4203"/>
                      <a:pt x="469" y="4251"/>
                    </a:cubicBezTo>
                    <a:cubicBezTo>
                      <a:pt x="430" y="4308"/>
                      <a:pt x="369" y="4234"/>
                      <a:pt x="319" y="4240"/>
                    </a:cubicBezTo>
                    <a:cubicBezTo>
                      <a:pt x="293" y="4336"/>
                      <a:pt x="375" y="4388"/>
                      <a:pt x="433" y="4445"/>
                    </a:cubicBezTo>
                    <a:cubicBezTo>
                      <a:pt x="500" y="4466"/>
                      <a:pt x="634" y="4508"/>
                      <a:pt x="701" y="4528"/>
                    </a:cubicBezTo>
                    <a:cubicBezTo>
                      <a:pt x="720" y="4617"/>
                      <a:pt x="738" y="4710"/>
                      <a:pt x="751" y="4798"/>
                    </a:cubicBezTo>
                    <a:cubicBezTo>
                      <a:pt x="785" y="4834"/>
                      <a:pt x="821" y="4870"/>
                      <a:pt x="856" y="4905"/>
                    </a:cubicBezTo>
                  </a:path>
                </a:pathLst>
              </a:custGeom>
              <a:grpFill/>
              <a:ln w="9525">
                <a:solidFill>
                  <a:schemeClr val="bg1">
                    <a:lumMod val="85000"/>
                  </a:schemeClr>
                </a:solidFill>
                <a:round/>
                <a:headEnd/>
                <a:tailEnd/>
              </a:ln>
            </p:spPr>
            <p:txBody>
              <a:bodyPr/>
              <a:lstStyle/>
              <a:p>
                <a:pPr>
                  <a:defRPr/>
                </a:pPr>
                <a:endParaRPr lang="en-US" dirty="0"/>
              </a:p>
            </p:txBody>
          </p:sp>
          <p:sp>
            <p:nvSpPr>
              <p:cNvPr id="43" name="Freeform 116"/>
              <p:cNvSpPr>
                <a:spLocks/>
              </p:cNvSpPr>
              <p:nvPr/>
            </p:nvSpPr>
            <p:spPr bwMode="auto">
              <a:xfrm flipV="1">
                <a:off x="5620744" y="2829596"/>
                <a:ext cx="1087437" cy="1385887"/>
              </a:xfrm>
              <a:custGeom>
                <a:avLst/>
                <a:gdLst>
                  <a:gd name="T0" fmla="*/ 301128 w 3799"/>
                  <a:gd name="T1" fmla="*/ 1383307 h 4834"/>
                  <a:gd name="T2" fmla="*/ 339198 w 3799"/>
                  <a:gd name="T3" fmla="*/ 1385027 h 4834"/>
                  <a:gd name="T4" fmla="*/ 329752 w 3799"/>
                  <a:gd name="T5" fmla="*/ 1346036 h 4834"/>
                  <a:gd name="T6" fmla="*/ 387001 w 3799"/>
                  <a:gd name="T7" fmla="*/ 1311633 h 4834"/>
                  <a:gd name="T8" fmla="*/ 372402 w 3799"/>
                  <a:gd name="T9" fmla="*/ 1266335 h 4834"/>
                  <a:gd name="T10" fmla="*/ 396733 w 3799"/>
                  <a:gd name="T11" fmla="*/ 1231071 h 4834"/>
                  <a:gd name="T12" fmla="*/ 393012 w 3799"/>
                  <a:gd name="T13" fmla="*/ 1195234 h 4834"/>
                  <a:gd name="T14" fmla="*/ 451405 w 3799"/>
                  <a:gd name="T15" fmla="*/ 1101485 h 4834"/>
                  <a:gd name="T16" fmla="*/ 518672 w 3799"/>
                  <a:gd name="T17" fmla="*/ 1099191 h 4834"/>
                  <a:gd name="T18" fmla="*/ 551876 w 3799"/>
                  <a:gd name="T19" fmla="*/ 1100911 h 4834"/>
                  <a:gd name="T20" fmla="*/ 580214 w 3799"/>
                  <a:gd name="T21" fmla="*/ 1089443 h 4834"/>
                  <a:gd name="T22" fmla="*/ 640326 w 3799"/>
                  <a:gd name="T23" fmla="*/ 987953 h 4834"/>
                  <a:gd name="T24" fmla="*/ 662939 w 3799"/>
                  <a:gd name="T25" fmla="*/ 958424 h 4834"/>
                  <a:gd name="T26" fmla="*/ 613705 w 3799"/>
                  <a:gd name="T27" fmla="*/ 938928 h 4834"/>
                  <a:gd name="T28" fmla="*/ 613705 w 3799"/>
                  <a:gd name="T29" fmla="*/ 770065 h 4834"/>
                  <a:gd name="T30" fmla="*/ 645478 w 3799"/>
                  <a:gd name="T31" fmla="*/ 720466 h 4834"/>
                  <a:gd name="T32" fmla="*/ 675820 w 3799"/>
                  <a:gd name="T33" fmla="*/ 690650 h 4834"/>
                  <a:gd name="T34" fmla="*/ 720187 w 3799"/>
                  <a:gd name="T35" fmla="*/ 663414 h 4834"/>
                  <a:gd name="T36" fmla="*/ 747094 w 3799"/>
                  <a:gd name="T37" fmla="*/ 598907 h 4834"/>
                  <a:gd name="T38" fmla="*/ 775718 w 3799"/>
                  <a:gd name="T39" fmla="*/ 525800 h 4834"/>
                  <a:gd name="T40" fmla="*/ 846134 w 3799"/>
                  <a:gd name="T41" fmla="*/ 545295 h 4834"/>
                  <a:gd name="T42" fmla="*/ 891933 w 3799"/>
                  <a:gd name="T43" fmla="*/ 532681 h 4834"/>
                  <a:gd name="T44" fmla="*/ 922561 w 3799"/>
                  <a:gd name="T45" fmla="*/ 482222 h 4834"/>
                  <a:gd name="T46" fmla="*/ 943171 w 3799"/>
                  <a:gd name="T47" fmla="*/ 431764 h 4834"/>
                  <a:gd name="T48" fmla="*/ 946319 w 3799"/>
                  <a:gd name="T49" fmla="*/ 293576 h 4834"/>
                  <a:gd name="T50" fmla="*/ 984390 w 3799"/>
                  <a:gd name="T51" fmla="*/ 291283 h 4834"/>
                  <a:gd name="T52" fmla="*/ 991546 w 3799"/>
                  <a:gd name="T53" fmla="*/ 269781 h 4834"/>
                  <a:gd name="T54" fmla="*/ 1018452 w 3799"/>
                  <a:gd name="T55" fmla="*/ 163417 h 4834"/>
                  <a:gd name="T56" fmla="*/ 1028185 w 3799"/>
                  <a:gd name="T57" fmla="*/ 152809 h 4834"/>
                  <a:gd name="T58" fmla="*/ 1087437 w 3799"/>
                  <a:gd name="T59" fmla="*/ 150515 h 4834"/>
                  <a:gd name="T60" fmla="*/ 1063965 w 3799"/>
                  <a:gd name="T61" fmla="*/ 123566 h 4834"/>
                  <a:gd name="T62" fmla="*/ 1062248 w 3799"/>
                  <a:gd name="T63" fmla="*/ 92603 h 4834"/>
                  <a:gd name="T64" fmla="*/ 1047363 w 3799"/>
                  <a:gd name="T65" fmla="*/ 49598 h 4834"/>
                  <a:gd name="T66" fmla="*/ 1057381 w 3799"/>
                  <a:gd name="T67" fmla="*/ 0 h 4834"/>
                  <a:gd name="T68" fmla="*/ 997270 w 3799"/>
                  <a:gd name="T69" fmla="*/ 1147 h 4834"/>
                  <a:gd name="T70" fmla="*/ 872469 w 3799"/>
                  <a:gd name="T71" fmla="*/ 149082 h 4834"/>
                  <a:gd name="T72" fmla="*/ 807491 w 3799"/>
                  <a:gd name="T73" fmla="*/ 214448 h 4834"/>
                  <a:gd name="T74" fmla="*/ 747380 w 3799"/>
                  <a:gd name="T75" fmla="*/ 305904 h 4834"/>
                  <a:gd name="T76" fmla="*/ 715894 w 3799"/>
                  <a:gd name="T77" fmla="*/ 335721 h 4834"/>
                  <a:gd name="T78" fmla="*/ 681545 w 3799"/>
                  <a:gd name="T79" fmla="*/ 412555 h 4834"/>
                  <a:gd name="T80" fmla="*/ 563899 w 3799"/>
                  <a:gd name="T81" fmla="*/ 517486 h 4834"/>
                  <a:gd name="T82" fmla="*/ 503501 w 3799"/>
                  <a:gd name="T83" fmla="*/ 568231 h 4834"/>
                  <a:gd name="T84" fmla="*/ 443390 w 3799"/>
                  <a:gd name="T85" fmla="*/ 609515 h 4834"/>
                  <a:gd name="T86" fmla="*/ 417629 w 3799"/>
                  <a:gd name="T87" fmla="*/ 643345 h 4834"/>
                  <a:gd name="T88" fmla="*/ 376410 w 3799"/>
                  <a:gd name="T89" fmla="*/ 694664 h 4834"/>
                  <a:gd name="T90" fmla="*/ 246169 w 3799"/>
                  <a:gd name="T91" fmla="*/ 876429 h 4834"/>
                  <a:gd name="T92" fmla="*/ 160582 w 3799"/>
                  <a:gd name="T93" fmla="*/ 902518 h 4834"/>
                  <a:gd name="T94" fmla="*/ 99613 w 3799"/>
                  <a:gd name="T95" fmla="*/ 932334 h 4834"/>
                  <a:gd name="T96" fmla="*/ 67267 w 3799"/>
                  <a:gd name="T97" fmla="*/ 970752 h 4834"/>
                  <a:gd name="T98" fmla="*/ 6870 w 3799"/>
                  <a:gd name="T99" fmla="*/ 991394 h 4834"/>
                  <a:gd name="T100" fmla="*/ 0 w 3799"/>
                  <a:gd name="T101" fmla="*/ 1079409 h 4834"/>
                  <a:gd name="T102" fmla="*/ 57821 w 3799"/>
                  <a:gd name="T103" fmla="*/ 1181186 h 4834"/>
                  <a:gd name="T104" fmla="*/ 99899 w 3799"/>
                  <a:gd name="T105" fmla="*/ 1180040 h 4834"/>
                  <a:gd name="T106" fmla="*/ 166021 w 3799"/>
                  <a:gd name="T107" fmla="*/ 1204982 h 4834"/>
                  <a:gd name="T108" fmla="*/ 168311 w 3799"/>
                  <a:gd name="T109" fmla="*/ 1252860 h 4834"/>
                  <a:gd name="T110" fmla="*/ 265061 w 3799"/>
                  <a:gd name="T111" fmla="*/ 1327688 h 4834"/>
                  <a:gd name="T112" fmla="*/ 301128 w 3799"/>
                  <a:gd name="T113" fmla="*/ 1383307 h 48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99"/>
                  <a:gd name="T172" fmla="*/ 0 h 4834"/>
                  <a:gd name="T173" fmla="*/ 3799 w 3799"/>
                  <a:gd name="T174" fmla="*/ 4834 h 483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99" h="4834">
                    <a:moveTo>
                      <a:pt x="1052" y="4825"/>
                    </a:moveTo>
                    <a:cubicBezTo>
                      <a:pt x="1096" y="4832"/>
                      <a:pt x="1140" y="4834"/>
                      <a:pt x="1185" y="4831"/>
                    </a:cubicBezTo>
                    <a:cubicBezTo>
                      <a:pt x="1163" y="4789"/>
                      <a:pt x="1143" y="4745"/>
                      <a:pt x="1152" y="4695"/>
                    </a:cubicBezTo>
                    <a:cubicBezTo>
                      <a:pt x="1233" y="4686"/>
                      <a:pt x="1334" y="4668"/>
                      <a:pt x="1352" y="4575"/>
                    </a:cubicBezTo>
                    <a:cubicBezTo>
                      <a:pt x="1402" y="4506"/>
                      <a:pt x="1254" y="4486"/>
                      <a:pt x="1301" y="4417"/>
                    </a:cubicBezTo>
                    <a:cubicBezTo>
                      <a:pt x="1338" y="4382"/>
                      <a:pt x="1366" y="4341"/>
                      <a:pt x="1386" y="4294"/>
                    </a:cubicBezTo>
                    <a:cubicBezTo>
                      <a:pt x="1380" y="4254"/>
                      <a:pt x="1347" y="4210"/>
                      <a:pt x="1373" y="4169"/>
                    </a:cubicBezTo>
                    <a:cubicBezTo>
                      <a:pt x="1432" y="4055"/>
                      <a:pt x="1504" y="3949"/>
                      <a:pt x="1577" y="3842"/>
                    </a:cubicBezTo>
                    <a:cubicBezTo>
                      <a:pt x="1652" y="3856"/>
                      <a:pt x="1758" y="3924"/>
                      <a:pt x="1812" y="3834"/>
                    </a:cubicBezTo>
                    <a:cubicBezTo>
                      <a:pt x="1839" y="3784"/>
                      <a:pt x="1892" y="3830"/>
                      <a:pt x="1928" y="3840"/>
                    </a:cubicBezTo>
                    <a:cubicBezTo>
                      <a:pt x="1961" y="3828"/>
                      <a:pt x="1994" y="3815"/>
                      <a:pt x="2027" y="3800"/>
                    </a:cubicBezTo>
                    <a:cubicBezTo>
                      <a:pt x="2007" y="3653"/>
                      <a:pt x="2097" y="3494"/>
                      <a:pt x="2237" y="3446"/>
                    </a:cubicBezTo>
                    <a:cubicBezTo>
                      <a:pt x="2242" y="3391"/>
                      <a:pt x="2242" y="3332"/>
                      <a:pt x="2316" y="3343"/>
                    </a:cubicBezTo>
                    <a:cubicBezTo>
                      <a:pt x="2296" y="3262"/>
                      <a:pt x="2207" y="3283"/>
                      <a:pt x="2144" y="3275"/>
                    </a:cubicBezTo>
                    <a:cubicBezTo>
                      <a:pt x="2106" y="3080"/>
                      <a:pt x="2122" y="2882"/>
                      <a:pt x="2144" y="2686"/>
                    </a:cubicBezTo>
                    <a:cubicBezTo>
                      <a:pt x="2233" y="2685"/>
                      <a:pt x="2230" y="2577"/>
                      <a:pt x="2255" y="2513"/>
                    </a:cubicBezTo>
                    <a:cubicBezTo>
                      <a:pt x="2317" y="2506"/>
                      <a:pt x="2314" y="2437"/>
                      <a:pt x="2361" y="2409"/>
                    </a:cubicBezTo>
                    <a:cubicBezTo>
                      <a:pt x="2415" y="2382"/>
                      <a:pt x="2462" y="2342"/>
                      <a:pt x="2516" y="2314"/>
                    </a:cubicBezTo>
                    <a:cubicBezTo>
                      <a:pt x="2554" y="2242"/>
                      <a:pt x="2592" y="2169"/>
                      <a:pt x="2610" y="2089"/>
                    </a:cubicBezTo>
                    <a:cubicBezTo>
                      <a:pt x="2680" y="2024"/>
                      <a:pt x="2688" y="1922"/>
                      <a:pt x="2710" y="1834"/>
                    </a:cubicBezTo>
                    <a:cubicBezTo>
                      <a:pt x="2754" y="1892"/>
                      <a:pt x="2983" y="1754"/>
                      <a:pt x="2956" y="1902"/>
                    </a:cubicBezTo>
                    <a:cubicBezTo>
                      <a:pt x="3014" y="1914"/>
                      <a:pt x="3066" y="1884"/>
                      <a:pt x="3116" y="1858"/>
                    </a:cubicBezTo>
                    <a:cubicBezTo>
                      <a:pt x="3146" y="1796"/>
                      <a:pt x="3170" y="1729"/>
                      <a:pt x="3223" y="1682"/>
                    </a:cubicBezTo>
                    <a:cubicBezTo>
                      <a:pt x="3233" y="1616"/>
                      <a:pt x="3229" y="1544"/>
                      <a:pt x="3295" y="1506"/>
                    </a:cubicBezTo>
                    <a:cubicBezTo>
                      <a:pt x="3273" y="1348"/>
                      <a:pt x="3270" y="1184"/>
                      <a:pt x="3306" y="1024"/>
                    </a:cubicBezTo>
                    <a:cubicBezTo>
                      <a:pt x="3350" y="1022"/>
                      <a:pt x="3395" y="1020"/>
                      <a:pt x="3439" y="1016"/>
                    </a:cubicBezTo>
                    <a:cubicBezTo>
                      <a:pt x="3445" y="997"/>
                      <a:pt x="3458" y="959"/>
                      <a:pt x="3464" y="941"/>
                    </a:cubicBezTo>
                    <a:cubicBezTo>
                      <a:pt x="3384" y="763"/>
                      <a:pt x="3649" y="749"/>
                      <a:pt x="3558" y="570"/>
                    </a:cubicBezTo>
                    <a:cubicBezTo>
                      <a:pt x="3566" y="561"/>
                      <a:pt x="3584" y="542"/>
                      <a:pt x="3592" y="533"/>
                    </a:cubicBezTo>
                    <a:cubicBezTo>
                      <a:pt x="3644" y="531"/>
                      <a:pt x="3747" y="527"/>
                      <a:pt x="3799" y="525"/>
                    </a:cubicBezTo>
                    <a:cubicBezTo>
                      <a:pt x="3785" y="484"/>
                      <a:pt x="3744" y="463"/>
                      <a:pt x="3717" y="431"/>
                    </a:cubicBezTo>
                    <a:cubicBezTo>
                      <a:pt x="3674" y="408"/>
                      <a:pt x="3712" y="359"/>
                      <a:pt x="3711" y="323"/>
                    </a:cubicBezTo>
                    <a:cubicBezTo>
                      <a:pt x="3695" y="273"/>
                      <a:pt x="3677" y="223"/>
                      <a:pt x="3659" y="173"/>
                    </a:cubicBezTo>
                    <a:cubicBezTo>
                      <a:pt x="3643" y="111"/>
                      <a:pt x="3683" y="58"/>
                      <a:pt x="3694" y="0"/>
                    </a:cubicBezTo>
                    <a:cubicBezTo>
                      <a:pt x="3629" y="42"/>
                      <a:pt x="3550" y="42"/>
                      <a:pt x="3484" y="4"/>
                    </a:cubicBezTo>
                    <a:cubicBezTo>
                      <a:pt x="3378" y="208"/>
                      <a:pt x="3155" y="317"/>
                      <a:pt x="3048" y="520"/>
                    </a:cubicBezTo>
                    <a:cubicBezTo>
                      <a:pt x="2970" y="594"/>
                      <a:pt x="2894" y="669"/>
                      <a:pt x="2821" y="748"/>
                    </a:cubicBezTo>
                    <a:cubicBezTo>
                      <a:pt x="2785" y="874"/>
                      <a:pt x="2695" y="972"/>
                      <a:pt x="2611" y="1067"/>
                    </a:cubicBezTo>
                    <a:cubicBezTo>
                      <a:pt x="2591" y="1117"/>
                      <a:pt x="2557" y="1163"/>
                      <a:pt x="2501" y="1171"/>
                    </a:cubicBezTo>
                    <a:cubicBezTo>
                      <a:pt x="2493" y="1275"/>
                      <a:pt x="2402" y="1338"/>
                      <a:pt x="2381" y="1439"/>
                    </a:cubicBezTo>
                    <a:cubicBezTo>
                      <a:pt x="2237" y="1554"/>
                      <a:pt x="2135" y="1717"/>
                      <a:pt x="1970" y="1805"/>
                    </a:cubicBezTo>
                    <a:cubicBezTo>
                      <a:pt x="1912" y="1878"/>
                      <a:pt x="1840" y="1937"/>
                      <a:pt x="1759" y="1982"/>
                    </a:cubicBezTo>
                    <a:cubicBezTo>
                      <a:pt x="1712" y="2059"/>
                      <a:pt x="1622" y="2084"/>
                      <a:pt x="1549" y="2126"/>
                    </a:cubicBezTo>
                    <a:cubicBezTo>
                      <a:pt x="1503" y="2154"/>
                      <a:pt x="1505" y="2216"/>
                      <a:pt x="1459" y="2244"/>
                    </a:cubicBezTo>
                    <a:cubicBezTo>
                      <a:pt x="1380" y="2271"/>
                      <a:pt x="1319" y="2337"/>
                      <a:pt x="1315" y="2423"/>
                    </a:cubicBezTo>
                    <a:cubicBezTo>
                      <a:pt x="1174" y="2640"/>
                      <a:pt x="1060" y="2885"/>
                      <a:pt x="860" y="3057"/>
                    </a:cubicBezTo>
                    <a:cubicBezTo>
                      <a:pt x="766" y="3104"/>
                      <a:pt x="664" y="3132"/>
                      <a:pt x="561" y="3148"/>
                    </a:cubicBezTo>
                    <a:cubicBezTo>
                      <a:pt x="508" y="3216"/>
                      <a:pt x="418" y="3212"/>
                      <a:pt x="348" y="3252"/>
                    </a:cubicBezTo>
                    <a:cubicBezTo>
                      <a:pt x="302" y="3292"/>
                      <a:pt x="299" y="3365"/>
                      <a:pt x="235" y="3386"/>
                    </a:cubicBezTo>
                    <a:cubicBezTo>
                      <a:pt x="167" y="3417"/>
                      <a:pt x="103" y="3514"/>
                      <a:pt x="24" y="3458"/>
                    </a:cubicBezTo>
                    <a:cubicBezTo>
                      <a:pt x="20" y="3563"/>
                      <a:pt x="34" y="3666"/>
                      <a:pt x="0" y="3765"/>
                    </a:cubicBezTo>
                    <a:cubicBezTo>
                      <a:pt x="77" y="3878"/>
                      <a:pt x="136" y="4002"/>
                      <a:pt x="202" y="4120"/>
                    </a:cubicBezTo>
                    <a:cubicBezTo>
                      <a:pt x="247" y="4101"/>
                      <a:pt x="311" y="4066"/>
                      <a:pt x="349" y="4116"/>
                    </a:cubicBezTo>
                    <a:cubicBezTo>
                      <a:pt x="408" y="4182"/>
                      <a:pt x="496" y="4198"/>
                      <a:pt x="580" y="4203"/>
                    </a:cubicBezTo>
                    <a:cubicBezTo>
                      <a:pt x="608" y="4258"/>
                      <a:pt x="634" y="4316"/>
                      <a:pt x="588" y="4370"/>
                    </a:cubicBezTo>
                    <a:cubicBezTo>
                      <a:pt x="806" y="4279"/>
                      <a:pt x="807" y="4541"/>
                      <a:pt x="926" y="4631"/>
                    </a:cubicBezTo>
                    <a:cubicBezTo>
                      <a:pt x="961" y="4700"/>
                      <a:pt x="992" y="4773"/>
                      <a:pt x="1052" y="4825"/>
                    </a:cubicBezTo>
                  </a:path>
                </a:pathLst>
              </a:custGeom>
              <a:grpFill/>
              <a:ln w="9525">
                <a:solidFill>
                  <a:schemeClr val="bg1">
                    <a:lumMod val="85000"/>
                  </a:schemeClr>
                </a:solidFill>
                <a:round/>
                <a:headEnd/>
                <a:tailEnd/>
              </a:ln>
            </p:spPr>
            <p:txBody>
              <a:bodyPr/>
              <a:lstStyle/>
              <a:p>
                <a:endParaRPr lang="en-US" dirty="0"/>
              </a:p>
            </p:txBody>
          </p:sp>
          <p:sp>
            <p:nvSpPr>
              <p:cNvPr id="44" name="Freeform 119"/>
              <p:cNvSpPr>
                <a:spLocks/>
              </p:cNvSpPr>
              <p:nvPr/>
            </p:nvSpPr>
            <p:spPr bwMode="auto">
              <a:xfrm flipV="1">
                <a:off x="4120555" y="2423196"/>
                <a:ext cx="1454150" cy="1647825"/>
              </a:xfrm>
              <a:custGeom>
                <a:avLst/>
                <a:gdLst>
                  <a:gd name="T0" fmla="*/ 311235 w 5074"/>
                  <a:gd name="T1" fmla="*/ 1639523 h 5756"/>
                  <a:gd name="T2" fmla="*/ 595531 w 5074"/>
                  <a:gd name="T3" fmla="*/ 1610895 h 5756"/>
                  <a:gd name="T4" fmla="*/ 640525 w 5074"/>
                  <a:gd name="T5" fmla="*/ 1504399 h 5756"/>
                  <a:gd name="T6" fmla="*/ 740831 w 5074"/>
                  <a:gd name="T7" fmla="*/ 1352098 h 5756"/>
                  <a:gd name="T8" fmla="*/ 806460 w 5074"/>
                  <a:gd name="T9" fmla="*/ 1256767 h 5756"/>
                  <a:gd name="T10" fmla="*/ 902181 w 5074"/>
                  <a:gd name="T11" fmla="*/ 1149985 h 5756"/>
                  <a:gd name="T12" fmla="*/ 948035 w 5074"/>
                  <a:gd name="T13" fmla="*/ 1075552 h 5756"/>
                  <a:gd name="T14" fmla="*/ 951187 w 5074"/>
                  <a:gd name="T15" fmla="*/ 926401 h 5756"/>
                  <a:gd name="T16" fmla="*/ 1004493 w 5074"/>
                  <a:gd name="T17" fmla="*/ 828779 h 5756"/>
                  <a:gd name="T18" fmla="*/ 1055505 w 5074"/>
                  <a:gd name="T19" fmla="*/ 706538 h 5756"/>
                  <a:gd name="T20" fmla="*/ 1119414 w 5074"/>
                  <a:gd name="T21" fmla="*/ 595175 h 5756"/>
                  <a:gd name="T22" fmla="*/ 1145494 w 5074"/>
                  <a:gd name="T23" fmla="*/ 403654 h 5756"/>
                  <a:gd name="T24" fmla="*/ 1234337 w 5074"/>
                  <a:gd name="T25" fmla="*/ 431710 h 5756"/>
                  <a:gd name="T26" fmla="*/ 1292801 w 5074"/>
                  <a:gd name="T27" fmla="*/ 388481 h 5756"/>
                  <a:gd name="T28" fmla="*/ 1333783 w 5074"/>
                  <a:gd name="T29" fmla="*/ 338955 h 5756"/>
                  <a:gd name="T30" fmla="*/ 1363015 w 5074"/>
                  <a:gd name="T31" fmla="*/ 277691 h 5756"/>
                  <a:gd name="T32" fmla="*/ 1434089 w 5074"/>
                  <a:gd name="T33" fmla="*/ 187513 h 5756"/>
                  <a:gd name="T34" fmla="*/ 1396259 w 5074"/>
                  <a:gd name="T35" fmla="*/ 66417 h 5756"/>
                  <a:gd name="T36" fmla="*/ 1244081 w 5074"/>
                  <a:gd name="T37" fmla="*/ 148579 h 5756"/>
                  <a:gd name="T38" fmla="*/ 1124573 w 5074"/>
                  <a:gd name="T39" fmla="*/ 271679 h 5756"/>
                  <a:gd name="T40" fmla="*/ 893296 w 5074"/>
                  <a:gd name="T41" fmla="*/ 485244 h 5756"/>
                  <a:gd name="T42" fmla="*/ 745990 w 5074"/>
                  <a:gd name="T43" fmla="*/ 548798 h 5756"/>
                  <a:gd name="T44" fmla="*/ 689245 w 5074"/>
                  <a:gd name="T45" fmla="*/ 635254 h 5756"/>
                  <a:gd name="T46" fmla="*/ 743411 w 5074"/>
                  <a:gd name="T47" fmla="*/ 797575 h 5756"/>
                  <a:gd name="T48" fmla="*/ 735386 w 5074"/>
                  <a:gd name="T49" fmla="*/ 994249 h 5756"/>
                  <a:gd name="T50" fmla="*/ 670617 w 5074"/>
                  <a:gd name="T51" fmla="*/ 1090725 h 5756"/>
                  <a:gd name="T52" fmla="*/ 422718 w 5074"/>
                  <a:gd name="T53" fmla="*/ 1277379 h 5756"/>
                  <a:gd name="T54" fmla="*/ 296619 w 5074"/>
                  <a:gd name="T55" fmla="*/ 1332918 h 5756"/>
                  <a:gd name="T56" fmla="*/ 164502 w 5074"/>
                  <a:gd name="T57" fmla="*/ 1403915 h 5756"/>
                  <a:gd name="T58" fmla="*/ 130684 w 5074"/>
                  <a:gd name="T59" fmla="*/ 1490085 h 5756"/>
                  <a:gd name="T60" fmla="*/ 24647 w 5074"/>
                  <a:gd name="T61" fmla="*/ 1576541 h 5756"/>
                  <a:gd name="T62" fmla="*/ 149599 w 5074"/>
                  <a:gd name="T63" fmla="*/ 1585989 h 5756"/>
                  <a:gd name="T64" fmla="*/ 224685 w 5074"/>
                  <a:gd name="T65" fmla="*/ 1642099 h 57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74"/>
                  <a:gd name="T100" fmla="*/ 0 h 5756"/>
                  <a:gd name="T101" fmla="*/ 5074 w 5074"/>
                  <a:gd name="T102" fmla="*/ 5756 h 57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74" h="5756">
                    <a:moveTo>
                      <a:pt x="784" y="5736"/>
                    </a:moveTo>
                    <a:cubicBezTo>
                      <a:pt x="882" y="5730"/>
                      <a:pt x="989" y="5756"/>
                      <a:pt x="1086" y="5727"/>
                    </a:cubicBezTo>
                    <a:cubicBezTo>
                      <a:pt x="1227" y="5692"/>
                      <a:pt x="1374" y="5717"/>
                      <a:pt x="1517" y="5699"/>
                    </a:cubicBezTo>
                    <a:cubicBezTo>
                      <a:pt x="1701" y="5650"/>
                      <a:pt x="1898" y="5696"/>
                      <a:pt x="2078" y="5627"/>
                    </a:cubicBezTo>
                    <a:cubicBezTo>
                      <a:pt x="2068" y="5516"/>
                      <a:pt x="2147" y="5432"/>
                      <a:pt x="2164" y="5327"/>
                    </a:cubicBezTo>
                    <a:cubicBezTo>
                      <a:pt x="2202" y="5318"/>
                      <a:pt x="2226" y="5294"/>
                      <a:pt x="2235" y="5255"/>
                    </a:cubicBezTo>
                    <a:cubicBezTo>
                      <a:pt x="2314" y="5219"/>
                      <a:pt x="2391" y="5180"/>
                      <a:pt x="2467" y="5138"/>
                    </a:cubicBezTo>
                    <a:cubicBezTo>
                      <a:pt x="2460" y="4988"/>
                      <a:pt x="2584" y="4873"/>
                      <a:pt x="2585" y="4723"/>
                    </a:cubicBezTo>
                    <a:cubicBezTo>
                      <a:pt x="2628" y="4678"/>
                      <a:pt x="2692" y="4664"/>
                      <a:pt x="2747" y="4638"/>
                    </a:cubicBezTo>
                    <a:cubicBezTo>
                      <a:pt x="2740" y="4552"/>
                      <a:pt x="2731" y="4441"/>
                      <a:pt x="2814" y="4390"/>
                    </a:cubicBezTo>
                    <a:cubicBezTo>
                      <a:pt x="2861" y="4341"/>
                      <a:pt x="2949" y="4386"/>
                      <a:pt x="2996" y="4324"/>
                    </a:cubicBezTo>
                    <a:cubicBezTo>
                      <a:pt x="3059" y="4224"/>
                      <a:pt x="3216" y="4178"/>
                      <a:pt x="3148" y="4017"/>
                    </a:cubicBezTo>
                    <a:cubicBezTo>
                      <a:pt x="3208" y="3948"/>
                      <a:pt x="3352" y="3993"/>
                      <a:pt x="3257" y="3809"/>
                    </a:cubicBezTo>
                    <a:cubicBezTo>
                      <a:pt x="3270" y="3796"/>
                      <a:pt x="3296" y="3770"/>
                      <a:pt x="3308" y="3757"/>
                    </a:cubicBezTo>
                    <a:cubicBezTo>
                      <a:pt x="3258" y="3674"/>
                      <a:pt x="3315" y="3591"/>
                      <a:pt x="3338" y="3509"/>
                    </a:cubicBezTo>
                    <a:cubicBezTo>
                      <a:pt x="3333" y="3419"/>
                      <a:pt x="3313" y="3328"/>
                      <a:pt x="3319" y="3236"/>
                    </a:cubicBezTo>
                    <a:cubicBezTo>
                      <a:pt x="3337" y="3179"/>
                      <a:pt x="3373" y="3129"/>
                      <a:pt x="3411" y="3084"/>
                    </a:cubicBezTo>
                    <a:cubicBezTo>
                      <a:pt x="3437" y="3019"/>
                      <a:pt x="3441" y="2935"/>
                      <a:pt x="3505" y="2895"/>
                    </a:cubicBezTo>
                    <a:cubicBezTo>
                      <a:pt x="3537" y="2872"/>
                      <a:pt x="3604" y="2863"/>
                      <a:pt x="3598" y="2811"/>
                    </a:cubicBezTo>
                    <a:cubicBezTo>
                      <a:pt x="3589" y="2686"/>
                      <a:pt x="3713" y="2601"/>
                      <a:pt x="3683" y="2468"/>
                    </a:cubicBezTo>
                    <a:cubicBezTo>
                      <a:pt x="3699" y="2441"/>
                      <a:pt x="3731" y="2387"/>
                      <a:pt x="3748" y="2360"/>
                    </a:cubicBezTo>
                    <a:cubicBezTo>
                      <a:pt x="3842" y="2298"/>
                      <a:pt x="3883" y="2185"/>
                      <a:pt x="3906" y="2079"/>
                    </a:cubicBezTo>
                    <a:cubicBezTo>
                      <a:pt x="3862" y="1977"/>
                      <a:pt x="3768" y="1889"/>
                      <a:pt x="3827" y="1763"/>
                    </a:cubicBezTo>
                    <a:cubicBezTo>
                      <a:pt x="3820" y="1620"/>
                      <a:pt x="3889" y="1495"/>
                      <a:pt x="3997" y="1410"/>
                    </a:cubicBezTo>
                    <a:cubicBezTo>
                      <a:pt x="4096" y="1377"/>
                      <a:pt x="4198" y="1366"/>
                      <a:pt x="4304" y="1365"/>
                    </a:cubicBezTo>
                    <a:cubicBezTo>
                      <a:pt x="4305" y="1413"/>
                      <a:pt x="4306" y="1461"/>
                      <a:pt x="4307" y="1508"/>
                    </a:cubicBezTo>
                    <a:lnTo>
                      <a:pt x="4333" y="1499"/>
                    </a:lnTo>
                    <a:cubicBezTo>
                      <a:pt x="4353" y="1421"/>
                      <a:pt x="4446" y="1394"/>
                      <a:pt x="4511" y="1357"/>
                    </a:cubicBezTo>
                    <a:cubicBezTo>
                      <a:pt x="4515" y="1315"/>
                      <a:pt x="4520" y="1273"/>
                      <a:pt x="4524" y="1231"/>
                    </a:cubicBezTo>
                    <a:cubicBezTo>
                      <a:pt x="4552" y="1184"/>
                      <a:pt x="4607" y="1193"/>
                      <a:pt x="4654" y="1184"/>
                    </a:cubicBezTo>
                    <a:cubicBezTo>
                      <a:pt x="4657" y="1141"/>
                      <a:pt x="4661" y="1099"/>
                      <a:pt x="4666" y="1056"/>
                    </a:cubicBezTo>
                    <a:cubicBezTo>
                      <a:pt x="4696" y="1027"/>
                      <a:pt x="4726" y="999"/>
                      <a:pt x="4756" y="970"/>
                    </a:cubicBezTo>
                    <a:cubicBezTo>
                      <a:pt x="4764" y="902"/>
                      <a:pt x="4775" y="834"/>
                      <a:pt x="4807" y="771"/>
                    </a:cubicBezTo>
                    <a:cubicBezTo>
                      <a:pt x="4856" y="742"/>
                      <a:pt x="4955" y="684"/>
                      <a:pt x="5004" y="655"/>
                    </a:cubicBezTo>
                    <a:cubicBezTo>
                      <a:pt x="5018" y="572"/>
                      <a:pt x="5074" y="486"/>
                      <a:pt x="5027" y="402"/>
                    </a:cubicBezTo>
                    <a:cubicBezTo>
                      <a:pt x="5014" y="322"/>
                      <a:pt x="4961" y="237"/>
                      <a:pt x="4872" y="232"/>
                    </a:cubicBezTo>
                    <a:cubicBezTo>
                      <a:pt x="4724" y="201"/>
                      <a:pt x="4652" y="0"/>
                      <a:pt x="4488" y="28"/>
                    </a:cubicBezTo>
                    <a:cubicBezTo>
                      <a:pt x="4369" y="164"/>
                      <a:pt x="4420" y="367"/>
                      <a:pt x="4341" y="519"/>
                    </a:cubicBezTo>
                    <a:cubicBezTo>
                      <a:pt x="4298" y="597"/>
                      <a:pt x="4295" y="696"/>
                      <a:pt x="4228" y="758"/>
                    </a:cubicBezTo>
                    <a:cubicBezTo>
                      <a:pt x="4151" y="857"/>
                      <a:pt x="4011" y="865"/>
                      <a:pt x="3924" y="949"/>
                    </a:cubicBezTo>
                    <a:cubicBezTo>
                      <a:pt x="3815" y="1087"/>
                      <a:pt x="3701" y="1221"/>
                      <a:pt x="3596" y="1362"/>
                    </a:cubicBezTo>
                    <a:cubicBezTo>
                      <a:pt x="3446" y="1486"/>
                      <a:pt x="3286" y="1597"/>
                      <a:pt x="3117" y="1695"/>
                    </a:cubicBezTo>
                    <a:cubicBezTo>
                      <a:pt x="3044" y="1753"/>
                      <a:pt x="2940" y="1724"/>
                      <a:pt x="2864" y="1689"/>
                    </a:cubicBezTo>
                    <a:cubicBezTo>
                      <a:pt x="2782" y="1770"/>
                      <a:pt x="2716" y="1879"/>
                      <a:pt x="2603" y="1917"/>
                    </a:cubicBezTo>
                    <a:cubicBezTo>
                      <a:pt x="2533" y="1930"/>
                      <a:pt x="2504" y="2012"/>
                      <a:pt x="2536" y="2071"/>
                    </a:cubicBezTo>
                    <a:cubicBezTo>
                      <a:pt x="2521" y="2138"/>
                      <a:pt x="2484" y="2217"/>
                      <a:pt x="2405" y="2219"/>
                    </a:cubicBezTo>
                    <a:cubicBezTo>
                      <a:pt x="2441" y="2321"/>
                      <a:pt x="2514" y="2412"/>
                      <a:pt x="2516" y="2525"/>
                    </a:cubicBezTo>
                    <a:cubicBezTo>
                      <a:pt x="2583" y="2601"/>
                      <a:pt x="2571" y="2697"/>
                      <a:pt x="2594" y="2786"/>
                    </a:cubicBezTo>
                    <a:cubicBezTo>
                      <a:pt x="2608" y="2935"/>
                      <a:pt x="2662" y="3084"/>
                      <a:pt x="2645" y="3234"/>
                    </a:cubicBezTo>
                    <a:cubicBezTo>
                      <a:pt x="2616" y="3313"/>
                      <a:pt x="2588" y="3392"/>
                      <a:pt x="2566" y="3473"/>
                    </a:cubicBezTo>
                    <a:cubicBezTo>
                      <a:pt x="2512" y="3527"/>
                      <a:pt x="2456" y="3583"/>
                      <a:pt x="2441" y="3661"/>
                    </a:cubicBezTo>
                    <a:cubicBezTo>
                      <a:pt x="2439" y="3728"/>
                      <a:pt x="2381" y="3765"/>
                      <a:pt x="2340" y="3810"/>
                    </a:cubicBezTo>
                    <a:cubicBezTo>
                      <a:pt x="2314" y="3855"/>
                      <a:pt x="2270" y="3780"/>
                      <a:pt x="2234" y="3809"/>
                    </a:cubicBezTo>
                    <a:cubicBezTo>
                      <a:pt x="1979" y="4025"/>
                      <a:pt x="1723" y="4239"/>
                      <a:pt x="1475" y="4462"/>
                    </a:cubicBezTo>
                    <a:cubicBezTo>
                      <a:pt x="1317" y="4614"/>
                      <a:pt x="1320" y="4363"/>
                      <a:pt x="1208" y="4405"/>
                    </a:cubicBezTo>
                    <a:cubicBezTo>
                      <a:pt x="1117" y="4468"/>
                      <a:pt x="1131" y="4600"/>
                      <a:pt x="1035" y="4656"/>
                    </a:cubicBezTo>
                    <a:cubicBezTo>
                      <a:pt x="1005" y="4739"/>
                      <a:pt x="919" y="4707"/>
                      <a:pt x="857" y="4723"/>
                    </a:cubicBezTo>
                    <a:cubicBezTo>
                      <a:pt x="820" y="4829"/>
                      <a:pt x="694" y="4959"/>
                      <a:pt x="574" y="4904"/>
                    </a:cubicBezTo>
                    <a:cubicBezTo>
                      <a:pt x="543" y="4935"/>
                      <a:pt x="510" y="4962"/>
                      <a:pt x="467" y="4973"/>
                    </a:cubicBezTo>
                    <a:cubicBezTo>
                      <a:pt x="464" y="5031"/>
                      <a:pt x="459" y="5147"/>
                      <a:pt x="456" y="5205"/>
                    </a:cubicBezTo>
                    <a:cubicBezTo>
                      <a:pt x="381" y="5260"/>
                      <a:pt x="293" y="5298"/>
                      <a:pt x="225" y="5361"/>
                    </a:cubicBezTo>
                    <a:cubicBezTo>
                      <a:pt x="204" y="5429"/>
                      <a:pt x="148" y="5477"/>
                      <a:pt x="86" y="5507"/>
                    </a:cubicBezTo>
                    <a:cubicBezTo>
                      <a:pt x="61" y="5552"/>
                      <a:pt x="25" y="5590"/>
                      <a:pt x="0" y="5634"/>
                    </a:cubicBezTo>
                    <a:cubicBezTo>
                      <a:pt x="179" y="5634"/>
                      <a:pt x="337" y="5482"/>
                      <a:pt x="522" y="5540"/>
                    </a:cubicBezTo>
                    <a:cubicBezTo>
                      <a:pt x="586" y="5584"/>
                      <a:pt x="659" y="5605"/>
                      <a:pt x="738" y="5604"/>
                    </a:cubicBezTo>
                    <a:cubicBezTo>
                      <a:pt x="745" y="5651"/>
                      <a:pt x="740" y="5705"/>
                      <a:pt x="784" y="5736"/>
                    </a:cubicBezTo>
                  </a:path>
                </a:pathLst>
              </a:custGeom>
              <a:grpFill/>
              <a:ln w="9525">
                <a:solidFill>
                  <a:schemeClr val="bg1">
                    <a:lumMod val="85000"/>
                  </a:schemeClr>
                </a:solidFill>
                <a:round/>
                <a:headEnd/>
                <a:tailEnd/>
              </a:ln>
            </p:spPr>
            <p:txBody>
              <a:bodyPr/>
              <a:lstStyle/>
              <a:p>
                <a:endParaRPr lang="en-US" dirty="0"/>
              </a:p>
            </p:txBody>
          </p:sp>
          <p:sp>
            <p:nvSpPr>
              <p:cNvPr id="45" name="Freeform 120"/>
              <p:cNvSpPr>
                <a:spLocks/>
              </p:cNvSpPr>
              <p:nvPr/>
            </p:nvSpPr>
            <p:spPr bwMode="auto">
              <a:xfrm flipV="1">
                <a:off x="7017744" y="4244057"/>
                <a:ext cx="346075" cy="312738"/>
              </a:xfrm>
              <a:custGeom>
                <a:avLst/>
                <a:gdLst>
                  <a:gd name="T0" fmla="*/ 166207 w 1216"/>
                  <a:gd name="T1" fmla="*/ 310177 h 1099"/>
                  <a:gd name="T2" fmla="*/ 204913 w 1216"/>
                  <a:gd name="T3" fmla="*/ 289973 h 1099"/>
                  <a:gd name="T4" fmla="*/ 183283 w 1216"/>
                  <a:gd name="T5" fmla="*/ 210294 h 1099"/>
                  <a:gd name="T6" fmla="*/ 181576 w 1216"/>
                  <a:gd name="T7" fmla="*/ 176715 h 1099"/>
                  <a:gd name="T8" fmla="*/ 218004 w 1216"/>
                  <a:gd name="T9" fmla="*/ 174439 h 1099"/>
                  <a:gd name="T10" fmla="*/ 285455 w 1216"/>
                  <a:gd name="T11" fmla="*/ 209441 h 1099"/>
                  <a:gd name="T12" fmla="*/ 307085 w 1216"/>
                  <a:gd name="T13" fmla="*/ 229360 h 1099"/>
                  <a:gd name="T14" fmla="*/ 346075 w 1216"/>
                  <a:gd name="T15" fmla="*/ 229929 h 1099"/>
                  <a:gd name="T16" fmla="*/ 324161 w 1216"/>
                  <a:gd name="T17" fmla="*/ 150820 h 1099"/>
                  <a:gd name="T18" fmla="*/ 305377 w 1216"/>
                  <a:gd name="T19" fmla="*/ 159357 h 1099"/>
                  <a:gd name="T20" fmla="*/ 215728 w 1216"/>
                  <a:gd name="T21" fmla="*/ 98175 h 1099"/>
                  <a:gd name="T22" fmla="*/ 221704 w 1216"/>
                  <a:gd name="T23" fmla="*/ 61751 h 1099"/>
                  <a:gd name="T24" fmla="*/ 201213 w 1216"/>
                  <a:gd name="T25" fmla="*/ 33294 h 1099"/>
                  <a:gd name="T26" fmla="*/ 173037 w 1216"/>
                  <a:gd name="T27" fmla="*/ 0 h 1099"/>
                  <a:gd name="T28" fmla="*/ 131770 w 1216"/>
                  <a:gd name="T29" fmla="*/ 26180 h 1099"/>
                  <a:gd name="T30" fmla="*/ 134047 w 1216"/>
                  <a:gd name="T31" fmla="*/ 59759 h 1099"/>
                  <a:gd name="T32" fmla="*/ 112987 w 1216"/>
                  <a:gd name="T33" fmla="*/ 98175 h 1099"/>
                  <a:gd name="T34" fmla="*/ 55213 w 1216"/>
                  <a:gd name="T35" fmla="*/ 100167 h 1099"/>
                  <a:gd name="T36" fmla="*/ 24760 w 1216"/>
                  <a:gd name="T37" fmla="*/ 160780 h 1099"/>
                  <a:gd name="T38" fmla="*/ 7400 w 1216"/>
                  <a:gd name="T39" fmla="*/ 207449 h 1099"/>
                  <a:gd name="T40" fmla="*/ 31306 w 1216"/>
                  <a:gd name="T41" fmla="*/ 252979 h 1099"/>
                  <a:gd name="T42" fmla="*/ 64889 w 1216"/>
                  <a:gd name="T43" fmla="*/ 250987 h 1099"/>
                  <a:gd name="T44" fmla="*/ 103310 w 1216"/>
                  <a:gd name="T45" fmla="*/ 260662 h 1099"/>
                  <a:gd name="T46" fmla="*/ 116402 w 1216"/>
                  <a:gd name="T47" fmla="*/ 200904 h 1099"/>
                  <a:gd name="T48" fmla="*/ 143724 w 1216"/>
                  <a:gd name="T49" fmla="*/ 200334 h 1099"/>
                  <a:gd name="T50" fmla="*/ 166207 w 1216"/>
                  <a:gd name="T51" fmla="*/ 310177 h 109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16"/>
                  <a:gd name="T79" fmla="*/ 0 h 1099"/>
                  <a:gd name="T80" fmla="*/ 1216 w 1216"/>
                  <a:gd name="T81" fmla="*/ 1099 h 109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16" h="1099">
                    <a:moveTo>
                      <a:pt x="584" y="1090"/>
                    </a:moveTo>
                    <a:cubicBezTo>
                      <a:pt x="638" y="1099"/>
                      <a:pt x="720" y="1090"/>
                      <a:pt x="720" y="1019"/>
                    </a:cubicBezTo>
                    <a:cubicBezTo>
                      <a:pt x="748" y="902"/>
                      <a:pt x="522" y="900"/>
                      <a:pt x="644" y="739"/>
                    </a:cubicBezTo>
                    <a:cubicBezTo>
                      <a:pt x="638" y="702"/>
                      <a:pt x="591" y="650"/>
                      <a:pt x="638" y="621"/>
                    </a:cubicBezTo>
                    <a:cubicBezTo>
                      <a:pt x="667" y="577"/>
                      <a:pt x="725" y="607"/>
                      <a:pt x="766" y="613"/>
                    </a:cubicBezTo>
                    <a:cubicBezTo>
                      <a:pt x="966" y="494"/>
                      <a:pt x="890" y="732"/>
                      <a:pt x="1003" y="736"/>
                    </a:cubicBezTo>
                    <a:cubicBezTo>
                      <a:pt x="1056" y="730"/>
                      <a:pt x="1081" y="753"/>
                      <a:pt x="1079" y="806"/>
                    </a:cubicBezTo>
                    <a:cubicBezTo>
                      <a:pt x="1124" y="810"/>
                      <a:pt x="1170" y="810"/>
                      <a:pt x="1216" y="808"/>
                    </a:cubicBezTo>
                    <a:cubicBezTo>
                      <a:pt x="1198" y="713"/>
                      <a:pt x="1146" y="627"/>
                      <a:pt x="1139" y="530"/>
                    </a:cubicBezTo>
                    <a:cubicBezTo>
                      <a:pt x="1122" y="537"/>
                      <a:pt x="1089" y="553"/>
                      <a:pt x="1073" y="560"/>
                    </a:cubicBezTo>
                    <a:cubicBezTo>
                      <a:pt x="959" y="504"/>
                      <a:pt x="873" y="403"/>
                      <a:pt x="758" y="345"/>
                    </a:cubicBezTo>
                    <a:cubicBezTo>
                      <a:pt x="749" y="301"/>
                      <a:pt x="768" y="259"/>
                      <a:pt x="779" y="217"/>
                    </a:cubicBezTo>
                    <a:cubicBezTo>
                      <a:pt x="752" y="186"/>
                      <a:pt x="727" y="153"/>
                      <a:pt x="707" y="117"/>
                    </a:cubicBezTo>
                    <a:cubicBezTo>
                      <a:pt x="657" y="93"/>
                      <a:pt x="605" y="62"/>
                      <a:pt x="608" y="0"/>
                    </a:cubicBezTo>
                    <a:cubicBezTo>
                      <a:pt x="555" y="23"/>
                      <a:pt x="502" y="49"/>
                      <a:pt x="463" y="92"/>
                    </a:cubicBezTo>
                    <a:cubicBezTo>
                      <a:pt x="412" y="120"/>
                      <a:pt x="461" y="174"/>
                      <a:pt x="471" y="210"/>
                    </a:cubicBezTo>
                    <a:cubicBezTo>
                      <a:pt x="454" y="259"/>
                      <a:pt x="431" y="306"/>
                      <a:pt x="397" y="345"/>
                    </a:cubicBezTo>
                    <a:cubicBezTo>
                      <a:pt x="346" y="347"/>
                      <a:pt x="244" y="351"/>
                      <a:pt x="194" y="352"/>
                    </a:cubicBezTo>
                    <a:cubicBezTo>
                      <a:pt x="255" y="462"/>
                      <a:pt x="184" y="563"/>
                      <a:pt x="87" y="565"/>
                    </a:cubicBezTo>
                    <a:cubicBezTo>
                      <a:pt x="3" y="569"/>
                      <a:pt x="0" y="671"/>
                      <a:pt x="26" y="729"/>
                    </a:cubicBezTo>
                    <a:cubicBezTo>
                      <a:pt x="54" y="782"/>
                      <a:pt x="77" y="839"/>
                      <a:pt x="110" y="889"/>
                    </a:cubicBezTo>
                    <a:cubicBezTo>
                      <a:pt x="132" y="945"/>
                      <a:pt x="192" y="889"/>
                      <a:pt x="228" y="882"/>
                    </a:cubicBezTo>
                    <a:cubicBezTo>
                      <a:pt x="277" y="874"/>
                      <a:pt x="315" y="915"/>
                      <a:pt x="363" y="916"/>
                    </a:cubicBezTo>
                    <a:cubicBezTo>
                      <a:pt x="363" y="843"/>
                      <a:pt x="378" y="773"/>
                      <a:pt x="409" y="706"/>
                    </a:cubicBezTo>
                    <a:cubicBezTo>
                      <a:pt x="433" y="706"/>
                      <a:pt x="481" y="705"/>
                      <a:pt x="505" y="704"/>
                    </a:cubicBezTo>
                    <a:cubicBezTo>
                      <a:pt x="533" y="833"/>
                      <a:pt x="564" y="960"/>
                      <a:pt x="584" y="1090"/>
                    </a:cubicBezTo>
                  </a:path>
                </a:pathLst>
              </a:custGeom>
              <a:grpFill/>
              <a:ln w="9525">
                <a:solidFill>
                  <a:schemeClr val="bg1">
                    <a:lumMod val="85000"/>
                  </a:schemeClr>
                </a:solidFill>
                <a:round/>
                <a:headEnd/>
                <a:tailEnd/>
              </a:ln>
            </p:spPr>
            <p:txBody>
              <a:bodyPr/>
              <a:lstStyle/>
              <a:p>
                <a:endParaRPr lang="en-US" dirty="0"/>
              </a:p>
            </p:txBody>
          </p:sp>
          <p:sp>
            <p:nvSpPr>
              <p:cNvPr id="46" name="Freeform 121"/>
              <p:cNvSpPr>
                <a:spLocks/>
              </p:cNvSpPr>
              <p:nvPr/>
            </p:nvSpPr>
            <p:spPr bwMode="auto">
              <a:xfrm flipV="1">
                <a:off x="6622455" y="4413921"/>
                <a:ext cx="1182688" cy="942975"/>
              </a:xfrm>
              <a:custGeom>
                <a:avLst/>
                <a:gdLst>
                  <a:gd name="T0" fmla="*/ 1173243 w 4132"/>
                  <a:gd name="T1" fmla="*/ 906552 h 3288"/>
                  <a:gd name="T2" fmla="*/ 1162079 w 4132"/>
                  <a:gd name="T3" fmla="*/ 786673 h 3288"/>
                  <a:gd name="T4" fmla="*/ 1155210 w 4132"/>
                  <a:gd name="T5" fmla="*/ 738779 h 3288"/>
                  <a:gd name="T6" fmla="*/ 1102831 w 4132"/>
                  <a:gd name="T7" fmla="*/ 689737 h 3288"/>
                  <a:gd name="T8" fmla="*/ 1026694 w 4132"/>
                  <a:gd name="T9" fmla="*/ 583623 h 3288"/>
                  <a:gd name="T10" fmla="*/ 1065335 w 4132"/>
                  <a:gd name="T11" fmla="*/ 523397 h 3288"/>
                  <a:gd name="T12" fmla="*/ 992061 w 4132"/>
                  <a:gd name="T13" fmla="*/ 448257 h 3288"/>
                  <a:gd name="T14" fmla="*/ 792561 w 4132"/>
                  <a:gd name="T15" fmla="*/ 393767 h 3288"/>
                  <a:gd name="T16" fmla="*/ 752203 w 4132"/>
                  <a:gd name="T17" fmla="*/ 313465 h 3288"/>
                  <a:gd name="T18" fmla="*/ 814028 w 4132"/>
                  <a:gd name="T19" fmla="*/ 262415 h 3288"/>
                  <a:gd name="T20" fmla="*/ 845227 w 4132"/>
                  <a:gd name="T21" fmla="*/ 173510 h 3288"/>
                  <a:gd name="T22" fmla="*/ 860969 w 4132"/>
                  <a:gd name="T23" fmla="*/ 113283 h 3288"/>
                  <a:gd name="T24" fmla="*/ 723581 w 4132"/>
                  <a:gd name="T25" fmla="*/ 10038 h 3288"/>
                  <a:gd name="T26" fmla="*/ 630557 w 4132"/>
                  <a:gd name="T27" fmla="*/ 80302 h 3288"/>
                  <a:gd name="T28" fmla="*/ 570736 w 4132"/>
                  <a:gd name="T29" fmla="*/ 191291 h 3288"/>
                  <a:gd name="T30" fmla="*/ 461111 w 4132"/>
                  <a:gd name="T31" fmla="*/ 188997 h 3288"/>
                  <a:gd name="T32" fmla="*/ 328588 w 4132"/>
                  <a:gd name="T33" fmla="*/ 120166 h 3288"/>
                  <a:gd name="T34" fmla="*/ 250162 w 4132"/>
                  <a:gd name="T35" fmla="*/ 133645 h 3288"/>
                  <a:gd name="T36" fmla="*/ 173739 w 4132"/>
                  <a:gd name="T37" fmla="*/ 209359 h 3288"/>
                  <a:gd name="T38" fmla="*/ 48372 w 4132"/>
                  <a:gd name="T39" fmla="*/ 355910 h 3288"/>
                  <a:gd name="T40" fmla="*/ 5438 w 4132"/>
                  <a:gd name="T41" fmla="*/ 445963 h 3288"/>
                  <a:gd name="T42" fmla="*/ 129088 w 4132"/>
                  <a:gd name="T43" fmla="*/ 512212 h 3288"/>
                  <a:gd name="T44" fmla="*/ 153417 w 4132"/>
                  <a:gd name="T45" fmla="*/ 578174 h 3288"/>
                  <a:gd name="T46" fmla="*/ 224974 w 4132"/>
                  <a:gd name="T47" fmla="*/ 618326 h 3288"/>
                  <a:gd name="T48" fmla="*/ 279071 w 4132"/>
                  <a:gd name="T49" fmla="*/ 618039 h 3288"/>
                  <a:gd name="T50" fmla="*/ 389840 w 4132"/>
                  <a:gd name="T51" fmla="*/ 515367 h 3288"/>
                  <a:gd name="T52" fmla="*/ 428481 w 4132"/>
                  <a:gd name="T53" fmla="*/ 545767 h 3288"/>
                  <a:gd name="T54" fmla="*/ 438213 w 4132"/>
                  <a:gd name="T55" fmla="*/ 618612 h 3288"/>
                  <a:gd name="T56" fmla="*/ 548410 w 4132"/>
                  <a:gd name="T57" fmla="*/ 708665 h 3288"/>
                  <a:gd name="T58" fmla="*/ 573884 w 4132"/>
                  <a:gd name="T59" fmla="*/ 700348 h 3288"/>
                  <a:gd name="T60" fmla="*/ 638858 w 4132"/>
                  <a:gd name="T61" fmla="*/ 675397 h 3288"/>
                  <a:gd name="T62" fmla="*/ 704403 w 4132"/>
                  <a:gd name="T63" fmla="*/ 653027 h 3288"/>
                  <a:gd name="T64" fmla="*/ 770235 w 4132"/>
                  <a:gd name="T65" fmla="*/ 669088 h 3288"/>
                  <a:gd name="T66" fmla="*/ 815459 w 4132"/>
                  <a:gd name="T67" fmla="*/ 704650 h 3288"/>
                  <a:gd name="T68" fmla="*/ 893313 w 4132"/>
                  <a:gd name="T69" fmla="*/ 817360 h 3288"/>
                  <a:gd name="T70" fmla="*/ 853814 w 4132"/>
                  <a:gd name="T71" fmla="*/ 857798 h 3288"/>
                  <a:gd name="T72" fmla="*/ 973742 w 4132"/>
                  <a:gd name="T73" fmla="*/ 829692 h 3288"/>
                  <a:gd name="T74" fmla="*/ 1057321 w 4132"/>
                  <a:gd name="T75" fmla="*/ 887337 h 3288"/>
                  <a:gd name="T76" fmla="*/ 1116569 w 4132"/>
                  <a:gd name="T77" fmla="*/ 940394 h 32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32"/>
                  <a:gd name="T118" fmla="*/ 0 h 3288"/>
                  <a:gd name="T119" fmla="*/ 4132 w 4132"/>
                  <a:gd name="T120" fmla="*/ 3288 h 32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32" h="3288">
                    <a:moveTo>
                      <a:pt x="3901" y="3279"/>
                    </a:moveTo>
                    <a:cubicBezTo>
                      <a:pt x="3990" y="3288"/>
                      <a:pt x="4017" y="3176"/>
                      <a:pt x="4099" y="3161"/>
                    </a:cubicBezTo>
                    <a:cubicBezTo>
                      <a:pt x="4107" y="3144"/>
                      <a:pt x="4124" y="3111"/>
                      <a:pt x="4132" y="3094"/>
                    </a:cubicBezTo>
                    <a:cubicBezTo>
                      <a:pt x="4099" y="2979"/>
                      <a:pt x="4054" y="2866"/>
                      <a:pt x="4060" y="2743"/>
                    </a:cubicBezTo>
                    <a:cubicBezTo>
                      <a:pt x="4065" y="2700"/>
                      <a:pt x="4003" y="2687"/>
                      <a:pt x="4005" y="2643"/>
                    </a:cubicBezTo>
                    <a:cubicBezTo>
                      <a:pt x="4013" y="2626"/>
                      <a:pt x="4028" y="2593"/>
                      <a:pt x="4036" y="2576"/>
                    </a:cubicBezTo>
                    <a:cubicBezTo>
                      <a:pt x="4012" y="2574"/>
                      <a:pt x="3963" y="2569"/>
                      <a:pt x="3939" y="2566"/>
                    </a:cubicBezTo>
                    <a:cubicBezTo>
                      <a:pt x="3880" y="2528"/>
                      <a:pt x="3914" y="2441"/>
                      <a:pt x="3853" y="2405"/>
                    </a:cubicBezTo>
                    <a:cubicBezTo>
                      <a:pt x="3749" y="2331"/>
                      <a:pt x="3773" y="2169"/>
                      <a:pt x="3658" y="2106"/>
                    </a:cubicBezTo>
                    <a:cubicBezTo>
                      <a:pt x="3640" y="2088"/>
                      <a:pt x="3605" y="2053"/>
                      <a:pt x="3587" y="2035"/>
                    </a:cubicBezTo>
                    <a:cubicBezTo>
                      <a:pt x="3551" y="1973"/>
                      <a:pt x="3650" y="1956"/>
                      <a:pt x="3646" y="1901"/>
                    </a:cubicBezTo>
                    <a:cubicBezTo>
                      <a:pt x="3642" y="1847"/>
                      <a:pt x="3667" y="1822"/>
                      <a:pt x="3722" y="1825"/>
                    </a:cubicBezTo>
                    <a:cubicBezTo>
                      <a:pt x="3671" y="1768"/>
                      <a:pt x="3634" y="1701"/>
                      <a:pt x="3604" y="1631"/>
                    </a:cubicBezTo>
                    <a:cubicBezTo>
                      <a:pt x="3558" y="1608"/>
                      <a:pt x="3513" y="1585"/>
                      <a:pt x="3466" y="1563"/>
                    </a:cubicBezTo>
                    <a:cubicBezTo>
                      <a:pt x="3253" y="1616"/>
                      <a:pt x="3067" y="1456"/>
                      <a:pt x="2900" y="1349"/>
                    </a:cubicBezTo>
                    <a:cubicBezTo>
                      <a:pt x="2855" y="1322"/>
                      <a:pt x="2817" y="1388"/>
                      <a:pt x="2769" y="1373"/>
                    </a:cubicBezTo>
                    <a:cubicBezTo>
                      <a:pt x="2720" y="1355"/>
                      <a:pt x="2672" y="1330"/>
                      <a:pt x="2631" y="1297"/>
                    </a:cubicBezTo>
                    <a:cubicBezTo>
                      <a:pt x="2630" y="1246"/>
                      <a:pt x="2628" y="1144"/>
                      <a:pt x="2628" y="1093"/>
                    </a:cubicBezTo>
                    <a:cubicBezTo>
                      <a:pt x="2679" y="1055"/>
                      <a:pt x="2899" y="1151"/>
                      <a:pt x="2909" y="1021"/>
                    </a:cubicBezTo>
                    <a:cubicBezTo>
                      <a:pt x="2914" y="970"/>
                      <a:pt x="2833" y="967"/>
                      <a:pt x="2844" y="915"/>
                    </a:cubicBezTo>
                    <a:cubicBezTo>
                      <a:pt x="2865" y="861"/>
                      <a:pt x="2874" y="804"/>
                      <a:pt x="2885" y="747"/>
                    </a:cubicBezTo>
                    <a:cubicBezTo>
                      <a:pt x="2932" y="712"/>
                      <a:pt x="2947" y="661"/>
                      <a:pt x="2953" y="605"/>
                    </a:cubicBezTo>
                    <a:cubicBezTo>
                      <a:pt x="2996" y="588"/>
                      <a:pt x="3039" y="570"/>
                      <a:pt x="3083" y="555"/>
                    </a:cubicBezTo>
                    <a:cubicBezTo>
                      <a:pt x="3085" y="495"/>
                      <a:pt x="3049" y="436"/>
                      <a:pt x="3008" y="395"/>
                    </a:cubicBezTo>
                    <a:cubicBezTo>
                      <a:pt x="2877" y="363"/>
                      <a:pt x="2747" y="315"/>
                      <a:pt x="2634" y="241"/>
                    </a:cubicBezTo>
                    <a:cubicBezTo>
                      <a:pt x="2620" y="170"/>
                      <a:pt x="2606" y="61"/>
                      <a:pt x="2528" y="35"/>
                    </a:cubicBezTo>
                    <a:cubicBezTo>
                      <a:pt x="2515" y="73"/>
                      <a:pt x="2506" y="147"/>
                      <a:pt x="2450" y="138"/>
                    </a:cubicBezTo>
                    <a:cubicBezTo>
                      <a:pt x="2327" y="124"/>
                      <a:pt x="2076" y="0"/>
                      <a:pt x="2203" y="280"/>
                    </a:cubicBezTo>
                    <a:cubicBezTo>
                      <a:pt x="2189" y="354"/>
                      <a:pt x="2253" y="412"/>
                      <a:pt x="2237" y="484"/>
                    </a:cubicBezTo>
                    <a:cubicBezTo>
                      <a:pt x="2112" y="482"/>
                      <a:pt x="2127" y="692"/>
                      <a:pt x="1994" y="667"/>
                    </a:cubicBezTo>
                    <a:cubicBezTo>
                      <a:pt x="1941" y="672"/>
                      <a:pt x="1937" y="593"/>
                      <a:pt x="1885" y="598"/>
                    </a:cubicBezTo>
                    <a:cubicBezTo>
                      <a:pt x="1792" y="612"/>
                      <a:pt x="1702" y="641"/>
                      <a:pt x="1611" y="659"/>
                    </a:cubicBezTo>
                    <a:cubicBezTo>
                      <a:pt x="1557" y="619"/>
                      <a:pt x="1526" y="565"/>
                      <a:pt x="1527" y="497"/>
                    </a:cubicBezTo>
                    <a:cubicBezTo>
                      <a:pt x="1403" y="462"/>
                      <a:pt x="1274" y="447"/>
                      <a:pt x="1148" y="419"/>
                    </a:cubicBezTo>
                    <a:cubicBezTo>
                      <a:pt x="1097" y="420"/>
                      <a:pt x="1088" y="350"/>
                      <a:pt x="1038" y="350"/>
                    </a:cubicBezTo>
                    <a:cubicBezTo>
                      <a:pt x="958" y="335"/>
                      <a:pt x="926" y="425"/>
                      <a:pt x="874" y="466"/>
                    </a:cubicBezTo>
                    <a:cubicBezTo>
                      <a:pt x="832" y="538"/>
                      <a:pt x="753" y="410"/>
                      <a:pt x="712" y="481"/>
                    </a:cubicBezTo>
                    <a:cubicBezTo>
                      <a:pt x="636" y="541"/>
                      <a:pt x="639" y="646"/>
                      <a:pt x="607" y="730"/>
                    </a:cubicBezTo>
                    <a:cubicBezTo>
                      <a:pt x="560" y="795"/>
                      <a:pt x="486" y="823"/>
                      <a:pt x="416" y="854"/>
                    </a:cubicBezTo>
                    <a:cubicBezTo>
                      <a:pt x="359" y="999"/>
                      <a:pt x="244" y="1108"/>
                      <a:pt x="169" y="1241"/>
                    </a:cubicBezTo>
                    <a:cubicBezTo>
                      <a:pt x="179" y="1343"/>
                      <a:pt x="161" y="1422"/>
                      <a:pt x="112" y="1503"/>
                    </a:cubicBezTo>
                    <a:cubicBezTo>
                      <a:pt x="80" y="1518"/>
                      <a:pt x="49" y="1535"/>
                      <a:pt x="19" y="1555"/>
                    </a:cubicBezTo>
                    <a:cubicBezTo>
                      <a:pt x="0" y="1616"/>
                      <a:pt x="61" y="1646"/>
                      <a:pt x="96" y="1682"/>
                    </a:cubicBezTo>
                    <a:cubicBezTo>
                      <a:pt x="203" y="1738"/>
                      <a:pt x="369" y="1678"/>
                      <a:pt x="451" y="1786"/>
                    </a:cubicBezTo>
                    <a:cubicBezTo>
                      <a:pt x="500" y="1822"/>
                      <a:pt x="462" y="1886"/>
                      <a:pt x="449" y="1931"/>
                    </a:cubicBezTo>
                    <a:cubicBezTo>
                      <a:pt x="478" y="1960"/>
                      <a:pt x="508" y="1987"/>
                      <a:pt x="536" y="2016"/>
                    </a:cubicBezTo>
                    <a:cubicBezTo>
                      <a:pt x="548" y="2062"/>
                      <a:pt x="545" y="2114"/>
                      <a:pt x="588" y="2143"/>
                    </a:cubicBezTo>
                    <a:cubicBezTo>
                      <a:pt x="637" y="2146"/>
                      <a:pt x="736" y="2153"/>
                      <a:pt x="786" y="2156"/>
                    </a:cubicBezTo>
                    <a:cubicBezTo>
                      <a:pt x="830" y="2192"/>
                      <a:pt x="857" y="2271"/>
                      <a:pt x="926" y="2253"/>
                    </a:cubicBezTo>
                    <a:cubicBezTo>
                      <a:pt x="933" y="2215"/>
                      <a:pt x="949" y="2183"/>
                      <a:pt x="975" y="2155"/>
                    </a:cubicBezTo>
                    <a:cubicBezTo>
                      <a:pt x="1018" y="2151"/>
                      <a:pt x="1060" y="2148"/>
                      <a:pt x="1103" y="2144"/>
                    </a:cubicBezTo>
                    <a:cubicBezTo>
                      <a:pt x="1122" y="1987"/>
                      <a:pt x="1393" y="1980"/>
                      <a:pt x="1362" y="1797"/>
                    </a:cubicBezTo>
                    <a:cubicBezTo>
                      <a:pt x="1386" y="1798"/>
                      <a:pt x="1433" y="1799"/>
                      <a:pt x="1457" y="1800"/>
                    </a:cubicBezTo>
                    <a:cubicBezTo>
                      <a:pt x="1470" y="1834"/>
                      <a:pt x="1483" y="1869"/>
                      <a:pt x="1497" y="1903"/>
                    </a:cubicBezTo>
                    <a:cubicBezTo>
                      <a:pt x="1475" y="1972"/>
                      <a:pt x="1408" y="2030"/>
                      <a:pt x="1431" y="2109"/>
                    </a:cubicBezTo>
                    <a:cubicBezTo>
                      <a:pt x="1460" y="2133"/>
                      <a:pt x="1493" y="2149"/>
                      <a:pt x="1531" y="2157"/>
                    </a:cubicBezTo>
                    <a:cubicBezTo>
                      <a:pt x="1547" y="2248"/>
                      <a:pt x="1461" y="2337"/>
                      <a:pt x="1499" y="2428"/>
                    </a:cubicBezTo>
                    <a:cubicBezTo>
                      <a:pt x="1639" y="2429"/>
                      <a:pt x="1777" y="2457"/>
                      <a:pt x="1916" y="2471"/>
                    </a:cubicBezTo>
                    <a:cubicBezTo>
                      <a:pt x="1919" y="2487"/>
                      <a:pt x="1924" y="2521"/>
                      <a:pt x="1927" y="2538"/>
                    </a:cubicBezTo>
                    <a:cubicBezTo>
                      <a:pt x="1974" y="2534"/>
                      <a:pt x="1982" y="2474"/>
                      <a:pt x="2005" y="2442"/>
                    </a:cubicBezTo>
                    <a:cubicBezTo>
                      <a:pt x="2036" y="2403"/>
                      <a:pt x="2071" y="2368"/>
                      <a:pt x="2106" y="2332"/>
                    </a:cubicBezTo>
                    <a:cubicBezTo>
                      <a:pt x="2151" y="2312"/>
                      <a:pt x="2186" y="2375"/>
                      <a:pt x="2232" y="2355"/>
                    </a:cubicBezTo>
                    <a:cubicBezTo>
                      <a:pt x="2260" y="2324"/>
                      <a:pt x="2288" y="2293"/>
                      <a:pt x="2317" y="2262"/>
                    </a:cubicBezTo>
                    <a:cubicBezTo>
                      <a:pt x="2365" y="2248"/>
                      <a:pt x="2417" y="2253"/>
                      <a:pt x="2461" y="2277"/>
                    </a:cubicBezTo>
                    <a:cubicBezTo>
                      <a:pt x="2505" y="2305"/>
                      <a:pt x="2544" y="2243"/>
                      <a:pt x="2591" y="2256"/>
                    </a:cubicBezTo>
                    <a:cubicBezTo>
                      <a:pt x="2637" y="2257"/>
                      <a:pt x="2657" y="2309"/>
                      <a:pt x="2691" y="2333"/>
                    </a:cubicBezTo>
                    <a:cubicBezTo>
                      <a:pt x="2704" y="2381"/>
                      <a:pt x="2658" y="2420"/>
                      <a:pt x="2662" y="2468"/>
                    </a:cubicBezTo>
                    <a:cubicBezTo>
                      <a:pt x="2723" y="2468"/>
                      <a:pt x="2798" y="2394"/>
                      <a:pt x="2849" y="2457"/>
                    </a:cubicBezTo>
                    <a:cubicBezTo>
                      <a:pt x="2904" y="2531"/>
                      <a:pt x="2989" y="2569"/>
                      <a:pt x="3078" y="2581"/>
                    </a:cubicBezTo>
                    <a:cubicBezTo>
                      <a:pt x="3127" y="2662"/>
                      <a:pt x="3120" y="2760"/>
                      <a:pt x="3121" y="2850"/>
                    </a:cubicBezTo>
                    <a:cubicBezTo>
                      <a:pt x="3072" y="2858"/>
                      <a:pt x="3015" y="2850"/>
                      <a:pt x="2985" y="2896"/>
                    </a:cubicBezTo>
                    <a:cubicBezTo>
                      <a:pt x="2984" y="2920"/>
                      <a:pt x="2983" y="2967"/>
                      <a:pt x="2983" y="2991"/>
                    </a:cubicBezTo>
                    <a:cubicBezTo>
                      <a:pt x="3047" y="3032"/>
                      <a:pt x="3116" y="3010"/>
                      <a:pt x="3182" y="2984"/>
                    </a:cubicBezTo>
                    <a:cubicBezTo>
                      <a:pt x="3243" y="2933"/>
                      <a:pt x="3316" y="2872"/>
                      <a:pt x="3402" y="2893"/>
                    </a:cubicBezTo>
                    <a:cubicBezTo>
                      <a:pt x="3471" y="2918"/>
                      <a:pt x="3541" y="2939"/>
                      <a:pt x="3607" y="2969"/>
                    </a:cubicBezTo>
                    <a:cubicBezTo>
                      <a:pt x="3647" y="3004"/>
                      <a:pt x="3654" y="3060"/>
                      <a:pt x="3694" y="3094"/>
                    </a:cubicBezTo>
                    <a:cubicBezTo>
                      <a:pt x="3743" y="3151"/>
                      <a:pt x="3821" y="3168"/>
                      <a:pt x="3893" y="3178"/>
                    </a:cubicBezTo>
                    <a:cubicBezTo>
                      <a:pt x="3895" y="3204"/>
                      <a:pt x="3899" y="3254"/>
                      <a:pt x="3901" y="3279"/>
                    </a:cubicBezTo>
                  </a:path>
                </a:pathLst>
              </a:custGeom>
              <a:grpFill/>
              <a:ln w="9525">
                <a:solidFill>
                  <a:schemeClr val="bg1">
                    <a:lumMod val="85000"/>
                  </a:schemeClr>
                </a:solidFill>
                <a:round/>
                <a:headEnd/>
                <a:tailEnd/>
              </a:ln>
            </p:spPr>
            <p:txBody>
              <a:bodyPr/>
              <a:lstStyle/>
              <a:p>
                <a:endParaRPr lang="en-US" dirty="0"/>
              </a:p>
            </p:txBody>
          </p:sp>
          <p:sp>
            <p:nvSpPr>
              <p:cNvPr id="47" name="Freeform 122"/>
              <p:cNvSpPr>
                <a:spLocks/>
              </p:cNvSpPr>
              <p:nvPr/>
            </p:nvSpPr>
            <p:spPr bwMode="auto">
              <a:xfrm flipV="1">
                <a:off x="10024468" y="5366421"/>
                <a:ext cx="673100" cy="384175"/>
              </a:xfrm>
              <a:custGeom>
                <a:avLst/>
                <a:gdLst>
                  <a:gd name="T0" fmla="*/ 422371 w 2349"/>
                  <a:gd name="T1" fmla="*/ 381033 h 1345"/>
                  <a:gd name="T2" fmla="*/ 458762 w 2349"/>
                  <a:gd name="T3" fmla="*/ 381890 h 1345"/>
                  <a:gd name="T4" fmla="*/ 472803 w 2349"/>
                  <a:gd name="T5" fmla="*/ 345043 h 1345"/>
                  <a:gd name="T6" fmla="*/ 540142 w 2349"/>
                  <a:gd name="T7" fmla="*/ 341330 h 1345"/>
                  <a:gd name="T8" fmla="*/ 553323 w 2349"/>
                  <a:gd name="T9" fmla="*/ 253927 h 1345"/>
                  <a:gd name="T10" fmla="*/ 671667 w 2349"/>
                  <a:gd name="T11" fmla="*/ 200228 h 1345"/>
                  <a:gd name="T12" fmla="*/ 673100 w 2349"/>
                  <a:gd name="T13" fmla="*/ 191659 h 1345"/>
                  <a:gd name="T14" fmla="*/ 603756 w 2349"/>
                  <a:gd name="T15" fmla="*/ 190231 h 1345"/>
                  <a:gd name="T16" fmla="*/ 577966 w 2349"/>
                  <a:gd name="T17" fmla="*/ 155098 h 1345"/>
                  <a:gd name="T18" fmla="*/ 522663 w 2349"/>
                  <a:gd name="T19" fmla="*/ 128534 h 1345"/>
                  <a:gd name="T20" fmla="*/ 510054 w 2349"/>
                  <a:gd name="T21" fmla="*/ 81976 h 1345"/>
                  <a:gd name="T22" fmla="*/ 443862 w 2349"/>
                  <a:gd name="T23" fmla="*/ 57698 h 1345"/>
                  <a:gd name="T24" fmla="*/ 417786 w 2349"/>
                  <a:gd name="T25" fmla="*/ 10854 h 1345"/>
                  <a:gd name="T26" fmla="*/ 377383 w 2349"/>
                  <a:gd name="T27" fmla="*/ 47701 h 1345"/>
                  <a:gd name="T28" fmla="*/ 328956 w 2349"/>
                  <a:gd name="T29" fmla="*/ 121108 h 1345"/>
                  <a:gd name="T30" fmla="*/ 327524 w 2349"/>
                  <a:gd name="T31" fmla="*/ 139388 h 1345"/>
                  <a:gd name="T32" fmla="*/ 209466 w 2349"/>
                  <a:gd name="T33" fmla="*/ 169380 h 1345"/>
                  <a:gd name="T34" fmla="*/ 199724 w 2349"/>
                  <a:gd name="T35" fmla="*/ 111111 h 1345"/>
                  <a:gd name="T36" fmla="*/ 200297 w 2349"/>
                  <a:gd name="T37" fmla="*/ 67980 h 1345"/>
                  <a:gd name="T38" fmla="*/ 165911 w 2349"/>
                  <a:gd name="T39" fmla="*/ 1143 h 1345"/>
                  <a:gd name="T40" fmla="*/ 157315 w 2349"/>
                  <a:gd name="T41" fmla="*/ 0 h 1345"/>
                  <a:gd name="T42" fmla="*/ 155882 w 2349"/>
                  <a:gd name="T43" fmla="*/ 58555 h 1345"/>
                  <a:gd name="T44" fmla="*/ 139835 w 2349"/>
                  <a:gd name="T45" fmla="*/ 64267 h 1345"/>
                  <a:gd name="T46" fmla="*/ 57883 w 2349"/>
                  <a:gd name="T47" fmla="*/ 113110 h 1345"/>
                  <a:gd name="T48" fmla="*/ 54731 w 2349"/>
                  <a:gd name="T49" fmla="*/ 140245 h 1345"/>
                  <a:gd name="T50" fmla="*/ 16333 w 2349"/>
                  <a:gd name="T51" fmla="*/ 141959 h 1345"/>
                  <a:gd name="T52" fmla="*/ 6591 w 2349"/>
                  <a:gd name="T53" fmla="*/ 230219 h 1345"/>
                  <a:gd name="T54" fmla="*/ 75935 w 2349"/>
                  <a:gd name="T55" fmla="*/ 262781 h 1345"/>
                  <a:gd name="T56" fmla="*/ 268495 w 2349"/>
                  <a:gd name="T57" fmla="*/ 312767 h 1345"/>
                  <a:gd name="T58" fmla="*/ 378243 w 2349"/>
                  <a:gd name="T59" fmla="*/ 333904 h 1345"/>
                  <a:gd name="T60" fmla="*/ 422371 w 2349"/>
                  <a:gd name="T61" fmla="*/ 381033 h 13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49"/>
                  <a:gd name="T94" fmla="*/ 0 h 1345"/>
                  <a:gd name="T95" fmla="*/ 2349 w 2349"/>
                  <a:gd name="T96" fmla="*/ 1345 h 134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49" h="1345">
                    <a:moveTo>
                      <a:pt x="1474" y="1334"/>
                    </a:moveTo>
                    <a:cubicBezTo>
                      <a:pt x="1515" y="1344"/>
                      <a:pt x="1558" y="1345"/>
                      <a:pt x="1601" y="1337"/>
                    </a:cubicBezTo>
                    <a:cubicBezTo>
                      <a:pt x="1642" y="1306"/>
                      <a:pt x="1640" y="1254"/>
                      <a:pt x="1650" y="1208"/>
                    </a:cubicBezTo>
                    <a:cubicBezTo>
                      <a:pt x="1722" y="1165"/>
                      <a:pt x="1810" y="1146"/>
                      <a:pt x="1885" y="1195"/>
                    </a:cubicBezTo>
                    <a:cubicBezTo>
                      <a:pt x="1927" y="1099"/>
                      <a:pt x="1913" y="992"/>
                      <a:pt x="1931" y="889"/>
                    </a:cubicBezTo>
                    <a:cubicBezTo>
                      <a:pt x="2040" y="782"/>
                      <a:pt x="2196" y="729"/>
                      <a:pt x="2344" y="701"/>
                    </a:cubicBezTo>
                    <a:lnTo>
                      <a:pt x="2349" y="671"/>
                    </a:lnTo>
                    <a:cubicBezTo>
                      <a:pt x="2289" y="670"/>
                      <a:pt x="2168" y="667"/>
                      <a:pt x="2107" y="666"/>
                    </a:cubicBezTo>
                    <a:cubicBezTo>
                      <a:pt x="2073" y="628"/>
                      <a:pt x="2039" y="590"/>
                      <a:pt x="2017" y="543"/>
                    </a:cubicBezTo>
                    <a:cubicBezTo>
                      <a:pt x="1941" y="526"/>
                      <a:pt x="1908" y="401"/>
                      <a:pt x="1824" y="450"/>
                    </a:cubicBezTo>
                    <a:cubicBezTo>
                      <a:pt x="1764" y="417"/>
                      <a:pt x="1791" y="343"/>
                      <a:pt x="1780" y="287"/>
                    </a:cubicBezTo>
                    <a:cubicBezTo>
                      <a:pt x="1698" y="284"/>
                      <a:pt x="1599" y="276"/>
                      <a:pt x="1549" y="202"/>
                    </a:cubicBezTo>
                    <a:cubicBezTo>
                      <a:pt x="1522" y="145"/>
                      <a:pt x="1471" y="102"/>
                      <a:pt x="1458" y="38"/>
                    </a:cubicBezTo>
                    <a:cubicBezTo>
                      <a:pt x="1400" y="66"/>
                      <a:pt x="1366" y="127"/>
                      <a:pt x="1317" y="167"/>
                    </a:cubicBezTo>
                    <a:cubicBezTo>
                      <a:pt x="1197" y="170"/>
                      <a:pt x="1083" y="293"/>
                      <a:pt x="1148" y="424"/>
                    </a:cubicBezTo>
                    <a:cubicBezTo>
                      <a:pt x="1147" y="440"/>
                      <a:pt x="1144" y="472"/>
                      <a:pt x="1143" y="488"/>
                    </a:cubicBezTo>
                    <a:cubicBezTo>
                      <a:pt x="1045" y="597"/>
                      <a:pt x="857" y="736"/>
                      <a:pt x="731" y="593"/>
                    </a:cubicBezTo>
                    <a:cubicBezTo>
                      <a:pt x="723" y="542"/>
                      <a:pt x="705" y="440"/>
                      <a:pt x="697" y="389"/>
                    </a:cubicBezTo>
                    <a:cubicBezTo>
                      <a:pt x="709" y="342"/>
                      <a:pt x="752" y="276"/>
                      <a:pt x="699" y="238"/>
                    </a:cubicBezTo>
                    <a:cubicBezTo>
                      <a:pt x="626" y="182"/>
                      <a:pt x="583" y="96"/>
                      <a:pt x="579" y="4"/>
                    </a:cubicBezTo>
                    <a:lnTo>
                      <a:pt x="549" y="0"/>
                    </a:lnTo>
                    <a:cubicBezTo>
                      <a:pt x="548" y="51"/>
                      <a:pt x="546" y="153"/>
                      <a:pt x="544" y="205"/>
                    </a:cubicBezTo>
                    <a:cubicBezTo>
                      <a:pt x="530" y="210"/>
                      <a:pt x="502" y="220"/>
                      <a:pt x="488" y="225"/>
                    </a:cubicBezTo>
                    <a:cubicBezTo>
                      <a:pt x="409" y="306"/>
                      <a:pt x="305" y="354"/>
                      <a:pt x="202" y="396"/>
                    </a:cubicBezTo>
                    <a:cubicBezTo>
                      <a:pt x="200" y="420"/>
                      <a:pt x="194" y="467"/>
                      <a:pt x="191" y="491"/>
                    </a:cubicBezTo>
                    <a:cubicBezTo>
                      <a:pt x="146" y="494"/>
                      <a:pt x="102" y="496"/>
                      <a:pt x="57" y="497"/>
                    </a:cubicBezTo>
                    <a:cubicBezTo>
                      <a:pt x="122" y="618"/>
                      <a:pt x="0" y="697"/>
                      <a:pt x="23" y="806"/>
                    </a:cubicBezTo>
                    <a:cubicBezTo>
                      <a:pt x="92" y="865"/>
                      <a:pt x="185" y="882"/>
                      <a:pt x="265" y="920"/>
                    </a:cubicBezTo>
                    <a:cubicBezTo>
                      <a:pt x="480" y="1005"/>
                      <a:pt x="697" y="1124"/>
                      <a:pt x="937" y="1095"/>
                    </a:cubicBezTo>
                    <a:cubicBezTo>
                      <a:pt x="1067" y="1081"/>
                      <a:pt x="1202" y="1113"/>
                      <a:pt x="1320" y="1169"/>
                    </a:cubicBezTo>
                    <a:cubicBezTo>
                      <a:pt x="1365" y="1230"/>
                      <a:pt x="1422" y="1279"/>
                      <a:pt x="1474" y="1334"/>
                    </a:cubicBezTo>
                  </a:path>
                </a:pathLst>
              </a:custGeom>
              <a:grpFill/>
              <a:ln w="9525">
                <a:solidFill>
                  <a:schemeClr val="bg1">
                    <a:lumMod val="85000"/>
                  </a:schemeClr>
                </a:solidFill>
                <a:round/>
                <a:headEnd/>
                <a:tailEnd/>
              </a:ln>
            </p:spPr>
            <p:txBody>
              <a:bodyPr/>
              <a:lstStyle/>
              <a:p>
                <a:pPr>
                  <a:defRPr/>
                </a:pPr>
                <a:endParaRPr lang="en-US" dirty="0">
                  <a:solidFill>
                    <a:srgbClr val="5EBDB2"/>
                  </a:solidFill>
                </a:endParaRPr>
              </a:p>
            </p:txBody>
          </p:sp>
          <p:sp>
            <p:nvSpPr>
              <p:cNvPr id="48" name="Freeform 123"/>
              <p:cNvSpPr>
                <a:spLocks/>
              </p:cNvSpPr>
              <p:nvPr/>
            </p:nvSpPr>
            <p:spPr bwMode="auto">
              <a:xfrm flipV="1">
                <a:off x="10716619" y="5498182"/>
                <a:ext cx="249237" cy="279400"/>
              </a:xfrm>
              <a:custGeom>
                <a:avLst/>
                <a:gdLst>
                  <a:gd name="T0" fmla="*/ 52152 w 865"/>
                  <a:gd name="T1" fmla="*/ 279400 h 976"/>
                  <a:gd name="T2" fmla="*/ 145796 w 865"/>
                  <a:gd name="T3" fmla="*/ 242471 h 976"/>
                  <a:gd name="T4" fmla="*/ 212644 w 865"/>
                  <a:gd name="T5" fmla="*/ 237605 h 976"/>
                  <a:gd name="T6" fmla="*/ 225322 w 865"/>
                  <a:gd name="T7" fmla="*/ 77293 h 976"/>
                  <a:gd name="T8" fmla="*/ 183542 w 865"/>
                  <a:gd name="T9" fmla="*/ 36643 h 976"/>
                  <a:gd name="T10" fmla="*/ 95373 w 865"/>
                  <a:gd name="T11" fmla="*/ 70995 h 976"/>
                  <a:gd name="T12" fmla="*/ 50712 w 865"/>
                  <a:gd name="T13" fmla="*/ 127390 h 976"/>
                  <a:gd name="T14" fmla="*/ 1729 w 865"/>
                  <a:gd name="T15" fmla="*/ 169186 h 976"/>
                  <a:gd name="T16" fmla="*/ 864 w 865"/>
                  <a:gd name="T17" fmla="*/ 208691 h 976"/>
                  <a:gd name="T18" fmla="*/ 51000 w 865"/>
                  <a:gd name="T19" fmla="*/ 197813 h 976"/>
                  <a:gd name="T20" fmla="*/ 52152 w 865"/>
                  <a:gd name="T21" fmla="*/ 279400 h 9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5"/>
                  <a:gd name="T34" fmla="*/ 0 h 976"/>
                  <a:gd name="T35" fmla="*/ 865 w 865"/>
                  <a:gd name="T36" fmla="*/ 976 h 9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5" h="976">
                    <a:moveTo>
                      <a:pt x="181" y="976"/>
                    </a:moveTo>
                    <a:cubicBezTo>
                      <a:pt x="292" y="944"/>
                      <a:pt x="399" y="893"/>
                      <a:pt x="506" y="847"/>
                    </a:cubicBezTo>
                    <a:cubicBezTo>
                      <a:pt x="564" y="842"/>
                      <a:pt x="680" y="834"/>
                      <a:pt x="738" y="830"/>
                    </a:cubicBezTo>
                    <a:cubicBezTo>
                      <a:pt x="768" y="645"/>
                      <a:pt x="780" y="459"/>
                      <a:pt x="782" y="270"/>
                    </a:cubicBezTo>
                    <a:cubicBezTo>
                      <a:pt x="824" y="182"/>
                      <a:pt x="865" y="0"/>
                      <a:pt x="637" y="128"/>
                    </a:cubicBezTo>
                    <a:cubicBezTo>
                      <a:pt x="470" y="34"/>
                      <a:pt x="446" y="214"/>
                      <a:pt x="331" y="248"/>
                    </a:cubicBezTo>
                    <a:cubicBezTo>
                      <a:pt x="245" y="304"/>
                      <a:pt x="50" y="201"/>
                      <a:pt x="176" y="445"/>
                    </a:cubicBezTo>
                    <a:cubicBezTo>
                      <a:pt x="163" y="524"/>
                      <a:pt x="63" y="547"/>
                      <a:pt x="6" y="591"/>
                    </a:cubicBezTo>
                    <a:cubicBezTo>
                      <a:pt x="1" y="638"/>
                      <a:pt x="0" y="684"/>
                      <a:pt x="3" y="729"/>
                    </a:cubicBezTo>
                    <a:cubicBezTo>
                      <a:pt x="62" y="721"/>
                      <a:pt x="115" y="684"/>
                      <a:pt x="177" y="691"/>
                    </a:cubicBezTo>
                    <a:cubicBezTo>
                      <a:pt x="176" y="786"/>
                      <a:pt x="177" y="882"/>
                      <a:pt x="181" y="976"/>
                    </a:cubicBezTo>
                  </a:path>
                </a:pathLst>
              </a:custGeom>
              <a:grpFill/>
              <a:ln w="9525">
                <a:solidFill>
                  <a:schemeClr val="bg1">
                    <a:lumMod val="85000"/>
                  </a:schemeClr>
                </a:solidFill>
                <a:round/>
                <a:headEnd/>
                <a:tailEnd/>
              </a:ln>
            </p:spPr>
            <p:txBody>
              <a:bodyPr/>
              <a:lstStyle/>
              <a:p>
                <a:pPr>
                  <a:defRPr/>
                </a:pPr>
                <a:endParaRPr lang="en-US" dirty="0"/>
              </a:p>
            </p:txBody>
          </p:sp>
          <p:sp>
            <p:nvSpPr>
              <p:cNvPr id="49" name="Freeform 125"/>
              <p:cNvSpPr>
                <a:spLocks/>
              </p:cNvSpPr>
              <p:nvPr/>
            </p:nvSpPr>
            <p:spPr bwMode="auto">
              <a:xfrm flipV="1">
                <a:off x="8230594" y="2669258"/>
                <a:ext cx="835025" cy="1636713"/>
              </a:xfrm>
              <a:custGeom>
                <a:avLst/>
                <a:gdLst>
                  <a:gd name="T0" fmla="*/ 122638 w 2921"/>
                  <a:gd name="T1" fmla="*/ 1624121 h 5719"/>
                  <a:gd name="T2" fmla="*/ 162088 w 2921"/>
                  <a:gd name="T3" fmla="*/ 1441532 h 5719"/>
                  <a:gd name="T4" fmla="*/ 248421 w 2921"/>
                  <a:gd name="T5" fmla="*/ 1264954 h 5719"/>
                  <a:gd name="T6" fmla="*/ 357909 w 2921"/>
                  <a:gd name="T7" fmla="*/ 1213440 h 5719"/>
                  <a:gd name="T8" fmla="*/ 500272 w 2921"/>
                  <a:gd name="T9" fmla="*/ 1154485 h 5719"/>
                  <a:gd name="T10" fmla="*/ 667505 w 2921"/>
                  <a:gd name="T11" fmla="*/ 1140176 h 5719"/>
                  <a:gd name="T12" fmla="*/ 761557 w 2921"/>
                  <a:gd name="T13" fmla="*/ 1119570 h 5719"/>
                  <a:gd name="T14" fmla="*/ 706670 w 2921"/>
                  <a:gd name="T15" fmla="*/ 859997 h 5719"/>
                  <a:gd name="T16" fmla="*/ 648924 w 2921"/>
                  <a:gd name="T17" fmla="*/ 182302 h 5719"/>
                  <a:gd name="T18" fmla="*/ 638633 w 2921"/>
                  <a:gd name="T19" fmla="*/ 0 h 5719"/>
                  <a:gd name="T20" fmla="*/ 545725 w 2921"/>
                  <a:gd name="T21" fmla="*/ 69544 h 5719"/>
                  <a:gd name="T22" fmla="*/ 495698 w 2921"/>
                  <a:gd name="T23" fmla="*/ 43501 h 5719"/>
                  <a:gd name="T24" fmla="*/ 384209 w 2921"/>
                  <a:gd name="T25" fmla="*/ 32912 h 5719"/>
                  <a:gd name="T26" fmla="*/ 256997 w 2921"/>
                  <a:gd name="T27" fmla="*/ 42070 h 5719"/>
                  <a:gd name="T28" fmla="*/ 182957 w 2921"/>
                  <a:gd name="T29" fmla="*/ 141091 h 5719"/>
                  <a:gd name="T30" fmla="*/ 152940 w 2921"/>
                  <a:gd name="T31" fmla="*/ 122203 h 5719"/>
                  <a:gd name="T32" fmla="*/ 15437 w 2921"/>
                  <a:gd name="T33" fmla="*/ 210349 h 5719"/>
                  <a:gd name="T34" fmla="*/ 4288 w 2921"/>
                  <a:gd name="T35" fmla="*/ 254708 h 5719"/>
                  <a:gd name="T36" fmla="*/ 44596 w 2921"/>
                  <a:gd name="T37" fmla="*/ 374335 h 5719"/>
                  <a:gd name="T38" fmla="*/ 152654 w 2921"/>
                  <a:gd name="T39" fmla="*/ 435579 h 5719"/>
                  <a:gd name="T40" fmla="*/ 136646 w 2921"/>
                  <a:gd name="T41" fmla="*/ 558354 h 5719"/>
                  <a:gd name="T42" fmla="*/ 124353 w 2921"/>
                  <a:gd name="T43" fmla="*/ 695439 h 5719"/>
                  <a:gd name="T44" fmla="*/ 176382 w 2921"/>
                  <a:gd name="T45" fmla="*/ 736077 h 5719"/>
                  <a:gd name="T46" fmla="*/ 254424 w 2921"/>
                  <a:gd name="T47" fmla="*/ 747525 h 5719"/>
                  <a:gd name="T48" fmla="*/ 333610 w 2921"/>
                  <a:gd name="T49" fmla="*/ 851411 h 5719"/>
                  <a:gd name="T50" fmla="*/ 455390 w 2921"/>
                  <a:gd name="T51" fmla="*/ 998226 h 5719"/>
                  <a:gd name="T52" fmla="*/ 415654 w 2921"/>
                  <a:gd name="T53" fmla="*/ 1149620 h 5719"/>
                  <a:gd name="T54" fmla="*/ 317029 w 2921"/>
                  <a:gd name="T55" fmla="*/ 1143037 h 5719"/>
                  <a:gd name="T56" fmla="*/ 257283 w 2921"/>
                  <a:gd name="T57" fmla="*/ 1172229 h 5719"/>
                  <a:gd name="T58" fmla="*/ 186101 w 2921"/>
                  <a:gd name="T59" fmla="*/ 1244348 h 5719"/>
                  <a:gd name="T60" fmla="*/ 124353 w 2921"/>
                  <a:gd name="T61" fmla="*/ 1355103 h 5719"/>
                  <a:gd name="T62" fmla="*/ 106058 w 2921"/>
                  <a:gd name="T63" fmla="*/ 1426364 h 5719"/>
                  <a:gd name="T64" fmla="*/ 83474 w 2921"/>
                  <a:gd name="T65" fmla="*/ 1575469 h 5719"/>
                  <a:gd name="T66" fmla="*/ 76613 w 2921"/>
                  <a:gd name="T67" fmla="*/ 1633565 h 57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21"/>
                  <a:gd name="T103" fmla="*/ 0 h 5719"/>
                  <a:gd name="T104" fmla="*/ 2921 w 2921"/>
                  <a:gd name="T105" fmla="*/ 5719 h 57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21" h="5719">
                    <a:moveTo>
                      <a:pt x="268" y="5708"/>
                    </a:moveTo>
                    <a:cubicBezTo>
                      <a:pt x="323" y="5719"/>
                      <a:pt x="374" y="5678"/>
                      <a:pt x="429" y="5675"/>
                    </a:cubicBezTo>
                    <a:cubicBezTo>
                      <a:pt x="450" y="5551"/>
                      <a:pt x="462" y="5426"/>
                      <a:pt x="475" y="5300"/>
                    </a:cubicBezTo>
                    <a:cubicBezTo>
                      <a:pt x="624" y="5312"/>
                      <a:pt x="489" y="5110"/>
                      <a:pt x="567" y="5037"/>
                    </a:cubicBezTo>
                    <a:cubicBezTo>
                      <a:pt x="632" y="4991"/>
                      <a:pt x="621" y="4879"/>
                      <a:pt x="707" y="4860"/>
                    </a:cubicBezTo>
                    <a:cubicBezTo>
                      <a:pt x="756" y="4712"/>
                      <a:pt x="834" y="4573"/>
                      <a:pt x="869" y="4420"/>
                    </a:cubicBezTo>
                    <a:cubicBezTo>
                      <a:pt x="877" y="4411"/>
                      <a:pt x="893" y="4393"/>
                      <a:pt x="900" y="4384"/>
                    </a:cubicBezTo>
                    <a:cubicBezTo>
                      <a:pt x="1022" y="4356"/>
                      <a:pt x="1183" y="4363"/>
                      <a:pt x="1252" y="4240"/>
                    </a:cubicBezTo>
                    <a:lnTo>
                      <a:pt x="1319" y="4203"/>
                    </a:lnTo>
                    <a:cubicBezTo>
                      <a:pt x="1491" y="4232"/>
                      <a:pt x="1614" y="4109"/>
                      <a:pt x="1750" y="4034"/>
                    </a:cubicBezTo>
                    <a:cubicBezTo>
                      <a:pt x="1879" y="4031"/>
                      <a:pt x="2139" y="4026"/>
                      <a:pt x="2269" y="4023"/>
                    </a:cubicBezTo>
                    <a:lnTo>
                      <a:pt x="2335" y="3984"/>
                    </a:lnTo>
                    <a:cubicBezTo>
                      <a:pt x="2405" y="3882"/>
                      <a:pt x="2522" y="3788"/>
                      <a:pt x="2654" y="3813"/>
                    </a:cubicBezTo>
                    <a:cubicBezTo>
                      <a:pt x="2656" y="3838"/>
                      <a:pt x="2661" y="3887"/>
                      <a:pt x="2664" y="3912"/>
                    </a:cubicBezTo>
                    <a:cubicBezTo>
                      <a:pt x="2747" y="3943"/>
                      <a:pt x="2921" y="4039"/>
                      <a:pt x="2782" y="3787"/>
                    </a:cubicBezTo>
                    <a:cubicBezTo>
                      <a:pt x="2734" y="3507"/>
                      <a:pt x="2522" y="3283"/>
                      <a:pt x="2472" y="3005"/>
                    </a:cubicBezTo>
                    <a:cubicBezTo>
                      <a:pt x="2377" y="2834"/>
                      <a:pt x="2374" y="2633"/>
                      <a:pt x="2327" y="2446"/>
                    </a:cubicBezTo>
                    <a:cubicBezTo>
                      <a:pt x="2248" y="1846"/>
                      <a:pt x="2272" y="1241"/>
                      <a:pt x="2270" y="637"/>
                    </a:cubicBezTo>
                    <a:cubicBezTo>
                      <a:pt x="2277" y="502"/>
                      <a:pt x="2161" y="392"/>
                      <a:pt x="2199" y="249"/>
                    </a:cubicBezTo>
                    <a:cubicBezTo>
                      <a:pt x="2191" y="162"/>
                      <a:pt x="2255" y="89"/>
                      <a:pt x="2234" y="0"/>
                    </a:cubicBezTo>
                    <a:cubicBezTo>
                      <a:pt x="2153" y="21"/>
                      <a:pt x="2123" y="170"/>
                      <a:pt x="2029" y="118"/>
                    </a:cubicBezTo>
                    <a:cubicBezTo>
                      <a:pt x="1988" y="159"/>
                      <a:pt x="1949" y="201"/>
                      <a:pt x="1909" y="243"/>
                    </a:cubicBezTo>
                    <a:cubicBezTo>
                      <a:pt x="1866" y="242"/>
                      <a:pt x="1824" y="227"/>
                      <a:pt x="1781" y="238"/>
                    </a:cubicBezTo>
                    <a:cubicBezTo>
                      <a:pt x="1755" y="216"/>
                      <a:pt x="1740" y="187"/>
                      <a:pt x="1734" y="152"/>
                    </a:cubicBezTo>
                    <a:cubicBezTo>
                      <a:pt x="1643" y="178"/>
                      <a:pt x="1547" y="145"/>
                      <a:pt x="1457" y="173"/>
                    </a:cubicBezTo>
                    <a:cubicBezTo>
                      <a:pt x="1404" y="198"/>
                      <a:pt x="1373" y="148"/>
                      <a:pt x="1344" y="115"/>
                    </a:cubicBezTo>
                    <a:cubicBezTo>
                      <a:pt x="1239" y="92"/>
                      <a:pt x="1155" y="136"/>
                      <a:pt x="1062" y="163"/>
                    </a:cubicBezTo>
                    <a:cubicBezTo>
                      <a:pt x="1008" y="154"/>
                      <a:pt x="954" y="135"/>
                      <a:pt x="899" y="147"/>
                    </a:cubicBezTo>
                    <a:cubicBezTo>
                      <a:pt x="843" y="212"/>
                      <a:pt x="842" y="304"/>
                      <a:pt x="816" y="383"/>
                    </a:cubicBezTo>
                    <a:cubicBezTo>
                      <a:pt x="750" y="403"/>
                      <a:pt x="639" y="401"/>
                      <a:pt x="640" y="493"/>
                    </a:cubicBezTo>
                    <a:cubicBezTo>
                      <a:pt x="617" y="494"/>
                      <a:pt x="570" y="495"/>
                      <a:pt x="547" y="495"/>
                    </a:cubicBezTo>
                    <a:cubicBezTo>
                      <a:pt x="544" y="478"/>
                      <a:pt x="538" y="444"/>
                      <a:pt x="535" y="427"/>
                    </a:cubicBezTo>
                    <a:cubicBezTo>
                      <a:pt x="441" y="436"/>
                      <a:pt x="310" y="387"/>
                      <a:pt x="250" y="487"/>
                    </a:cubicBezTo>
                    <a:cubicBezTo>
                      <a:pt x="20" y="390"/>
                      <a:pt x="74" y="615"/>
                      <a:pt x="54" y="735"/>
                    </a:cubicBezTo>
                    <a:cubicBezTo>
                      <a:pt x="85" y="764"/>
                      <a:pt x="131" y="791"/>
                      <a:pt x="115" y="841"/>
                    </a:cubicBezTo>
                    <a:cubicBezTo>
                      <a:pt x="77" y="849"/>
                      <a:pt x="44" y="866"/>
                      <a:pt x="15" y="890"/>
                    </a:cubicBezTo>
                    <a:cubicBezTo>
                      <a:pt x="0" y="974"/>
                      <a:pt x="86" y="1054"/>
                      <a:pt x="13" y="1130"/>
                    </a:cubicBezTo>
                    <a:cubicBezTo>
                      <a:pt x="237" y="1006"/>
                      <a:pt x="205" y="1216"/>
                      <a:pt x="156" y="1308"/>
                    </a:cubicBezTo>
                    <a:cubicBezTo>
                      <a:pt x="203" y="1385"/>
                      <a:pt x="212" y="1479"/>
                      <a:pt x="264" y="1551"/>
                    </a:cubicBezTo>
                    <a:cubicBezTo>
                      <a:pt x="359" y="1580"/>
                      <a:pt x="439" y="1495"/>
                      <a:pt x="534" y="1522"/>
                    </a:cubicBezTo>
                    <a:cubicBezTo>
                      <a:pt x="534" y="1620"/>
                      <a:pt x="694" y="1651"/>
                      <a:pt x="637" y="1757"/>
                    </a:cubicBezTo>
                    <a:cubicBezTo>
                      <a:pt x="582" y="1820"/>
                      <a:pt x="546" y="1898"/>
                      <a:pt x="478" y="1951"/>
                    </a:cubicBezTo>
                    <a:cubicBezTo>
                      <a:pt x="441" y="2053"/>
                      <a:pt x="543" y="2155"/>
                      <a:pt x="506" y="2260"/>
                    </a:cubicBezTo>
                    <a:cubicBezTo>
                      <a:pt x="487" y="2319"/>
                      <a:pt x="434" y="2366"/>
                      <a:pt x="435" y="2430"/>
                    </a:cubicBezTo>
                    <a:cubicBezTo>
                      <a:pt x="494" y="2437"/>
                      <a:pt x="551" y="2454"/>
                      <a:pt x="605" y="2478"/>
                    </a:cubicBezTo>
                    <a:cubicBezTo>
                      <a:pt x="608" y="2502"/>
                      <a:pt x="614" y="2548"/>
                      <a:pt x="617" y="2572"/>
                    </a:cubicBezTo>
                    <a:cubicBezTo>
                      <a:pt x="674" y="2575"/>
                      <a:pt x="727" y="2588"/>
                      <a:pt x="760" y="2638"/>
                    </a:cubicBezTo>
                    <a:cubicBezTo>
                      <a:pt x="802" y="2624"/>
                      <a:pt x="844" y="2610"/>
                      <a:pt x="890" y="2612"/>
                    </a:cubicBezTo>
                    <a:cubicBezTo>
                      <a:pt x="878" y="2709"/>
                      <a:pt x="959" y="2798"/>
                      <a:pt x="902" y="2889"/>
                    </a:cubicBezTo>
                    <a:cubicBezTo>
                      <a:pt x="962" y="2984"/>
                      <a:pt x="1065" y="2965"/>
                      <a:pt x="1167" y="2975"/>
                    </a:cubicBezTo>
                    <a:cubicBezTo>
                      <a:pt x="1319" y="3107"/>
                      <a:pt x="1478" y="3229"/>
                      <a:pt x="1630" y="3360"/>
                    </a:cubicBezTo>
                    <a:cubicBezTo>
                      <a:pt x="1640" y="3407"/>
                      <a:pt x="1641" y="3463"/>
                      <a:pt x="1593" y="3488"/>
                    </a:cubicBezTo>
                    <a:cubicBezTo>
                      <a:pt x="1548" y="3493"/>
                      <a:pt x="1504" y="3496"/>
                      <a:pt x="1460" y="3498"/>
                    </a:cubicBezTo>
                    <a:cubicBezTo>
                      <a:pt x="1458" y="3628"/>
                      <a:pt x="1455" y="3888"/>
                      <a:pt x="1454" y="4017"/>
                    </a:cubicBezTo>
                    <a:cubicBezTo>
                      <a:pt x="1395" y="4098"/>
                      <a:pt x="1281" y="4037"/>
                      <a:pt x="1202" y="4080"/>
                    </a:cubicBezTo>
                    <a:cubicBezTo>
                      <a:pt x="1137" y="4115"/>
                      <a:pt x="1165" y="3972"/>
                      <a:pt x="1109" y="3994"/>
                    </a:cubicBezTo>
                    <a:cubicBezTo>
                      <a:pt x="1078" y="4036"/>
                      <a:pt x="1060" y="4085"/>
                      <a:pt x="1030" y="4127"/>
                    </a:cubicBezTo>
                    <a:cubicBezTo>
                      <a:pt x="983" y="4134"/>
                      <a:pt x="946" y="4092"/>
                      <a:pt x="900" y="4096"/>
                    </a:cubicBezTo>
                    <a:cubicBezTo>
                      <a:pt x="865" y="4161"/>
                      <a:pt x="876" y="4249"/>
                      <a:pt x="816" y="4297"/>
                    </a:cubicBezTo>
                    <a:cubicBezTo>
                      <a:pt x="759" y="4310"/>
                      <a:pt x="704" y="4327"/>
                      <a:pt x="651" y="4348"/>
                    </a:cubicBezTo>
                    <a:cubicBezTo>
                      <a:pt x="641" y="4452"/>
                      <a:pt x="654" y="4551"/>
                      <a:pt x="643" y="4654"/>
                    </a:cubicBezTo>
                    <a:cubicBezTo>
                      <a:pt x="584" y="4703"/>
                      <a:pt x="511" y="4730"/>
                      <a:pt x="435" y="4735"/>
                    </a:cubicBezTo>
                    <a:cubicBezTo>
                      <a:pt x="437" y="4791"/>
                      <a:pt x="489" y="4841"/>
                      <a:pt x="464" y="4898"/>
                    </a:cubicBezTo>
                    <a:cubicBezTo>
                      <a:pt x="433" y="4927"/>
                      <a:pt x="402" y="4955"/>
                      <a:pt x="371" y="4984"/>
                    </a:cubicBezTo>
                    <a:cubicBezTo>
                      <a:pt x="353" y="5032"/>
                      <a:pt x="413" y="5068"/>
                      <a:pt x="397" y="5116"/>
                    </a:cubicBezTo>
                    <a:cubicBezTo>
                      <a:pt x="345" y="5241"/>
                      <a:pt x="299" y="5369"/>
                      <a:pt x="292" y="5505"/>
                    </a:cubicBezTo>
                    <a:cubicBezTo>
                      <a:pt x="295" y="5584"/>
                      <a:pt x="159" y="5568"/>
                      <a:pt x="157" y="5640"/>
                    </a:cubicBezTo>
                    <a:cubicBezTo>
                      <a:pt x="202" y="5647"/>
                      <a:pt x="236" y="5676"/>
                      <a:pt x="268" y="5708"/>
                    </a:cubicBezTo>
                  </a:path>
                </a:pathLst>
              </a:custGeom>
              <a:grpFill/>
              <a:ln w="9525">
                <a:solidFill>
                  <a:schemeClr val="bg1">
                    <a:lumMod val="85000"/>
                  </a:schemeClr>
                </a:solidFill>
                <a:round/>
                <a:headEnd/>
                <a:tailEnd/>
              </a:ln>
            </p:spPr>
            <p:txBody>
              <a:bodyPr/>
              <a:lstStyle/>
              <a:p>
                <a:pPr>
                  <a:defRPr/>
                </a:pPr>
                <a:endParaRPr lang="en-US" dirty="0"/>
              </a:p>
            </p:txBody>
          </p:sp>
          <p:sp>
            <p:nvSpPr>
              <p:cNvPr id="50" name="Freeform 126"/>
              <p:cNvSpPr>
                <a:spLocks/>
              </p:cNvSpPr>
              <p:nvPr/>
            </p:nvSpPr>
            <p:spPr bwMode="auto">
              <a:xfrm flipV="1">
                <a:off x="7071718" y="3456658"/>
                <a:ext cx="950912" cy="1230313"/>
              </a:xfrm>
              <a:custGeom>
                <a:avLst/>
                <a:gdLst>
                  <a:gd name="T0" fmla="*/ 635853 w 3317"/>
                  <a:gd name="T1" fmla="*/ 1207407 h 4297"/>
                  <a:gd name="T2" fmla="*/ 708669 w 3317"/>
                  <a:gd name="T3" fmla="*/ 1118362 h 4297"/>
                  <a:gd name="T4" fmla="*/ 860895 w 3317"/>
                  <a:gd name="T5" fmla="*/ 1069688 h 4297"/>
                  <a:gd name="T6" fmla="*/ 949192 w 3317"/>
                  <a:gd name="T7" fmla="*/ 1018723 h 4297"/>
                  <a:gd name="T8" fmla="*/ 909057 w 3317"/>
                  <a:gd name="T9" fmla="*/ 1027599 h 4297"/>
                  <a:gd name="T10" fmla="*/ 867489 w 3317"/>
                  <a:gd name="T11" fmla="*/ 958882 h 4297"/>
                  <a:gd name="T12" fmla="*/ 828214 w 3317"/>
                  <a:gd name="T13" fmla="*/ 876423 h 4297"/>
                  <a:gd name="T14" fmla="*/ 623812 w 3317"/>
                  <a:gd name="T15" fmla="*/ 718374 h 4297"/>
                  <a:gd name="T16" fmla="*/ 528635 w 3317"/>
                  <a:gd name="T17" fmla="*/ 701482 h 4297"/>
                  <a:gd name="T18" fmla="*/ 645600 w 3317"/>
                  <a:gd name="T19" fmla="*/ 470422 h 4297"/>
                  <a:gd name="T20" fmla="*/ 658214 w 3317"/>
                  <a:gd name="T21" fmla="*/ 411154 h 4297"/>
                  <a:gd name="T22" fmla="*/ 770591 w 3317"/>
                  <a:gd name="T23" fmla="*/ 500772 h 4297"/>
                  <a:gd name="T24" fmla="*/ 808720 w 3317"/>
                  <a:gd name="T25" fmla="*/ 451239 h 4297"/>
                  <a:gd name="T26" fmla="*/ 768871 w 3317"/>
                  <a:gd name="T27" fmla="*/ 352459 h 4297"/>
                  <a:gd name="T28" fmla="*/ 776325 w 3317"/>
                  <a:gd name="T29" fmla="*/ 261696 h 4297"/>
                  <a:gd name="T30" fmla="*/ 746797 w 3317"/>
                  <a:gd name="T31" fmla="*/ 267995 h 4297"/>
                  <a:gd name="T32" fmla="*/ 629546 w 3317"/>
                  <a:gd name="T33" fmla="*/ 332703 h 4297"/>
                  <a:gd name="T34" fmla="*/ 583964 w 3317"/>
                  <a:gd name="T35" fmla="*/ 398842 h 4297"/>
                  <a:gd name="T36" fmla="*/ 467572 w 3317"/>
                  <a:gd name="T37" fmla="*/ 388535 h 4297"/>
                  <a:gd name="T38" fmla="*/ 411957 w 3317"/>
                  <a:gd name="T39" fmla="*/ 332703 h 4297"/>
                  <a:gd name="T40" fmla="*/ 380996 w 3317"/>
                  <a:gd name="T41" fmla="*/ 186680 h 4297"/>
                  <a:gd name="T42" fmla="*/ 413964 w 3317"/>
                  <a:gd name="T43" fmla="*/ 99066 h 4297"/>
                  <a:gd name="T44" fmla="*/ 294992 w 3317"/>
                  <a:gd name="T45" fmla="*/ 55546 h 4297"/>
                  <a:gd name="T46" fmla="*/ 234216 w 3317"/>
                  <a:gd name="T47" fmla="*/ 0 h 4297"/>
                  <a:gd name="T48" fmla="*/ 152226 w 3317"/>
                  <a:gd name="T49" fmla="*/ 65853 h 4297"/>
                  <a:gd name="T50" fmla="*/ 179747 w 3317"/>
                  <a:gd name="T51" fmla="*/ 116532 h 4297"/>
                  <a:gd name="T52" fmla="*/ 141619 w 3317"/>
                  <a:gd name="T53" fmla="*/ 137147 h 4297"/>
                  <a:gd name="T54" fmla="*/ 194655 w 3317"/>
                  <a:gd name="T55" fmla="*/ 217030 h 4297"/>
                  <a:gd name="T56" fmla="*/ 301586 w 3317"/>
                  <a:gd name="T57" fmla="*/ 270858 h 4297"/>
                  <a:gd name="T58" fmla="*/ 293845 w 3317"/>
                  <a:gd name="T59" fmla="*/ 391684 h 4297"/>
                  <a:gd name="T60" fmla="*/ 209562 w 3317"/>
                  <a:gd name="T61" fmla="*/ 353031 h 4297"/>
                  <a:gd name="T62" fmla="*/ 150793 w 3317"/>
                  <a:gd name="T63" fmla="*/ 330985 h 4297"/>
                  <a:gd name="T64" fmla="*/ 169140 w 3317"/>
                  <a:gd name="T65" fmla="*/ 393689 h 4297"/>
                  <a:gd name="T66" fmla="*/ 120405 w 3317"/>
                  <a:gd name="T67" fmla="*/ 521960 h 4297"/>
                  <a:gd name="T68" fmla="*/ 0 w 3317"/>
                  <a:gd name="T69" fmla="*/ 602988 h 4297"/>
                  <a:gd name="T70" fmla="*/ 51889 w 3317"/>
                  <a:gd name="T71" fmla="*/ 742139 h 4297"/>
                  <a:gd name="T72" fmla="*/ 120692 w 3317"/>
                  <a:gd name="T73" fmla="*/ 814005 h 4297"/>
                  <a:gd name="T74" fmla="*/ 107504 w 3317"/>
                  <a:gd name="T75" fmla="*/ 853231 h 4297"/>
                  <a:gd name="T76" fmla="*/ 169140 w 3317"/>
                  <a:gd name="T77" fmla="*/ 929105 h 4297"/>
                  <a:gd name="T78" fmla="*/ 224469 w 3317"/>
                  <a:gd name="T79" fmla="*/ 1016432 h 4297"/>
                  <a:gd name="T80" fmla="*/ 494233 w 3317"/>
                  <a:gd name="T81" fmla="*/ 1029031 h 4297"/>
                  <a:gd name="T82" fmla="*/ 444351 w 3317"/>
                  <a:gd name="T83" fmla="*/ 1208553 h 4297"/>
                  <a:gd name="T84" fmla="*/ 496240 w 3317"/>
                  <a:gd name="T85" fmla="*/ 1229168 h 429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17"/>
                  <a:gd name="T130" fmla="*/ 0 h 4297"/>
                  <a:gd name="T131" fmla="*/ 3317 w 3317"/>
                  <a:gd name="T132" fmla="*/ 4297 h 429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17" h="4297">
                    <a:moveTo>
                      <a:pt x="1731" y="4293"/>
                    </a:moveTo>
                    <a:cubicBezTo>
                      <a:pt x="1898" y="4297"/>
                      <a:pt x="2054" y="4230"/>
                      <a:pt x="2218" y="4217"/>
                    </a:cubicBezTo>
                    <a:cubicBezTo>
                      <a:pt x="2296" y="4142"/>
                      <a:pt x="2327" y="3979"/>
                      <a:pt x="2465" y="4007"/>
                    </a:cubicBezTo>
                    <a:cubicBezTo>
                      <a:pt x="2467" y="3982"/>
                      <a:pt x="2470" y="3931"/>
                      <a:pt x="2472" y="3906"/>
                    </a:cubicBezTo>
                    <a:cubicBezTo>
                      <a:pt x="2621" y="3852"/>
                      <a:pt x="2746" y="3953"/>
                      <a:pt x="2889" y="3940"/>
                    </a:cubicBezTo>
                    <a:cubicBezTo>
                      <a:pt x="2917" y="3889"/>
                      <a:pt x="2974" y="3787"/>
                      <a:pt x="3003" y="3736"/>
                    </a:cubicBezTo>
                    <a:cubicBezTo>
                      <a:pt x="3099" y="3686"/>
                      <a:pt x="3209" y="3703"/>
                      <a:pt x="3315" y="3691"/>
                    </a:cubicBezTo>
                    <a:cubicBezTo>
                      <a:pt x="3317" y="3647"/>
                      <a:pt x="3316" y="3602"/>
                      <a:pt x="3311" y="3558"/>
                    </a:cubicBezTo>
                    <a:cubicBezTo>
                      <a:pt x="3271" y="3525"/>
                      <a:pt x="3223" y="3505"/>
                      <a:pt x="3177" y="3482"/>
                    </a:cubicBezTo>
                    <a:cubicBezTo>
                      <a:pt x="3176" y="3509"/>
                      <a:pt x="3173" y="3562"/>
                      <a:pt x="3171" y="3589"/>
                    </a:cubicBezTo>
                    <a:cubicBezTo>
                      <a:pt x="3124" y="3598"/>
                      <a:pt x="3070" y="3569"/>
                      <a:pt x="3072" y="3516"/>
                    </a:cubicBezTo>
                    <a:cubicBezTo>
                      <a:pt x="3069" y="3458"/>
                      <a:pt x="3051" y="3402"/>
                      <a:pt x="3026" y="3349"/>
                    </a:cubicBezTo>
                    <a:cubicBezTo>
                      <a:pt x="2980" y="3339"/>
                      <a:pt x="2927" y="3343"/>
                      <a:pt x="2897" y="3300"/>
                    </a:cubicBezTo>
                    <a:cubicBezTo>
                      <a:pt x="2895" y="3240"/>
                      <a:pt x="2891" y="3120"/>
                      <a:pt x="2889" y="3061"/>
                    </a:cubicBezTo>
                    <a:cubicBezTo>
                      <a:pt x="2788" y="2874"/>
                      <a:pt x="2572" y="2792"/>
                      <a:pt x="2442" y="2628"/>
                    </a:cubicBezTo>
                    <a:cubicBezTo>
                      <a:pt x="2382" y="2541"/>
                      <a:pt x="2264" y="2553"/>
                      <a:pt x="2176" y="2509"/>
                    </a:cubicBezTo>
                    <a:cubicBezTo>
                      <a:pt x="2017" y="2359"/>
                      <a:pt x="2023" y="2596"/>
                      <a:pt x="1910" y="2562"/>
                    </a:cubicBezTo>
                    <a:cubicBezTo>
                      <a:pt x="1881" y="2528"/>
                      <a:pt x="1863" y="2489"/>
                      <a:pt x="1844" y="2450"/>
                    </a:cubicBezTo>
                    <a:cubicBezTo>
                      <a:pt x="1819" y="2264"/>
                      <a:pt x="1877" y="2083"/>
                      <a:pt x="1916" y="1904"/>
                    </a:cubicBezTo>
                    <a:cubicBezTo>
                      <a:pt x="1966" y="1764"/>
                      <a:pt x="2113" y="1671"/>
                      <a:pt x="2252" y="1643"/>
                    </a:cubicBezTo>
                    <a:cubicBezTo>
                      <a:pt x="2236" y="1613"/>
                      <a:pt x="2226" y="1581"/>
                      <a:pt x="2222" y="1548"/>
                    </a:cubicBezTo>
                    <a:cubicBezTo>
                      <a:pt x="2302" y="1562"/>
                      <a:pt x="2293" y="1494"/>
                      <a:pt x="2296" y="1436"/>
                    </a:cubicBezTo>
                    <a:cubicBezTo>
                      <a:pt x="2396" y="1407"/>
                      <a:pt x="2434" y="1527"/>
                      <a:pt x="2533" y="1515"/>
                    </a:cubicBezTo>
                    <a:cubicBezTo>
                      <a:pt x="2575" y="1600"/>
                      <a:pt x="2660" y="1658"/>
                      <a:pt x="2688" y="1749"/>
                    </a:cubicBezTo>
                    <a:cubicBezTo>
                      <a:pt x="2740" y="1765"/>
                      <a:pt x="2762" y="1743"/>
                      <a:pt x="2755" y="1685"/>
                    </a:cubicBezTo>
                    <a:cubicBezTo>
                      <a:pt x="2747" y="1633"/>
                      <a:pt x="2825" y="1627"/>
                      <a:pt x="2821" y="1576"/>
                    </a:cubicBezTo>
                    <a:cubicBezTo>
                      <a:pt x="2832" y="1526"/>
                      <a:pt x="2812" y="1499"/>
                      <a:pt x="2760" y="1496"/>
                    </a:cubicBezTo>
                    <a:cubicBezTo>
                      <a:pt x="2723" y="1411"/>
                      <a:pt x="2658" y="1330"/>
                      <a:pt x="2682" y="1231"/>
                    </a:cubicBezTo>
                    <a:cubicBezTo>
                      <a:pt x="2768" y="1240"/>
                      <a:pt x="2753" y="1147"/>
                      <a:pt x="2776" y="1091"/>
                    </a:cubicBezTo>
                    <a:cubicBezTo>
                      <a:pt x="2711" y="1053"/>
                      <a:pt x="2716" y="980"/>
                      <a:pt x="2708" y="914"/>
                    </a:cubicBezTo>
                    <a:cubicBezTo>
                      <a:pt x="2677" y="887"/>
                      <a:pt x="2652" y="850"/>
                      <a:pt x="2614" y="834"/>
                    </a:cubicBezTo>
                    <a:cubicBezTo>
                      <a:pt x="2612" y="860"/>
                      <a:pt x="2607" y="911"/>
                      <a:pt x="2605" y="936"/>
                    </a:cubicBezTo>
                    <a:cubicBezTo>
                      <a:pt x="2582" y="941"/>
                      <a:pt x="2537" y="950"/>
                      <a:pt x="2514" y="955"/>
                    </a:cubicBezTo>
                    <a:cubicBezTo>
                      <a:pt x="2417" y="1040"/>
                      <a:pt x="2275" y="1056"/>
                      <a:pt x="2196" y="1162"/>
                    </a:cubicBezTo>
                    <a:cubicBezTo>
                      <a:pt x="2183" y="1217"/>
                      <a:pt x="2166" y="1271"/>
                      <a:pt x="2144" y="1323"/>
                    </a:cubicBezTo>
                    <a:cubicBezTo>
                      <a:pt x="2094" y="1331"/>
                      <a:pt x="2032" y="1324"/>
                      <a:pt x="2037" y="1393"/>
                    </a:cubicBezTo>
                    <a:cubicBezTo>
                      <a:pt x="1941" y="1375"/>
                      <a:pt x="1903" y="1510"/>
                      <a:pt x="1807" y="1463"/>
                    </a:cubicBezTo>
                    <a:cubicBezTo>
                      <a:pt x="1768" y="1392"/>
                      <a:pt x="1677" y="1416"/>
                      <a:pt x="1631" y="1357"/>
                    </a:cubicBezTo>
                    <a:cubicBezTo>
                      <a:pt x="1584" y="1306"/>
                      <a:pt x="1489" y="1358"/>
                      <a:pt x="1453" y="1288"/>
                    </a:cubicBezTo>
                    <a:cubicBezTo>
                      <a:pt x="1448" y="1246"/>
                      <a:pt x="1442" y="1204"/>
                      <a:pt x="1437" y="1162"/>
                    </a:cubicBezTo>
                    <a:cubicBezTo>
                      <a:pt x="1348" y="1091"/>
                      <a:pt x="1308" y="980"/>
                      <a:pt x="1256" y="882"/>
                    </a:cubicBezTo>
                    <a:cubicBezTo>
                      <a:pt x="1197" y="802"/>
                      <a:pt x="1275" y="711"/>
                      <a:pt x="1329" y="652"/>
                    </a:cubicBezTo>
                    <a:cubicBezTo>
                      <a:pt x="1323" y="618"/>
                      <a:pt x="1285" y="568"/>
                      <a:pt x="1330" y="544"/>
                    </a:cubicBezTo>
                    <a:cubicBezTo>
                      <a:pt x="1385" y="488"/>
                      <a:pt x="1473" y="441"/>
                      <a:pt x="1444" y="346"/>
                    </a:cubicBezTo>
                    <a:cubicBezTo>
                      <a:pt x="1369" y="306"/>
                      <a:pt x="1296" y="262"/>
                      <a:pt x="1225" y="215"/>
                    </a:cubicBezTo>
                    <a:cubicBezTo>
                      <a:pt x="1161" y="230"/>
                      <a:pt x="1070" y="268"/>
                      <a:pt x="1029" y="194"/>
                    </a:cubicBezTo>
                    <a:cubicBezTo>
                      <a:pt x="1014" y="140"/>
                      <a:pt x="1039" y="66"/>
                      <a:pt x="980" y="33"/>
                    </a:cubicBezTo>
                    <a:cubicBezTo>
                      <a:pt x="925" y="25"/>
                      <a:pt x="870" y="17"/>
                      <a:pt x="817" y="0"/>
                    </a:cubicBezTo>
                    <a:cubicBezTo>
                      <a:pt x="749" y="60"/>
                      <a:pt x="697" y="170"/>
                      <a:pt x="571" y="102"/>
                    </a:cubicBezTo>
                    <a:cubicBezTo>
                      <a:pt x="558" y="145"/>
                      <a:pt x="525" y="183"/>
                      <a:pt x="531" y="230"/>
                    </a:cubicBezTo>
                    <a:cubicBezTo>
                      <a:pt x="576" y="246"/>
                      <a:pt x="621" y="263"/>
                      <a:pt x="666" y="278"/>
                    </a:cubicBezTo>
                    <a:cubicBezTo>
                      <a:pt x="673" y="326"/>
                      <a:pt x="676" y="381"/>
                      <a:pt x="627" y="407"/>
                    </a:cubicBezTo>
                    <a:cubicBezTo>
                      <a:pt x="583" y="412"/>
                      <a:pt x="538" y="415"/>
                      <a:pt x="493" y="416"/>
                    </a:cubicBezTo>
                    <a:cubicBezTo>
                      <a:pt x="494" y="432"/>
                      <a:pt x="494" y="464"/>
                      <a:pt x="494" y="479"/>
                    </a:cubicBezTo>
                    <a:cubicBezTo>
                      <a:pt x="541" y="488"/>
                      <a:pt x="601" y="474"/>
                      <a:pt x="624" y="527"/>
                    </a:cubicBezTo>
                    <a:cubicBezTo>
                      <a:pt x="647" y="603"/>
                      <a:pt x="669" y="679"/>
                      <a:pt x="679" y="758"/>
                    </a:cubicBezTo>
                    <a:cubicBezTo>
                      <a:pt x="712" y="794"/>
                      <a:pt x="747" y="829"/>
                      <a:pt x="783" y="864"/>
                    </a:cubicBezTo>
                    <a:cubicBezTo>
                      <a:pt x="850" y="884"/>
                      <a:pt x="985" y="925"/>
                      <a:pt x="1052" y="946"/>
                    </a:cubicBezTo>
                    <a:cubicBezTo>
                      <a:pt x="1045" y="1057"/>
                      <a:pt x="1114" y="1152"/>
                      <a:pt x="1127" y="1259"/>
                    </a:cubicBezTo>
                    <a:cubicBezTo>
                      <a:pt x="1144" y="1331"/>
                      <a:pt x="1020" y="1305"/>
                      <a:pt x="1025" y="1368"/>
                    </a:cubicBezTo>
                    <a:cubicBezTo>
                      <a:pt x="1024" y="1458"/>
                      <a:pt x="922" y="1553"/>
                      <a:pt x="818" y="1465"/>
                    </a:cubicBezTo>
                    <a:cubicBezTo>
                      <a:pt x="762" y="1400"/>
                      <a:pt x="670" y="1355"/>
                      <a:pt x="731" y="1233"/>
                    </a:cubicBezTo>
                    <a:cubicBezTo>
                      <a:pt x="709" y="1209"/>
                      <a:pt x="686" y="1185"/>
                      <a:pt x="663" y="1162"/>
                    </a:cubicBezTo>
                    <a:cubicBezTo>
                      <a:pt x="617" y="1189"/>
                      <a:pt x="571" y="1184"/>
                      <a:pt x="526" y="1156"/>
                    </a:cubicBezTo>
                    <a:cubicBezTo>
                      <a:pt x="520" y="1208"/>
                      <a:pt x="556" y="1239"/>
                      <a:pt x="591" y="1268"/>
                    </a:cubicBezTo>
                    <a:cubicBezTo>
                      <a:pt x="616" y="1305"/>
                      <a:pt x="545" y="1350"/>
                      <a:pt x="590" y="1375"/>
                    </a:cubicBezTo>
                    <a:cubicBezTo>
                      <a:pt x="664" y="1411"/>
                      <a:pt x="607" y="1485"/>
                      <a:pt x="597" y="1541"/>
                    </a:cubicBezTo>
                    <a:cubicBezTo>
                      <a:pt x="570" y="1678"/>
                      <a:pt x="289" y="1592"/>
                      <a:pt x="420" y="1823"/>
                    </a:cubicBezTo>
                    <a:cubicBezTo>
                      <a:pt x="314" y="1831"/>
                      <a:pt x="215" y="1818"/>
                      <a:pt x="111" y="1828"/>
                    </a:cubicBezTo>
                    <a:cubicBezTo>
                      <a:pt x="79" y="1923"/>
                      <a:pt x="48" y="2018"/>
                      <a:pt x="0" y="2106"/>
                    </a:cubicBezTo>
                    <a:cubicBezTo>
                      <a:pt x="16" y="2146"/>
                      <a:pt x="38" y="2184"/>
                      <a:pt x="56" y="2222"/>
                    </a:cubicBezTo>
                    <a:cubicBezTo>
                      <a:pt x="54" y="2360"/>
                      <a:pt x="96" y="2483"/>
                      <a:pt x="181" y="2592"/>
                    </a:cubicBezTo>
                    <a:cubicBezTo>
                      <a:pt x="272" y="2622"/>
                      <a:pt x="329" y="2710"/>
                      <a:pt x="419" y="2746"/>
                    </a:cubicBezTo>
                    <a:cubicBezTo>
                      <a:pt x="420" y="2770"/>
                      <a:pt x="421" y="2819"/>
                      <a:pt x="421" y="2843"/>
                    </a:cubicBezTo>
                    <a:cubicBezTo>
                      <a:pt x="405" y="2845"/>
                      <a:pt x="371" y="2849"/>
                      <a:pt x="355" y="2851"/>
                    </a:cubicBezTo>
                    <a:cubicBezTo>
                      <a:pt x="377" y="2892"/>
                      <a:pt x="396" y="2935"/>
                      <a:pt x="375" y="2980"/>
                    </a:cubicBezTo>
                    <a:cubicBezTo>
                      <a:pt x="363" y="3040"/>
                      <a:pt x="391" y="3099"/>
                      <a:pt x="394" y="3158"/>
                    </a:cubicBezTo>
                    <a:cubicBezTo>
                      <a:pt x="446" y="3212"/>
                      <a:pt x="521" y="3228"/>
                      <a:pt x="590" y="3245"/>
                    </a:cubicBezTo>
                    <a:cubicBezTo>
                      <a:pt x="653" y="3274"/>
                      <a:pt x="626" y="3350"/>
                      <a:pt x="640" y="3404"/>
                    </a:cubicBezTo>
                    <a:cubicBezTo>
                      <a:pt x="711" y="3418"/>
                      <a:pt x="771" y="3478"/>
                      <a:pt x="783" y="3550"/>
                    </a:cubicBezTo>
                    <a:cubicBezTo>
                      <a:pt x="873" y="3572"/>
                      <a:pt x="973" y="3558"/>
                      <a:pt x="1057" y="3524"/>
                    </a:cubicBezTo>
                    <a:cubicBezTo>
                      <a:pt x="1275" y="3577"/>
                      <a:pt x="1530" y="3444"/>
                      <a:pt x="1724" y="3594"/>
                    </a:cubicBezTo>
                    <a:cubicBezTo>
                      <a:pt x="1712" y="3783"/>
                      <a:pt x="1638" y="3959"/>
                      <a:pt x="1616" y="4146"/>
                    </a:cubicBezTo>
                    <a:cubicBezTo>
                      <a:pt x="1562" y="4144"/>
                      <a:pt x="1540" y="4169"/>
                      <a:pt x="1550" y="4221"/>
                    </a:cubicBezTo>
                    <a:cubicBezTo>
                      <a:pt x="1603" y="4190"/>
                      <a:pt x="1663" y="4182"/>
                      <a:pt x="1725" y="4188"/>
                    </a:cubicBezTo>
                    <a:cubicBezTo>
                      <a:pt x="1726" y="4214"/>
                      <a:pt x="1730" y="4267"/>
                      <a:pt x="1731" y="4293"/>
                    </a:cubicBezTo>
                  </a:path>
                </a:pathLst>
              </a:custGeom>
              <a:grpFill/>
              <a:ln w="9525">
                <a:solidFill>
                  <a:schemeClr val="bg1">
                    <a:lumMod val="85000"/>
                  </a:schemeClr>
                </a:solidFill>
                <a:round/>
                <a:headEnd/>
                <a:tailEnd/>
              </a:ln>
            </p:spPr>
            <p:txBody>
              <a:bodyPr/>
              <a:lstStyle/>
              <a:p>
                <a:pPr>
                  <a:defRPr/>
                </a:pPr>
                <a:endParaRPr lang="en-US" dirty="0"/>
              </a:p>
            </p:txBody>
          </p:sp>
          <p:sp>
            <p:nvSpPr>
              <p:cNvPr id="51" name="Freeform 127"/>
              <p:cNvSpPr>
                <a:spLocks/>
              </p:cNvSpPr>
              <p:nvPr/>
            </p:nvSpPr>
            <p:spPr bwMode="auto">
              <a:xfrm flipV="1">
                <a:off x="6630394" y="4075782"/>
                <a:ext cx="547687" cy="706438"/>
              </a:xfrm>
              <a:custGeom>
                <a:avLst/>
                <a:gdLst>
                  <a:gd name="T0" fmla="*/ 78773 w 1912"/>
                  <a:gd name="T1" fmla="*/ 686982 h 2469"/>
                  <a:gd name="T2" fmla="*/ 147520 w 1912"/>
                  <a:gd name="T3" fmla="*/ 668670 h 2469"/>
                  <a:gd name="T4" fmla="*/ 187336 w 1912"/>
                  <a:gd name="T5" fmla="*/ 668098 h 2469"/>
                  <a:gd name="T6" fmla="*/ 188769 w 1912"/>
                  <a:gd name="T7" fmla="*/ 629471 h 2469"/>
                  <a:gd name="T8" fmla="*/ 208247 w 1912"/>
                  <a:gd name="T9" fmla="*/ 626610 h 2469"/>
                  <a:gd name="T10" fmla="*/ 168145 w 1912"/>
                  <a:gd name="T11" fmla="*/ 587697 h 2469"/>
                  <a:gd name="T12" fmla="*/ 189628 w 1912"/>
                  <a:gd name="T13" fmla="*/ 527611 h 2469"/>
                  <a:gd name="T14" fmla="*/ 231163 w 1912"/>
                  <a:gd name="T15" fmla="*/ 534764 h 2469"/>
                  <a:gd name="T16" fmla="*/ 277854 w 1912"/>
                  <a:gd name="T17" fmla="*/ 547067 h 2469"/>
                  <a:gd name="T18" fmla="*/ 347174 w 1912"/>
                  <a:gd name="T19" fmla="*/ 478684 h 2469"/>
                  <a:gd name="T20" fmla="*/ 361783 w 1912"/>
                  <a:gd name="T21" fmla="*/ 494707 h 2469"/>
                  <a:gd name="T22" fmla="*/ 389568 w 1912"/>
                  <a:gd name="T23" fmla="*/ 476681 h 2469"/>
                  <a:gd name="T24" fmla="*/ 359778 w 1912"/>
                  <a:gd name="T25" fmla="*/ 366238 h 2469"/>
                  <a:gd name="T26" fmla="*/ 419932 w 1912"/>
                  <a:gd name="T27" fmla="*/ 365379 h 2469"/>
                  <a:gd name="T28" fmla="*/ 432249 w 1912"/>
                  <a:gd name="T29" fmla="*/ 306724 h 2469"/>
                  <a:gd name="T30" fmla="*/ 490398 w 1912"/>
                  <a:gd name="T31" fmla="*/ 304435 h 2469"/>
                  <a:gd name="T32" fmla="*/ 513886 w 1912"/>
                  <a:gd name="T33" fmla="*/ 216309 h 2469"/>
                  <a:gd name="T34" fmla="*/ 541385 w 1912"/>
                  <a:gd name="T35" fmla="*/ 213162 h 2469"/>
                  <a:gd name="T36" fmla="*/ 529354 w 1912"/>
                  <a:gd name="T37" fmla="*/ 166238 h 2469"/>
                  <a:gd name="T38" fmla="*/ 420504 w 1912"/>
                  <a:gd name="T39" fmla="*/ 143062 h 2469"/>
                  <a:gd name="T40" fmla="*/ 398162 w 1912"/>
                  <a:gd name="T41" fmla="*/ 54936 h 2469"/>
                  <a:gd name="T42" fmla="*/ 351471 w 1912"/>
                  <a:gd name="T43" fmla="*/ 24034 h 2469"/>
                  <a:gd name="T44" fmla="*/ 327123 w 1912"/>
                  <a:gd name="T45" fmla="*/ 61230 h 2469"/>
                  <a:gd name="T46" fmla="*/ 290744 w 1912"/>
                  <a:gd name="T47" fmla="*/ 64664 h 2469"/>
                  <a:gd name="T48" fmla="*/ 231163 w 1912"/>
                  <a:gd name="T49" fmla="*/ 90701 h 2469"/>
                  <a:gd name="T50" fmla="*/ 149812 w 1912"/>
                  <a:gd name="T51" fmla="*/ 60658 h 2469"/>
                  <a:gd name="T52" fmla="*/ 128328 w 1912"/>
                  <a:gd name="T53" fmla="*/ 32046 h 2469"/>
                  <a:gd name="T54" fmla="*/ 107418 w 1912"/>
                  <a:gd name="T55" fmla="*/ 3433 h 2469"/>
                  <a:gd name="T56" fmla="*/ 56144 w 1912"/>
                  <a:gd name="T57" fmla="*/ 13734 h 2469"/>
                  <a:gd name="T58" fmla="*/ 124891 w 1912"/>
                  <a:gd name="T59" fmla="*/ 84979 h 2469"/>
                  <a:gd name="T60" fmla="*/ 130906 w 1912"/>
                  <a:gd name="T61" fmla="*/ 181688 h 2469"/>
                  <a:gd name="T62" fmla="*/ 147520 w 1912"/>
                  <a:gd name="T63" fmla="*/ 214306 h 2469"/>
                  <a:gd name="T64" fmla="*/ 109423 w 1912"/>
                  <a:gd name="T65" fmla="*/ 248069 h 2469"/>
                  <a:gd name="T66" fmla="*/ 69607 w 1912"/>
                  <a:gd name="T67" fmla="*/ 276967 h 2469"/>
                  <a:gd name="T68" fmla="*/ 18906 w 1912"/>
                  <a:gd name="T69" fmla="*/ 378541 h 2469"/>
                  <a:gd name="T70" fmla="*/ 9739 w 1912"/>
                  <a:gd name="T71" fmla="*/ 499857 h 2469"/>
                  <a:gd name="T72" fmla="*/ 18046 w 1912"/>
                  <a:gd name="T73" fmla="*/ 546495 h 2469"/>
                  <a:gd name="T74" fmla="*/ 76768 w 1912"/>
                  <a:gd name="T75" fmla="*/ 537339 h 2469"/>
                  <a:gd name="T76" fmla="*/ 76481 w 1912"/>
                  <a:gd name="T77" fmla="*/ 596567 h 2469"/>
                  <a:gd name="T78" fmla="*/ 56430 w 1912"/>
                  <a:gd name="T79" fmla="*/ 599428 h 2469"/>
                  <a:gd name="T80" fmla="*/ 73617 w 1912"/>
                  <a:gd name="T81" fmla="*/ 640916 h 2469"/>
                  <a:gd name="T82" fmla="*/ 78773 w 1912"/>
                  <a:gd name="T83" fmla="*/ 686982 h 24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12"/>
                  <a:gd name="T127" fmla="*/ 0 h 2469"/>
                  <a:gd name="T128" fmla="*/ 1912 w 1912"/>
                  <a:gd name="T129" fmla="*/ 2469 h 24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12" h="2469">
                    <a:moveTo>
                      <a:pt x="275" y="2401"/>
                    </a:moveTo>
                    <a:cubicBezTo>
                      <a:pt x="419" y="2469"/>
                      <a:pt x="243" y="2130"/>
                      <a:pt x="515" y="2337"/>
                    </a:cubicBezTo>
                    <a:cubicBezTo>
                      <a:pt x="561" y="2338"/>
                      <a:pt x="607" y="2337"/>
                      <a:pt x="654" y="2335"/>
                    </a:cubicBezTo>
                    <a:cubicBezTo>
                      <a:pt x="655" y="2290"/>
                      <a:pt x="657" y="2245"/>
                      <a:pt x="659" y="2200"/>
                    </a:cubicBezTo>
                    <a:cubicBezTo>
                      <a:pt x="676" y="2198"/>
                      <a:pt x="710" y="2193"/>
                      <a:pt x="727" y="2190"/>
                    </a:cubicBezTo>
                    <a:cubicBezTo>
                      <a:pt x="718" y="2116"/>
                      <a:pt x="584" y="2132"/>
                      <a:pt x="587" y="2054"/>
                    </a:cubicBezTo>
                    <a:cubicBezTo>
                      <a:pt x="617" y="1986"/>
                      <a:pt x="661" y="1923"/>
                      <a:pt x="662" y="1844"/>
                    </a:cubicBezTo>
                    <a:cubicBezTo>
                      <a:pt x="708" y="1848"/>
                      <a:pt x="774" y="1824"/>
                      <a:pt x="807" y="1869"/>
                    </a:cubicBezTo>
                    <a:cubicBezTo>
                      <a:pt x="839" y="1930"/>
                      <a:pt x="913" y="1913"/>
                      <a:pt x="970" y="1912"/>
                    </a:cubicBezTo>
                    <a:cubicBezTo>
                      <a:pt x="1026" y="1815"/>
                      <a:pt x="1074" y="1655"/>
                      <a:pt x="1212" y="1673"/>
                    </a:cubicBezTo>
                    <a:cubicBezTo>
                      <a:pt x="1225" y="1687"/>
                      <a:pt x="1251" y="1715"/>
                      <a:pt x="1263" y="1729"/>
                    </a:cubicBezTo>
                    <a:cubicBezTo>
                      <a:pt x="1294" y="1708"/>
                      <a:pt x="1374" y="1720"/>
                      <a:pt x="1360" y="1666"/>
                    </a:cubicBezTo>
                    <a:cubicBezTo>
                      <a:pt x="1301" y="1545"/>
                      <a:pt x="1242" y="1420"/>
                      <a:pt x="1256" y="1280"/>
                    </a:cubicBezTo>
                    <a:cubicBezTo>
                      <a:pt x="1308" y="1280"/>
                      <a:pt x="1413" y="1278"/>
                      <a:pt x="1466" y="1277"/>
                    </a:cubicBezTo>
                    <a:cubicBezTo>
                      <a:pt x="1406" y="1209"/>
                      <a:pt x="1463" y="1131"/>
                      <a:pt x="1509" y="1072"/>
                    </a:cubicBezTo>
                    <a:cubicBezTo>
                      <a:pt x="1559" y="1070"/>
                      <a:pt x="1661" y="1066"/>
                      <a:pt x="1712" y="1064"/>
                    </a:cubicBezTo>
                    <a:cubicBezTo>
                      <a:pt x="1631" y="920"/>
                      <a:pt x="1759" y="861"/>
                      <a:pt x="1794" y="756"/>
                    </a:cubicBezTo>
                    <a:cubicBezTo>
                      <a:pt x="1818" y="753"/>
                      <a:pt x="1866" y="748"/>
                      <a:pt x="1890" y="745"/>
                    </a:cubicBezTo>
                    <a:cubicBezTo>
                      <a:pt x="1887" y="689"/>
                      <a:pt x="1912" y="611"/>
                      <a:pt x="1848" y="581"/>
                    </a:cubicBezTo>
                    <a:cubicBezTo>
                      <a:pt x="1664" y="678"/>
                      <a:pt x="1655" y="389"/>
                      <a:pt x="1468" y="500"/>
                    </a:cubicBezTo>
                    <a:cubicBezTo>
                      <a:pt x="1331" y="479"/>
                      <a:pt x="1423" y="293"/>
                      <a:pt x="1390" y="192"/>
                    </a:cubicBezTo>
                    <a:cubicBezTo>
                      <a:pt x="1337" y="157"/>
                      <a:pt x="1303" y="62"/>
                      <a:pt x="1227" y="84"/>
                    </a:cubicBezTo>
                    <a:cubicBezTo>
                      <a:pt x="1192" y="123"/>
                      <a:pt x="1151" y="160"/>
                      <a:pt x="1142" y="214"/>
                    </a:cubicBezTo>
                    <a:cubicBezTo>
                      <a:pt x="1099" y="218"/>
                      <a:pt x="1057" y="222"/>
                      <a:pt x="1015" y="226"/>
                    </a:cubicBezTo>
                    <a:cubicBezTo>
                      <a:pt x="944" y="281"/>
                      <a:pt x="995" y="451"/>
                      <a:pt x="807" y="317"/>
                    </a:cubicBezTo>
                    <a:cubicBezTo>
                      <a:pt x="737" y="238"/>
                      <a:pt x="627" y="204"/>
                      <a:pt x="523" y="212"/>
                    </a:cubicBezTo>
                    <a:cubicBezTo>
                      <a:pt x="498" y="179"/>
                      <a:pt x="449" y="158"/>
                      <a:pt x="448" y="112"/>
                    </a:cubicBezTo>
                    <a:cubicBezTo>
                      <a:pt x="441" y="74"/>
                      <a:pt x="429" y="0"/>
                      <a:pt x="375" y="12"/>
                    </a:cubicBezTo>
                    <a:cubicBezTo>
                      <a:pt x="318" y="39"/>
                      <a:pt x="257" y="46"/>
                      <a:pt x="196" y="48"/>
                    </a:cubicBezTo>
                    <a:cubicBezTo>
                      <a:pt x="261" y="147"/>
                      <a:pt x="336" y="234"/>
                      <a:pt x="436" y="297"/>
                    </a:cubicBezTo>
                    <a:cubicBezTo>
                      <a:pt x="466" y="406"/>
                      <a:pt x="497" y="526"/>
                      <a:pt x="457" y="635"/>
                    </a:cubicBezTo>
                    <a:cubicBezTo>
                      <a:pt x="476" y="674"/>
                      <a:pt x="498" y="710"/>
                      <a:pt x="515" y="749"/>
                    </a:cubicBezTo>
                    <a:cubicBezTo>
                      <a:pt x="487" y="805"/>
                      <a:pt x="462" y="915"/>
                      <a:pt x="382" y="867"/>
                    </a:cubicBezTo>
                    <a:cubicBezTo>
                      <a:pt x="341" y="909"/>
                      <a:pt x="284" y="928"/>
                      <a:pt x="243" y="968"/>
                    </a:cubicBezTo>
                    <a:cubicBezTo>
                      <a:pt x="215" y="1101"/>
                      <a:pt x="132" y="1208"/>
                      <a:pt x="66" y="1323"/>
                    </a:cubicBezTo>
                    <a:cubicBezTo>
                      <a:pt x="34" y="1461"/>
                      <a:pt x="94" y="1615"/>
                      <a:pt x="34" y="1747"/>
                    </a:cubicBezTo>
                    <a:cubicBezTo>
                      <a:pt x="0" y="1803"/>
                      <a:pt x="49" y="1858"/>
                      <a:pt x="63" y="1910"/>
                    </a:cubicBezTo>
                    <a:cubicBezTo>
                      <a:pt x="132" y="1901"/>
                      <a:pt x="195" y="1863"/>
                      <a:pt x="268" y="1878"/>
                    </a:cubicBezTo>
                    <a:cubicBezTo>
                      <a:pt x="268" y="1929"/>
                      <a:pt x="267" y="2033"/>
                      <a:pt x="267" y="2085"/>
                    </a:cubicBezTo>
                    <a:cubicBezTo>
                      <a:pt x="249" y="2087"/>
                      <a:pt x="214" y="2093"/>
                      <a:pt x="197" y="2095"/>
                    </a:cubicBezTo>
                    <a:cubicBezTo>
                      <a:pt x="196" y="2150"/>
                      <a:pt x="235" y="2193"/>
                      <a:pt x="257" y="2240"/>
                    </a:cubicBezTo>
                    <a:cubicBezTo>
                      <a:pt x="303" y="2295"/>
                      <a:pt x="196" y="2365"/>
                      <a:pt x="275" y="2401"/>
                    </a:cubicBezTo>
                  </a:path>
                </a:pathLst>
              </a:custGeom>
              <a:grpFill/>
              <a:ln w="9525">
                <a:solidFill>
                  <a:schemeClr val="bg1">
                    <a:lumMod val="85000"/>
                  </a:schemeClr>
                </a:solidFill>
                <a:round/>
                <a:headEnd/>
                <a:tailEnd/>
              </a:ln>
            </p:spPr>
            <p:txBody>
              <a:bodyPr/>
              <a:lstStyle/>
              <a:p>
                <a:endParaRPr lang="en-US" dirty="0"/>
              </a:p>
            </p:txBody>
          </p:sp>
          <p:sp>
            <p:nvSpPr>
              <p:cNvPr id="52" name="Freeform 128"/>
              <p:cNvSpPr>
                <a:spLocks/>
              </p:cNvSpPr>
              <p:nvPr/>
            </p:nvSpPr>
            <p:spPr bwMode="auto">
              <a:xfrm flipV="1">
                <a:off x="7041556" y="4174207"/>
                <a:ext cx="136525" cy="120142"/>
              </a:xfrm>
              <a:custGeom>
                <a:avLst/>
                <a:gdLst>
                  <a:gd name="T0" fmla="*/ 22395 w 280"/>
                  <a:gd name="T1" fmla="*/ 68419 h 244"/>
                  <a:gd name="T2" fmla="*/ 50460 w 280"/>
                  <a:gd name="T3" fmla="*/ 69850 h 244"/>
                  <a:gd name="T4" fmla="*/ 0 w 280"/>
                  <a:gd name="T5" fmla="*/ 0 h 244"/>
                  <a:gd name="T6" fmla="*/ 22395 w 280"/>
                  <a:gd name="T7" fmla="*/ 68419 h 244"/>
                  <a:gd name="T8" fmla="*/ 0 60000 65536"/>
                  <a:gd name="T9" fmla="*/ 0 60000 65536"/>
                  <a:gd name="T10" fmla="*/ 0 60000 65536"/>
                  <a:gd name="T11" fmla="*/ 0 60000 65536"/>
                  <a:gd name="T12" fmla="*/ 0 w 280"/>
                  <a:gd name="T13" fmla="*/ 0 h 244"/>
                  <a:gd name="T14" fmla="*/ 280 w 280"/>
                  <a:gd name="T15" fmla="*/ 244 h 244"/>
                </a:gdLst>
                <a:ahLst/>
                <a:cxnLst>
                  <a:cxn ang="T8">
                    <a:pos x="T0" y="T1"/>
                  </a:cxn>
                  <a:cxn ang="T9">
                    <a:pos x="T2" y="T3"/>
                  </a:cxn>
                  <a:cxn ang="T10">
                    <a:pos x="T4" y="T5"/>
                  </a:cxn>
                  <a:cxn ang="T11">
                    <a:pos x="T6" y="T7"/>
                  </a:cxn>
                </a:cxnLst>
                <a:rect l="T12" t="T13" r="T14" b="T15"/>
                <a:pathLst>
                  <a:path w="280" h="244">
                    <a:moveTo>
                      <a:pt x="79" y="239"/>
                    </a:moveTo>
                    <a:cubicBezTo>
                      <a:pt x="104" y="241"/>
                      <a:pt x="154" y="243"/>
                      <a:pt x="178" y="244"/>
                    </a:cubicBezTo>
                    <a:cubicBezTo>
                      <a:pt x="280" y="54"/>
                      <a:pt x="106" y="40"/>
                      <a:pt x="0" y="0"/>
                    </a:cubicBezTo>
                    <a:cubicBezTo>
                      <a:pt x="37" y="77"/>
                      <a:pt x="17" y="178"/>
                      <a:pt x="79" y="239"/>
                    </a:cubicBezTo>
                  </a:path>
                </a:pathLst>
              </a:custGeom>
              <a:grpFill/>
              <a:ln w="9525">
                <a:solidFill>
                  <a:schemeClr val="bg1">
                    <a:lumMod val="85000"/>
                  </a:schemeClr>
                </a:solidFill>
                <a:round/>
                <a:headEnd/>
                <a:tailEnd/>
              </a:ln>
            </p:spPr>
            <p:txBody>
              <a:bodyPr/>
              <a:lstStyle/>
              <a:p>
                <a:endParaRPr lang="en-US" dirty="0"/>
              </a:p>
            </p:txBody>
          </p:sp>
          <p:sp>
            <p:nvSpPr>
              <p:cNvPr id="53" name="Freeform 130"/>
              <p:cNvSpPr>
                <a:spLocks/>
              </p:cNvSpPr>
              <p:nvPr/>
            </p:nvSpPr>
            <p:spPr bwMode="auto">
              <a:xfrm flipV="1">
                <a:off x="6227168" y="2923258"/>
                <a:ext cx="1314450" cy="1350963"/>
              </a:xfrm>
              <a:custGeom>
                <a:avLst/>
                <a:gdLst/>
                <a:ahLst/>
                <a:cxnLst>
                  <a:cxn ang="0">
                    <a:pos x="1213" y="4726"/>
                  </a:cxn>
                  <a:cxn ang="0">
                    <a:pos x="1614" y="4454"/>
                  </a:cxn>
                  <a:cxn ang="0">
                    <a:pos x="2088" y="4330"/>
                  </a:cxn>
                  <a:cxn ang="0">
                    <a:pos x="2520" y="4231"/>
                  </a:cxn>
                  <a:cxn ang="0">
                    <a:pos x="2778" y="4504"/>
                  </a:cxn>
                  <a:cxn ang="0">
                    <a:pos x="3148" y="4634"/>
                  </a:cxn>
                  <a:cxn ang="0">
                    <a:pos x="3712" y="4472"/>
                  </a:cxn>
                  <a:cxn ang="0">
                    <a:pos x="3826" y="4161"/>
                  </a:cxn>
                  <a:cxn ang="0">
                    <a:pos x="3748" y="3537"/>
                  </a:cxn>
                  <a:cxn ang="0">
                    <a:pos x="3678" y="3239"/>
                  </a:cxn>
                  <a:cxn ang="0">
                    <a:pos x="3910" y="2624"/>
                  </a:cxn>
                  <a:cxn ang="0">
                    <a:pos x="4282" y="2469"/>
                  </a:cxn>
                  <a:cxn ang="0">
                    <a:pos x="4486" y="2637"/>
                  </a:cxn>
                  <a:cxn ang="0">
                    <a:pos x="4241" y="2209"/>
                  </a:cxn>
                  <a:cxn ang="0">
                    <a:pos x="3861" y="2217"/>
                  </a:cxn>
                  <a:cxn ang="0">
                    <a:pos x="3605" y="2058"/>
                  </a:cxn>
                  <a:cxn ang="0">
                    <a:pos x="3504" y="1876"/>
                  </a:cxn>
                  <a:cxn ang="0">
                    <a:pos x="3223" y="1309"/>
                  </a:cxn>
                  <a:cxn ang="0">
                    <a:pos x="2941" y="848"/>
                  </a:cxn>
                  <a:cxn ang="0">
                    <a:pos x="2941" y="430"/>
                  </a:cxn>
                  <a:cxn ang="0">
                    <a:pos x="2725" y="43"/>
                  </a:cxn>
                  <a:cxn ang="0">
                    <a:pos x="2447" y="208"/>
                  </a:cxn>
                  <a:cxn ang="0">
                    <a:pos x="2341" y="314"/>
                  </a:cxn>
                  <a:cxn ang="0">
                    <a:pos x="2237" y="491"/>
                  </a:cxn>
                  <a:cxn ang="0">
                    <a:pos x="2130" y="634"/>
                  </a:cxn>
                  <a:cxn ang="0">
                    <a:pos x="1771" y="766"/>
                  </a:cxn>
                  <a:cxn ang="0">
                    <a:pos x="1489" y="979"/>
                  </a:cxn>
                  <a:cxn ang="0">
                    <a:pos x="1320" y="1375"/>
                  </a:cxn>
                  <a:cxn ang="0">
                    <a:pos x="1218" y="1585"/>
                  </a:cxn>
                  <a:cxn ang="0">
                    <a:pos x="1180" y="1870"/>
                  </a:cxn>
                  <a:cxn ang="0">
                    <a:pos x="783" y="2161"/>
                  </a:cxn>
                  <a:cxn ang="0">
                    <a:pos x="648" y="2288"/>
                  </a:cxn>
                  <a:cxn ang="0">
                    <a:pos x="426" y="2597"/>
                  </a:cxn>
                  <a:cxn ang="0">
                    <a:pos x="100" y="2972"/>
                  </a:cxn>
                  <a:cxn ang="0">
                    <a:pos x="94" y="3414"/>
                  </a:cxn>
                  <a:cxn ang="0">
                    <a:pos x="296" y="3529"/>
                  </a:cxn>
                  <a:cxn ang="0">
                    <a:pos x="658" y="3521"/>
                  </a:cxn>
                  <a:cxn ang="0">
                    <a:pos x="688" y="3640"/>
                  </a:cxn>
                  <a:cxn ang="0">
                    <a:pos x="867" y="4158"/>
                  </a:cxn>
                </a:cxnLst>
                <a:rect l="0" t="0" r="r" b="b"/>
                <a:pathLst>
                  <a:path w="4588" h="4726">
                    <a:moveTo>
                      <a:pt x="1049" y="4577"/>
                    </a:moveTo>
                    <a:cubicBezTo>
                      <a:pt x="1099" y="4636"/>
                      <a:pt x="1129" y="4710"/>
                      <a:pt x="1213" y="4726"/>
                    </a:cubicBezTo>
                    <a:cubicBezTo>
                      <a:pt x="1311" y="4661"/>
                      <a:pt x="1421" y="4609"/>
                      <a:pt x="1507" y="4527"/>
                    </a:cubicBezTo>
                    <a:cubicBezTo>
                      <a:pt x="1555" y="4516"/>
                      <a:pt x="1612" y="4518"/>
                      <a:pt x="1614" y="4454"/>
                    </a:cubicBezTo>
                    <a:cubicBezTo>
                      <a:pt x="1681" y="4397"/>
                      <a:pt x="1787" y="4436"/>
                      <a:pt x="1841" y="4366"/>
                    </a:cubicBezTo>
                    <a:cubicBezTo>
                      <a:pt x="1894" y="4280"/>
                      <a:pt x="2034" y="4419"/>
                      <a:pt x="2088" y="4330"/>
                    </a:cubicBezTo>
                    <a:cubicBezTo>
                      <a:pt x="2170" y="4247"/>
                      <a:pt x="2255" y="4386"/>
                      <a:pt x="2344" y="4375"/>
                    </a:cubicBezTo>
                    <a:cubicBezTo>
                      <a:pt x="2452" y="4406"/>
                      <a:pt x="2434" y="4253"/>
                      <a:pt x="2520" y="4231"/>
                    </a:cubicBezTo>
                    <a:cubicBezTo>
                      <a:pt x="2561" y="4208"/>
                      <a:pt x="2607" y="4189"/>
                      <a:pt x="2656" y="4201"/>
                    </a:cubicBezTo>
                    <a:cubicBezTo>
                      <a:pt x="2690" y="4305"/>
                      <a:pt x="2724" y="4409"/>
                      <a:pt x="2778" y="4504"/>
                    </a:cubicBezTo>
                    <a:cubicBezTo>
                      <a:pt x="2843" y="4530"/>
                      <a:pt x="2908" y="4580"/>
                      <a:pt x="2916" y="4654"/>
                    </a:cubicBezTo>
                    <a:cubicBezTo>
                      <a:pt x="2999" y="4684"/>
                      <a:pt x="3068" y="4602"/>
                      <a:pt x="3148" y="4634"/>
                    </a:cubicBezTo>
                    <a:cubicBezTo>
                      <a:pt x="3240" y="4652"/>
                      <a:pt x="3336" y="4630"/>
                      <a:pt x="3429" y="4613"/>
                    </a:cubicBezTo>
                    <a:cubicBezTo>
                      <a:pt x="3499" y="4526"/>
                      <a:pt x="3617" y="4519"/>
                      <a:pt x="3712" y="4472"/>
                    </a:cubicBezTo>
                    <a:cubicBezTo>
                      <a:pt x="3719" y="4454"/>
                      <a:pt x="3734" y="4418"/>
                      <a:pt x="3742" y="4400"/>
                    </a:cubicBezTo>
                    <a:cubicBezTo>
                      <a:pt x="3646" y="4263"/>
                      <a:pt x="3812" y="4249"/>
                      <a:pt x="3826" y="4161"/>
                    </a:cubicBezTo>
                    <a:cubicBezTo>
                      <a:pt x="3840" y="4109"/>
                      <a:pt x="3796" y="4078"/>
                      <a:pt x="3763" y="4048"/>
                    </a:cubicBezTo>
                    <a:cubicBezTo>
                      <a:pt x="3759" y="3920"/>
                      <a:pt x="3752" y="3665"/>
                      <a:pt x="3748" y="3537"/>
                    </a:cubicBezTo>
                    <a:cubicBezTo>
                      <a:pt x="3681" y="3474"/>
                      <a:pt x="3593" y="3391"/>
                      <a:pt x="3621" y="3289"/>
                    </a:cubicBezTo>
                    <a:cubicBezTo>
                      <a:pt x="3635" y="3276"/>
                      <a:pt x="3664" y="3251"/>
                      <a:pt x="3678" y="3239"/>
                    </a:cubicBezTo>
                    <a:cubicBezTo>
                      <a:pt x="3658" y="3174"/>
                      <a:pt x="3562" y="3119"/>
                      <a:pt x="3589" y="3044"/>
                    </a:cubicBezTo>
                    <a:cubicBezTo>
                      <a:pt x="3701" y="2908"/>
                      <a:pt x="3809" y="2768"/>
                      <a:pt x="3910" y="2624"/>
                    </a:cubicBezTo>
                    <a:cubicBezTo>
                      <a:pt x="3944" y="2611"/>
                      <a:pt x="3967" y="2586"/>
                      <a:pt x="3978" y="2550"/>
                    </a:cubicBezTo>
                    <a:cubicBezTo>
                      <a:pt x="4081" y="2531"/>
                      <a:pt x="4175" y="2467"/>
                      <a:pt x="4282" y="2469"/>
                    </a:cubicBezTo>
                    <a:cubicBezTo>
                      <a:pt x="4310" y="2522"/>
                      <a:pt x="4366" y="2628"/>
                      <a:pt x="4393" y="2681"/>
                    </a:cubicBezTo>
                    <a:cubicBezTo>
                      <a:pt x="4436" y="2690"/>
                      <a:pt x="4467" y="2675"/>
                      <a:pt x="4486" y="2637"/>
                    </a:cubicBezTo>
                    <a:cubicBezTo>
                      <a:pt x="4529" y="2493"/>
                      <a:pt x="4588" y="2349"/>
                      <a:pt x="4564" y="2193"/>
                    </a:cubicBezTo>
                    <a:cubicBezTo>
                      <a:pt x="4461" y="2153"/>
                      <a:pt x="4316" y="2105"/>
                      <a:pt x="4241" y="2209"/>
                    </a:cubicBezTo>
                    <a:cubicBezTo>
                      <a:pt x="4185" y="2205"/>
                      <a:pt x="4128" y="2201"/>
                      <a:pt x="4073" y="2214"/>
                    </a:cubicBezTo>
                    <a:cubicBezTo>
                      <a:pt x="4005" y="2183"/>
                      <a:pt x="3928" y="2180"/>
                      <a:pt x="3861" y="2217"/>
                    </a:cubicBezTo>
                    <a:cubicBezTo>
                      <a:pt x="3807" y="2195"/>
                      <a:pt x="3749" y="2187"/>
                      <a:pt x="3691" y="2180"/>
                    </a:cubicBezTo>
                    <a:cubicBezTo>
                      <a:pt x="3654" y="2144"/>
                      <a:pt x="3648" y="2088"/>
                      <a:pt x="3605" y="2058"/>
                    </a:cubicBezTo>
                    <a:cubicBezTo>
                      <a:pt x="3572" y="2044"/>
                      <a:pt x="3542" y="2027"/>
                      <a:pt x="3514" y="2006"/>
                    </a:cubicBezTo>
                    <a:cubicBezTo>
                      <a:pt x="3510" y="1963"/>
                      <a:pt x="3507" y="1919"/>
                      <a:pt x="3504" y="1876"/>
                    </a:cubicBezTo>
                    <a:cubicBezTo>
                      <a:pt x="3395" y="1880"/>
                      <a:pt x="3325" y="1790"/>
                      <a:pt x="3231" y="1755"/>
                    </a:cubicBezTo>
                    <a:cubicBezTo>
                      <a:pt x="3221" y="1607"/>
                      <a:pt x="3233" y="1457"/>
                      <a:pt x="3223" y="1309"/>
                    </a:cubicBezTo>
                    <a:cubicBezTo>
                      <a:pt x="3173" y="1271"/>
                      <a:pt x="3073" y="1196"/>
                      <a:pt x="3023" y="1158"/>
                    </a:cubicBezTo>
                    <a:cubicBezTo>
                      <a:pt x="2985" y="1057"/>
                      <a:pt x="2912" y="968"/>
                      <a:pt x="2941" y="848"/>
                    </a:cubicBezTo>
                    <a:cubicBezTo>
                      <a:pt x="2917" y="755"/>
                      <a:pt x="2817" y="691"/>
                      <a:pt x="2885" y="574"/>
                    </a:cubicBezTo>
                    <a:cubicBezTo>
                      <a:pt x="2903" y="527"/>
                      <a:pt x="2949" y="485"/>
                      <a:pt x="2941" y="430"/>
                    </a:cubicBezTo>
                    <a:cubicBezTo>
                      <a:pt x="2896" y="415"/>
                      <a:pt x="2852" y="398"/>
                      <a:pt x="2807" y="381"/>
                    </a:cubicBezTo>
                    <a:cubicBezTo>
                      <a:pt x="2772" y="271"/>
                      <a:pt x="2745" y="158"/>
                      <a:pt x="2725" y="43"/>
                    </a:cubicBezTo>
                    <a:cubicBezTo>
                      <a:pt x="2669" y="33"/>
                      <a:pt x="2616" y="9"/>
                      <a:pt x="2560" y="0"/>
                    </a:cubicBezTo>
                    <a:cubicBezTo>
                      <a:pt x="2531" y="52"/>
                      <a:pt x="2475" y="156"/>
                      <a:pt x="2447" y="208"/>
                    </a:cubicBezTo>
                    <a:cubicBezTo>
                      <a:pt x="2423" y="210"/>
                      <a:pt x="2373" y="214"/>
                      <a:pt x="2348" y="216"/>
                    </a:cubicBezTo>
                    <a:cubicBezTo>
                      <a:pt x="2346" y="240"/>
                      <a:pt x="2342" y="289"/>
                      <a:pt x="2341" y="314"/>
                    </a:cubicBezTo>
                    <a:cubicBezTo>
                      <a:pt x="2315" y="316"/>
                      <a:pt x="2264" y="320"/>
                      <a:pt x="2239" y="321"/>
                    </a:cubicBezTo>
                    <a:cubicBezTo>
                      <a:pt x="2237" y="378"/>
                      <a:pt x="2239" y="435"/>
                      <a:pt x="2237" y="491"/>
                    </a:cubicBezTo>
                    <a:cubicBezTo>
                      <a:pt x="2211" y="492"/>
                      <a:pt x="2161" y="496"/>
                      <a:pt x="2135" y="497"/>
                    </a:cubicBezTo>
                    <a:cubicBezTo>
                      <a:pt x="2133" y="543"/>
                      <a:pt x="2132" y="589"/>
                      <a:pt x="2130" y="634"/>
                    </a:cubicBezTo>
                    <a:cubicBezTo>
                      <a:pt x="2025" y="643"/>
                      <a:pt x="1926" y="628"/>
                      <a:pt x="1823" y="640"/>
                    </a:cubicBezTo>
                    <a:cubicBezTo>
                      <a:pt x="1807" y="683"/>
                      <a:pt x="1789" y="725"/>
                      <a:pt x="1771" y="766"/>
                    </a:cubicBezTo>
                    <a:cubicBezTo>
                      <a:pt x="1714" y="791"/>
                      <a:pt x="1662" y="823"/>
                      <a:pt x="1604" y="844"/>
                    </a:cubicBezTo>
                    <a:cubicBezTo>
                      <a:pt x="1527" y="812"/>
                      <a:pt x="1380" y="744"/>
                      <a:pt x="1489" y="979"/>
                    </a:cubicBezTo>
                    <a:cubicBezTo>
                      <a:pt x="1443" y="1009"/>
                      <a:pt x="1426" y="1046"/>
                      <a:pt x="1458" y="1094"/>
                    </a:cubicBezTo>
                    <a:cubicBezTo>
                      <a:pt x="1421" y="1191"/>
                      <a:pt x="1365" y="1282"/>
                      <a:pt x="1320" y="1375"/>
                    </a:cubicBezTo>
                    <a:cubicBezTo>
                      <a:pt x="1303" y="1367"/>
                      <a:pt x="1269" y="1350"/>
                      <a:pt x="1253" y="1341"/>
                    </a:cubicBezTo>
                    <a:cubicBezTo>
                      <a:pt x="1270" y="1430"/>
                      <a:pt x="1258" y="1511"/>
                      <a:pt x="1218" y="1585"/>
                    </a:cubicBezTo>
                    <a:cubicBezTo>
                      <a:pt x="1244" y="1587"/>
                      <a:pt x="1296" y="1589"/>
                      <a:pt x="1323" y="1591"/>
                    </a:cubicBezTo>
                    <a:cubicBezTo>
                      <a:pt x="1316" y="1701"/>
                      <a:pt x="1183" y="1758"/>
                      <a:pt x="1180" y="1870"/>
                    </a:cubicBezTo>
                    <a:cubicBezTo>
                      <a:pt x="1169" y="1977"/>
                      <a:pt x="1076" y="2051"/>
                      <a:pt x="1033" y="2145"/>
                    </a:cubicBezTo>
                    <a:cubicBezTo>
                      <a:pt x="962" y="2173"/>
                      <a:pt x="837" y="2241"/>
                      <a:pt x="783" y="2161"/>
                    </a:cubicBezTo>
                    <a:cubicBezTo>
                      <a:pt x="751" y="2100"/>
                      <a:pt x="655" y="2100"/>
                      <a:pt x="621" y="2159"/>
                    </a:cubicBezTo>
                    <a:cubicBezTo>
                      <a:pt x="606" y="2206"/>
                      <a:pt x="659" y="2241"/>
                      <a:pt x="648" y="2288"/>
                    </a:cubicBezTo>
                    <a:cubicBezTo>
                      <a:pt x="619" y="2309"/>
                      <a:pt x="588" y="2326"/>
                      <a:pt x="555" y="2338"/>
                    </a:cubicBezTo>
                    <a:cubicBezTo>
                      <a:pt x="544" y="2439"/>
                      <a:pt x="479" y="2516"/>
                      <a:pt x="426" y="2597"/>
                    </a:cubicBezTo>
                    <a:cubicBezTo>
                      <a:pt x="364" y="2626"/>
                      <a:pt x="310" y="2675"/>
                      <a:pt x="286" y="2740"/>
                    </a:cubicBezTo>
                    <a:cubicBezTo>
                      <a:pt x="182" y="2768"/>
                      <a:pt x="168" y="2902"/>
                      <a:pt x="100" y="2972"/>
                    </a:cubicBezTo>
                    <a:cubicBezTo>
                      <a:pt x="111" y="3028"/>
                      <a:pt x="150" y="3106"/>
                      <a:pt x="96" y="3149"/>
                    </a:cubicBezTo>
                    <a:cubicBezTo>
                      <a:pt x="0" y="3212"/>
                      <a:pt x="82" y="3330"/>
                      <a:pt x="94" y="3414"/>
                    </a:cubicBezTo>
                    <a:cubicBezTo>
                      <a:pt x="159" y="3434"/>
                      <a:pt x="268" y="3433"/>
                      <a:pt x="270" y="3522"/>
                    </a:cubicBezTo>
                    <a:lnTo>
                      <a:pt x="296" y="3529"/>
                    </a:lnTo>
                    <a:cubicBezTo>
                      <a:pt x="297" y="3502"/>
                      <a:pt x="300" y="3449"/>
                      <a:pt x="301" y="3422"/>
                    </a:cubicBezTo>
                    <a:cubicBezTo>
                      <a:pt x="416" y="3427"/>
                      <a:pt x="595" y="3380"/>
                      <a:pt x="658" y="3521"/>
                    </a:cubicBezTo>
                    <a:cubicBezTo>
                      <a:pt x="726" y="3534"/>
                      <a:pt x="759" y="3569"/>
                      <a:pt x="756" y="3628"/>
                    </a:cubicBezTo>
                    <a:cubicBezTo>
                      <a:pt x="739" y="3631"/>
                      <a:pt x="705" y="3637"/>
                      <a:pt x="688" y="3640"/>
                    </a:cubicBezTo>
                    <a:cubicBezTo>
                      <a:pt x="592" y="3777"/>
                      <a:pt x="704" y="3823"/>
                      <a:pt x="784" y="3854"/>
                    </a:cubicBezTo>
                    <a:cubicBezTo>
                      <a:pt x="802" y="3957"/>
                      <a:pt x="818" y="4064"/>
                      <a:pt x="867" y="4158"/>
                    </a:cubicBezTo>
                    <a:cubicBezTo>
                      <a:pt x="1021" y="4237"/>
                      <a:pt x="984" y="4443"/>
                      <a:pt x="1049" y="4577"/>
                    </a:cubicBezTo>
                  </a:path>
                </a:pathLst>
              </a:custGeom>
              <a:grpFill/>
              <a:ln w="9525">
                <a:solidFill>
                  <a:schemeClr val="bg1">
                    <a:lumMod val="85000"/>
                  </a:schemeClr>
                </a:solidFill>
                <a:round/>
                <a:headEnd/>
                <a:tailEnd/>
              </a:ln>
            </p:spPr>
            <p:txBody>
              <a:bodyPr/>
              <a:lstStyle/>
              <a:p>
                <a:pPr>
                  <a:defRPr/>
                </a:pPr>
                <a:endParaRPr lang="es-MX" dirty="0"/>
              </a:p>
            </p:txBody>
          </p:sp>
          <p:sp>
            <p:nvSpPr>
              <p:cNvPr id="54" name="Freeform 131"/>
              <p:cNvSpPr>
                <a:spLocks/>
              </p:cNvSpPr>
              <p:nvPr/>
            </p:nvSpPr>
            <p:spPr bwMode="auto">
              <a:xfrm flipV="1">
                <a:off x="6819306" y="4183732"/>
                <a:ext cx="49213" cy="52388"/>
              </a:xfrm>
              <a:custGeom>
                <a:avLst/>
                <a:gdLst>
                  <a:gd name="T0" fmla="*/ 0 w 177"/>
                  <a:gd name="T1" fmla="*/ 32127 h 181"/>
                  <a:gd name="T2" fmla="*/ 49213 w 177"/>
                  <a:gd name="T3" fmla="*/ 52388 h 181"/>
                  <a:gd name="T4" fmla="*/ 20575 w 177"/>
                  <a:gd name="T5" fmla="*/ 0 h 181"/>
                  <a:gd name="T6" fmla="*/ 18629 w 177"/>
                  <a:gd name="T7" fmla="*/ 29523 h 181"/>
                  <a:gd name="T8" fmla="*/ 0 w 177"/>
                  <a:gd name="T9" fmla="*/ 32127 h 181"/>
                  <a:gd name="T10" fmla="*/ 0 60000 65536"/>
                  <a:gd name="T11" fmla="*/ 0 60000 65536"/>
                  <a:gd name="T12" fmla="*/ 0 60000 65536"/>
                  <a:gd name="T13" fmla="*/ 0 60000 65536"/>
                  <a:gd name="T14" fmla="*/ 0 60000 65536"/>
                  <a:gd name="T15" fmla="*/ 0 w 177"/>
                  <a:gd name="T16" fmla="*/ 0 h 181"/>
                  <a:gd name="T17" fmla="*/ 177 w 177"/>
                  <a:gd name="T18" fmla="*/ 181 h 181"/>
                </a:gdLst>
                <a:ahLst/>
                <a:cxnLst>
                  <a:cxn ang="T10">
                    <a:pos x="T0" y="T1"/>
                  </a:cxn>
                  <a:cxn ang="T11">
                    <a:pos x="T2" y="T3"/>
                  </a:cxn>
                  <a:cxn ang="T12">
                    <a:pos x="T4" y="T5"/>
                  </a:cxn>
                  <a:cxn ang="T13">
                    <a:pos x="T6" y="T7"/>
                  </a:cxn>
                  <a:cxn ang="T14">
                    <a:pos x="T8" y="T9"/>
                  </a:cxn>
                </a:cxnLst>
                <a:rect l="T15" t="T16" r="T17" b="T18"/>
                <a:pathLst>
                  <a:path w="177" h="181">
                    <a:moveTo>
                      <a:pt x="0" y="111"/>
                    </a:moveTo>
                    <a:cubicBezTo>
                      <a:pt x="23" y="171"/>
                      <a:pt x="119" y="174"/>
                      <a:pt x="177" y="181"/>
                    </a:cubicBezTo>
                    <a:cubicBezTo>
                      <a:pt x="139" y="123"/>
                      <a:pt x="154" y="22"/>
                      <a:pt x="74" y="0"/>
                    </a:cubicBezTo>
                    <a:cubicBezTo>
                      <a:pt x="72" y="25"/>
                      <a:pt x="69" y="76"/>
                      <a:pt x="67" y="102"/>
                    </a:cubicBezTo>
                    <a:cubicBezTo>
                      <a:pt x="50" y="104"/>
                      <a:pt x="17" y="109"/>
                      <a:pt x="0" y="111"/>
                    </a:cubicBezTo>
                  </a:path>
                </a:pathLst>
              </a:custGeom>
              <a:grpFill/>
              <a:ln w="9525">
                <a:solidFill>
                  <a:schemeClr val="bg1">
                    <a:lumMod val="85000"/>
                  </a:schemeClr>
                </a:solidFill>
                <a:round/>
                <a:headEnd/>
                <a:tailEnd/>
              </a:ln>
            </p:spPr>
            <p:txBody>
              <a:bodyPr/>
              <a:lstStyle/>
              <a:p>
                <a:endParaRPr lang="en-US" dirty="0"/>
              </a:p>
            </p:txBody>
          </p:sp>
          <p:sp>
            <p:nvSpPr>
              <p:cNvPr id="55" name="Freeform 132"/>
              <p:cNvSpPr>
                <a:spLocks/>
              </p:cNvSpPr>
              <p:nvPr/>
            </p:nvSpPr>
            <p:spPr bwMode="auto">
              <a:xfrm flipV="1">
                <a:off x="8306793" y="4620295"/>
                <a:ext cx="531812" cy="501650"/>
              </a:xfrm>
              <a:custGeom>
                <a:avLst/>
                <a:gdLst/>
                <a:ahLst/>
                <a:cxnLst>
                  <a:cxn ang="0">
                    <a:pos x="878" y="1746"/>
                  </a:cxn>
                  <a:cxn ang="0">
                    <a:pos x="901" y="1757"/>
                  </a:cxn>
                  <a:cxn ang="0">
                    <a:pos x="948" y="1619"/>
                  </a:cxn>
                  <a:cxn ang="0">
                    <a:pos x="1251" y="1622"/>
                  </a:cxn>
                  <a:cxn ang="0">
                    <a:pos x="1359" y="1685"/>
                  </a:cxn>
                  <a:cxn ang="0">
                    <a:pos x="1372" y="1619"/>
                  </a:cxn>
                  <a:cxn ang="0">
                    <a:pos x="1679" y="1539"/>
                  </a:cxn>
                  <a:cxn ang="0">
                    <a:pos x="1605" y="1375"/>
                  </a:cxn>
                  <a:cxn ang="0">
                    <a:pos x="1365" y="1227"/>
                  </a:cxn>
                  <a:cxn ang="0">
                    <a:pos x="1296" y="1120"/>
                  </a:cxn>
                  <a:cxn ang="0">
                    <a:pos x="1294" y="1090"/>
                  </a:cxn>
                  <a:cxn ang="0">
                    <a:pos x="1364" y="1081"/>
                  </a:cxn>
                  <a:cxn ang="0">
                    <a:pos x="1268" y="935"/>
                  </a:cxn>
                  <a:cxn ang="0">
                    <a:pos x="1302" y="741"/>
                  </a:cxn>
                  <a:cxn ang="0">
                    <a:pos x="1498" y="741"/>
                  </a:cxn>
                  <a:cxn ang="0">
                    <a:pos x="1621" y="868"/>
                  </a:cxn>
                  <a:cxn ang="0">
                    <a:pos x="1718" y="944"/>
                  </a:cxn>
                  <a:cxn ang="0">
                    <a:pos x="1853" y="914"/>
                  </a:cxn>
                  <a:cxn ang="0">
                    <a:pos x="1582" y="691"/>
                  </a:cxn>
                  <a:cxn ang="0">
                    <a:pos x="1576" y="591"/>
                  </a:cxn>
                  <a:cxn ang="0">
                    <a:pos x="1718" y="625"/>
                  </a:cxn>
                  <a:cxn ang="0">
                    <a:pos x="1670" y="390"/>
                  </a:cxn>
                  <a:cxn ang="0">
                    <a:pos x="1599" y="193"/>
                  </a:cxn>
                  <a:cxn ang="0">
                    <a:pos x="1532" y="35"/>
                  </a:cxn>
                  <a:cxn ang="0">
                    <a:pos x="1370" y="0"/>
                  </a:cxn>
                  <a:cxn ang="0">
                    <a:pos x="1321" y="161"/>
                  </a:cxn>
                  <a:cxn ang="0">
                    <a:pos x="1215" y="265"/>
                  </a:cxn>
                  <a:cxn ang="0">
                    <a:pos x="982" y="315"/>
                  </a:cxn>
                  <a:cxn ang="0">
                    <a:pos x="971" y="444"/>
                  </a:cxn>
                  <a:cxn ang="0">
                    <a:pos x="878" y="478"/>
                  </a:cxn>
                  <a:cxn ang="0">
                    <a:pos x="829" y="424"/>
                  </a:cxn>
                  <a:cxn ang="0">
                    <a:pos x="719" y="425"/>
                  </a:cxn>
                  <a:cxn ang="0">
                    <a:pos x="634" y="336"/>
                  </a:cxn>
                  <a:cxn ang="0">
                    <a:pos x="584" y="207"/>
                  </a:cxn>
                  <a:cxn ang="0">
                    <a:pos x="453" y="278"/>
                  </a:cxn>
                  <a:cxn ang="0">
                    <a:pos x="457" y="424"/>
                  </a:cxn>
                  <a:cxn ang="0">
                    <a:pos x="371" y="588"/>
                  </a:cxn>
                  <a:cxn ang="0">
                    <a:pos x="244" y="573"/>
                  </a:cxn>
                  <a:cxn ang="0">
                    <a:pos x="121" y="653"/>
                  </a:cxn>
                  <a:cxn ang="0">
                    <a:pos x="62" y="670"/>
                  </a:cxn>
                  <a:cxn ang="0">
                    <a:pos x="103" y="934"/>
                  </a:cxn>
                  <a:cxn ang="0">
                    <a:pos x="408" y="1055"/>
                  </a:cxn>
                  <a:cxn ang="0">
                    <a:pos x="340" y="1126"/>
                  </a:cxn>
                  <a:cxn ang="0">
                    <a:pos x="507" y="1376"/>
                  </a:cxn>
                  <a:cxn ang="0">
                    <a:pos x="558" y="1538"/>
                  </a:cxn>
                  <a:cxn ang="0">
                    <a:pos x="831" y="1585"/>
                  </a:cxn>
                  <a:cxn ang="0">
                    <a:pos x="878" y="1746"/>
                  </a:cxn>
                </a:cxnLst>
                <a:rect l="0" t="0" r="r" b="b"/>
                <a:pathLst>
                  <a:path w="1853" h="1757">
                    <a:moveTo>
                      <a:pt x="878" y="1746"/>
                    </a:moveTo>
                    <a:lnTo>
                      <a:pt x="901" y="1757"/>
                    </a:lnTo>
                    <a:cubicBezTo>
                      <a:pt x="909" y="1709"/>
                      <a:pt x="900" y="1650"/>
                      <a:pt x="948" y="1619"/>
                    </a:cubicBezTo>
                    <a:cubicBezTo>
                      <a:pt x="1044" y="1629"/>
                      <a:pt x="1153" y="1600"/>
                      <a:pt x="1251" y="1622"/>
                    </a:cubicBezTo>
                    <a:cubicBezTo>
                      <a:pt x="1280" y="1655"/>
                      <a:pt x="1307" y="1696"/>
                      <a:pt x="1359" y="1685"/>
                    </a:cubicBezTo>
                    <a:cubicBezTo>
                      <a:pt x="1362" y="1668"/>
                      <a:pt x="1368" y="1635"/>
                      <a:pt x="1372" y="1619"/>
                    </a:cubicBezTo>
                    <a:cubicBezTo>
                      <a:pt x="1467" y="1594"/>
                      <a:pt x="1598" y="1611"/>
                      <a:pt x="1679" y="1539"/>
                    </a:cubicBezTo>
                    <a:cubicBezTo>
                      <a:pt x="1650" y="1486"/>
                      <a:pt x="1598" y="1446"/>
                      <a:pt x="1605" y="1375"/>
                    </a:cubicBezTo>
                    <a:cubicBezTo>
                      <a:pt x="1512" y="1351"/>
                      <a:pt x="1395" y="1343"/>
                      <a:pt x="1365" y="1227"/>
                    </a:cubicBezTo>
                    <a:lnTo>
                      <a:pt x="1296" y="1120"/>
                    </a:lnTo>
                    <a:lnTo>
                      <a:pt x="1294" y="1090"/>
                    </a:lnTo>
                    <a:cubicBezTo>
                      <a:pt x="1312" y="1088"/>
                      <a:pt x="1347" y="1083"/>
                      <a:pt x="1364" y="1081"/>
                    </a:cubicBezTo>
                    <a:cubicBezTo>
                      <a:pt x="1340" y="1027"/>
                      <a:pt x="1312" y="975"/>
                      <a:pt x="1268" y="935"/>
                    </a:cubicBezTo>
                    <a:cubicBezTo>
                      <a:pt x="1242" y="870"/>
                      <a:pt x="1296" y="806"/>
                      <a:pt x="1302" y="741"/>
                    </a:cubicBezTo>
                    <a:cubicBezTo>
                      <a:pt x="1367" y="736"/>
                      <a:pt x="1452" y="662"/>
                      <a:pt x="1498" y="741"/>
                    </a:cubicBezTo>
                    <a:cubicBezTo>
                      <a:pt x="1532" y="796"/>
                      <a:pt x="1615" y="797"/>
                      <a:pt x="1621" y="868"/>
                    </a:cubicBezTo>
                    <a:lnTo>
                      <a:pt x="1718" y="944"/>
                    </a:lnTo>
                    <a:cubicBezTo>
                      <a:pt x="1818" y="1119"/>
                      <a:pt x="1825" y="971"/>
                      <a:pt x="1853" y="914"/>
                    </a:cubicBezTo>
                    <a:cubicBezTo>
                      <a:pt x="1775" y="823"/>
                      <a:pt x="1666" y="774"/>
                      <a:pt x="1582" y="691"/>
                    </a:cubicBezTo>
                    <a:cubicBezTo>
                      <a:pt x="1580" y="666"/>
                      <a:pt x="1578" y="616"/>
                      <a:pt x="1576" y="591"/>
                    </a:cubicBezTo>
                    <a:cubicBezTo>
                      <a:pt x="1627" y="585"/>
                      <a:pt x="1674" y="602"/>
                      <a:pt x="1718" y="625"/>
                    </a:cubicBezTo>
                    <a:cubicBezTo>
                      <a:pt x="1728" y="543"/>
                      <a:pt x="1696" y="467"/>
                      <a:pt x="1670" y="390"/>
                    </a:cubicBezTo>
                    <a:cubicBezTo>
                      <a:pt x="1631" y="335"/>
                      <a:pt x="1549" y="264"/>
                      <a:pt x="1599" y="193"/>
                    </a:cubicBezTo>
                    <a:cubicBezTo>
                      <a:pt x="1634" y="130"/>
                      <a:pt x="1534" y="98"/>
                      <a:pt x="1532" y="35"/>
                    </a:cubicBezTo>
                    <a:cubicBezTo>
                      <a:pt x="1477" y="27"/>
                      <a:pt x="1422" y="19"/>
                      <a:pt x="1370" y="0"/>
                    </a:cubicBezTo>
                    <a:cubicBezTo>
                      <a:pt x="1314" y="35"/>
                      <a:pt x="1336" y="107"/>
                      <a:pt x="1321" y="161"/>
                    </a:cubicBezTo>
                    <a:cubicBezTo>
                      <a:pt x="1286" y="196"/>
                      <a:pt x="1251" y="231"/>
                      <a:pt x="1215" y="265"/>
                    </a:cubicBezTo>
                    <a:cubicBezTo>
                      <a:pt x="1134" y="269"/>
                      <a:pt x="1056" y="286"/>
                      <a:pt x="982" y="315"/>
                    </a:cubicBezTo>
                    <a:cubicBezTo>
                      <a:pt x="978" y="358"/>
                      <a:pt x="975" y="402"/>
                      <a:pt x="971" y="444"/>
                    </a:cubicBezTo>
                    <a:cubicBezTo>
                      <a:pt x="940" y="457"/>
                      <a:pt x="909" y="468"/>
                      <a:pt x="878" y="478"/>
                    </a:cubicBezTo>
                    <a:cubicBezTo>
                      <a:pt x="866" y="465"/>
                      <a:pt x="841" y="438"/>
                      <a:pt x="829" y="424"/>
                    </a:cubicBezTo>
                    <a:cubicBezTo>
                      <a:pt x="794" y="432"/>
                      <a:pt x="745" y="471"/>
                      <a:pt x="719" y="425"/>
                    </a:cubicBezTo>
                    <a:cubicBezTo>
                      <a:pt x="690" y="396"/>
                      <a:pt x="662" y="367"/>
                      <a:pt x="634" y="336"/>
                    </a:cubicBezTo>
                    <a:cubicBezTo>
                      <a:pt x="622" y="291"/>
                      <a:pt x="621" y="241"/>
                      <a:pt x="584" y="207"/>
                    </a:cubicBezTo>
                    <a:cubicBezTo>
                      <a:pt x="538" y="226"/>
                      <a:pt x="491" y="246"/>
                      <a:pt x="453" y="278"/>
                    </a:cubicBezTo>
                    <a:cubicBezTo>
                      <a:pt x="471" y="323"/>
                      <a:pt x="508" y="387"/>
                      <a:pt x="457" y="424"/>
                    </a:cubicBezTo>
                    <a:cubicBezTo>
                      <a:pt x="396" y="462"/>
                      <a:pt x="426" y="546"/>
                      <a:pt x="371" y="588"/>
                    </a:cubicBezTo>
                    <a:cubicBezTo>
                      <a:pt x="327" y="599"/>
                      <a:pt x="286" y="576"/>
                      <a:pt x="244" y="573"/>
                    </a:cubicBezTo>
                    <a:cubicBezTo>
                      <a:pt x="193" y="590"/>
                      <a:pt x="120" y="582"/>
                      <a:pt x="121" y="653"/>
                    </a:cubicBezTo>
                    <a:cubicBezTo>
                      <a:pt x="106" y="657"/>
                      <a:pt x="77" y="666"/>
                      <a:pt x="62" y="670"/>
                    </a:cubicBezTo>
                    <a:cubicBezTo>
                      <a:pt x="111" y="735"/>
                      <a:pt x="0" y="890"/>
                      <a:pt x="103" y="934"/>
                    </a:cubicBezTo>
                    <a:cubicBezTo>
                      <a:pt x="207" y="967"/>
                      <a:pt x="322" y="985"/>
                      <a:pt x="408" y="1055"/>
                    </a:cubicBezTo>
                    <a:cubicBezTo>
                      <a:pt x="424" y="1111"/>
                      <a:pt x="401" y="1134"/>
                      <a:pt x="340" y="1126"/>
                    </a:cubicBezTo>
                    <a:cubicBezTo>
                      <a:pt x="398" y="1208"/>
                      <a:pt x="461" y="1287"/>
                      <a:pt x="507" y="1376"/>
                    </a:cubicBezTo>
                    <a:cubicBezTo>
                      <a:pt x="525" y="1431"/>
                      <a:pt x="505" y="1500"/>
                      <a:pt x="558" y="1538"/>
                    </a:cubicBezTo>
                    <a:cubicBezTo>
                      <a:pt x="652" y="1471"/>
                      <a:pt x="731" y="1596"/>
                      <a:pt x="831" y="1585"/>
                    </a:cubicBezTo>
                    <a:cubicBezTo>
                      <a:pt x="844" y="1640"/>
                      <a:pt x="816" y="1716"/>
                      <a:pt x="878" y="1746"/>
                    </a:cubicBezTo>
                  </a:path>
                </a:pathLst>
              </a:custGeom>
              <a:grpFill/>
              <a:ln w="9525">
                <a:solidFill>
                  <a:schemeClr val="bg1">
                    <a:lumMod val="85000"/>
                  </a:schemeClr>
                </a:solidFill>
                <a:round/>
                <a:headEnd/>
                <a:tailEnd/>
              </a:ln>
            </p:spPr>
            <p:txBody>
              <a:bodyPr/>
              <a:lstStyle/>
              <a:p>
                <a:pPr>
                  <a:defRPr/>
                </a:pPr>
                <a:endParaRPr lang="es-MX" dirty="0"/>
              </a:p>
            </p:txBody>
          </p:sp>
          <p:sp>
            <p:nvSpPr>
              <p:cNvPr id="56" name="Freeform 133"/>
              <p:cNvSpPr>
                <a:spLocks/>
              </p:cNvSpPr>
              <p:nvPr/>
            </p:nvSpPr>
            <p:spPr bwMode="auto">
              <a:xfrm flipV="1">
                <a:off x="8668743" y="5114008"/>
                <a:ext cx="260350" cy="155575"/>
              </a:xfrm>
              <a:custGeom>
                <a:avLst/>
                <a:gdLst>
                  <a:gd name="T0" fmla="*/ 101642 w 917"/>
                  <a:gd name="T1" fmla="*/ 155575 h 540"/>
                  <a:gd name="T2" fmla="*/ 208110 w 917"/>
                  <a:gd name="T3" fmla="*/ 123884 h 540"/>
                  <a:gd name="T4" fmla="*/ 222021 w 917"/>
                  <a:gd name="T5" fmla="*/ 87007 h 540"/>
                  <a:gd name="T6" fmla="*/ 260350 w 917"/>
                  <a:gd name="T7" fmla="*/ 84414 h 540"/>
                  <a:gd name="T8" fmla="*/ 260066 w 917"/>
                  <a:gd name="T9" fmla="*/ 66263 h 540"/>
                  <a:gd name="T10" fmla="*/ 222305 w 917"/>
                  <a:gd name="T11" fmla="*/ 53011 h 540"/>
                  <a:gd name="T12" fmla="*/ 218898 w 917"/>
                  <a:gd name="T13" fmla="*/ 24201 h 540"/>
                  <a:gd name="T14" fmla="*/ 182557 w 917"/>
                  <a:gd name="T15" fmla="*/ 32556 h 540"/>
                  <a:gd name="T16" fmla="*/ 158141 w 917"/>
                  <a:gd name="T17" fmla="*/ 5762 h 540"/>
                  <a:gd name="T18" fmla="*/ 103061 w 917"/>
                  <a:gd name="T19" fmla="*/ 17286 h 540"/>
                  <a:gd name="T20" fmla="*/ 76657 w 917"/>
                  <a:gd name="T21" fmla="*/ 61078 h 540"/>
                  <a:gd name="T22" fmla="*/ 0 w 917"/>
                  <a:gd name="T23" fmla="*/ 106310 h 540"/>
                  <a:gd name="T24" fmla="*/ 284 w 917"/>
                  <a:gd name="T25" fmla="*/ 125324 h 540"/>
                  <a:gd name="T26" fmla="*/ 88014 w 917"/>
                  <a:gd name="T27" fmla="*/ 126765 h 540"/>
                  <a:gd name="T28" fmla="*/ 101642 w 917"/>
                  <a:gd name="T29" fmla="*/ 155575 h 5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17"/>
                  <a:gd name="T46" fmla="*/ 0 h 540"/>
                  <a:gd name="T47" fmla="*/ 917 w 917"/>
                  <a:gd name="T48" fmla="*/ 540 h 5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17" h="540">
                    <a:moveTo>
                      <a:pt x="358" y="540"/>
                    </a:moveTo>
                    <a:cubicBezTo>
                      <a:pt x="488" y="540"/>
                      <a:pt x="613" y="479"/>
                      <a:pt x="733" y="430"/>
                    </a:cubicBezTo>
                    <a:cubicBezTo>
                      <a:pt x="743" y="385"/>
                      <a:pt x="739" y="332"/>
                      <a:pt x="782" y="302"/>
                    </a:cubicBezTo>
                    <a:cubicBezTo>
                      <a:pt x="827" y="298"/>
                      <a:pt x="871" y="295"/>
                      <a:pt x="917" y="293"/>
                    </a:cubicBezTo>
                    <a:cubicBezTo>
                      <a:pt x="917" y="277"/>
                      <a:pt x="916" y="246"/>
                      <a:pt x="916" y="230"/>
                    </a:cubicBezTo>
                    <a:cubicBezTo>
                      <a:pt x="868" y="222"/>
                      <a:pt x="811" y="233"/>
                      <a:pt x="783" y="184"/>
                    </a:cubicBezTo>
                    <a:cubicBezTo>
                      <a:pt x="780" y="159"/>
                      <a:pt x="774" y="109"/>
                      <a:pt x="771" y="84"/>
                    </a:cubicBezTo>
                    <a:cubicBezTo>
                      <a:pt x="725" y="82"/>
                      <a:pt x="688" y="126"/>
                      <a:pt x="643" y="113"/>
                    </a:cubicBezTo>
                    <a:cubicBezTo>
                      <a:pt x="613" y="83"/>
                      <a:pt x="585" y="51"/>
                      <a:pt x="557" y="20"/>
                    </a:cubicBezTo>
                    <a:cubicBezTo>
                      <a:pt x="489" y="0"/>
                      <a:pt x="428" y="48"/>
                      <a:pt x="363" y="60"/>
                    </a:cubicBezTo>
                    <a:cubicBezTo>
                      <a:pt x="338" y="114"/>
                      <a:pt x="299" y="160"/>
                      <a:pt x="270" y="212"/>
                    </a:cubicBezTo>
                    <a:cubicBezTo>
                      <a:pt x="143" y="243"/>
                      <a:pt x="225" y="501"/>
                      <a:pt x="0" y="369"/>
                    </a:cubicBezTo>
                    <a:cubicBezTo>
                      <a:pt x="0" y="386"/>
                      <a:pt x="1" y="418"/>
                      <a:pt x="1" y="435"/>
                    </a:cubicBezTo>
                    <a:cubicBezTo>
                      <a:pt x="106" y="466"/>
                      <a:pt x="208" y="471"/>
                      <a:pt x="310" y="440"/>
                    </a:cubicBezTo>
                    <a:cubicBezTo>
                      <a:pt x="317" y="478"/>
                      <a:pt x="333" y="511"/>
                      <a:pt x="358" y="540"/>
                    </a:cubicBezTo>
                  </a:path>
                </a:pathLst>
              </a:custGeom>
              <a:grpFill/>
              <a:ln w="9525">
                <a:solidFill>
                  <a:schemeClr val="bg1">
                    <a:lumMod val="85000"/>
                  </a:schemeClr>
                </a:solidFill>
                <a:round/>
                <a:headEnd/>
                <a:tailEnd/>
              </a:ln>
            </p:spPr>
            <p:txBody>
              <a:bodyPr/>
              <a:lstStyle/>
              <a:p>
                <a:endParaRPr lang="en-US" dirty="0"/>
              </a:p>
            </p:txBody>
          </p:sp>
          <p:sp>
            <p:nvSpPr>
              <p:cNvPr id="57" name="Freeform 135"/>
              <p:cNvSpPr>
                <a:spLocks/>
              </p:cNvSpPr>
              <p:nvPr/>
            </p:nvSpPr>
            <p:spPr bwMode="auto">
              <a:xfrm flipV="1">
                <a:off x="7617818" y="3659857"/>
                <a:ext cx="1109662" cy="979488"/>
              </a:xfrm>
              <a:custGeom>
                <a:avLst/>
                <a:gdLst>
                  <a:gd name="T0" fmla="*/ 453069 w 3882"/>
                  <a:gd name="T1" fmla="*/ 979488 h 3422"/>
                  <a:gd name="T2" fmla="*/ 466504 w 3882"/>
                  <a:gd name="T3" fmla="*/ 810611 h 3422"/>
                  <a:gd name="T4" fmla="*/ 474794 w 3882"/>
                  <a:gd name="T5" fmla="*/ 667781 h 3422"/>
                  <a:gd name="T6" fmla="*/ 552830 w 3882"/>
                  <a:gd name="T7" fmla="*/ 585632 h 3422"/>
                  <a:gd name="T8" fmla="*/ 591706 w 3882"/>
                  <a:gd name="T9" fmla="*/ 603665 h 3422"/>
                  <a:gd name="T10" fmla="*/ 594278 w 3882"/>
                  <a:gd name="T11" fmla="*/ 506345 h 3422"/>
                  <a:gd name="T12" fmla="*/ 603711 w 3882"/>
                  <a:gd name="T13" fmla="*/ 454824 h 3422"/>
                  <a:gd name="T14" fmla="*/ 744920 w 3882"/>
                  <a:gd name="T15" fmla="*/ 433642 h 3422"/>
                  <a:gd name="T16" fmla="*/ 804091 w 3882"/>
                  <a:gd name="T17" fmla="*/ 431925 h 3422"/>
                  <a:gd name="T18" fmla="*/ 896705 w 3882"/>
                  <a:gd name="T19" fmla="*/ 353784 h 3422"/>
                  <a:gd name="T20" fmla="*/ 1045632 w 3882"/>
                  <a:gd name="T21" fmla="*/ 340903 h 3422"/>
                  <a:gd name="T22" fmla="*/ 1079934 w 3882"/>
                  <a:gd name="T23" fmla="*/ 291099 h 3422"/>
                  <a:gd name="T24" fmla="*/ 1039343 w 3882"/>
                  <a:gd name="T25" fmla="*/ 230131 h 3422"/>
                  <a:gd name="T26" fmla="*/ 1029339 w 3882"/>
                  <a:gd name="T27" fmla="*/ 149413 h 3422"/>
                  <a:gd name="T28" fmla="*/ 1019048 w 3882"/>
                  <a:gd name="T29" fmla="*/ 48660 h 3422"/>
                  <a:gd name="T30" fmla="*/ 1037914 w 3882"/>
                  <a:gd name="T31" fmla="*/ 0 h 3422"/>
                  <a:gd name="T32" fmla="*/ 955590 w 3882"/>
                  <a:gd name="T33" fmla="*/ 39500 h 3422"/>
                  <a:gd name="T34" fmla="*/ 900993 w 3882"/>
                  <a:gd name="T35" fmla="*/ 93312 h 3422"/>
                  <a:gd name="T36" fmla="*/ 793514 w 3882"/>
                  <a:gd name="T37" fmla="*/ 72703 h 3422"/>
                  <a:gd name="T38" fmla="*/ 701757 w 3882"/>
                  <a:gd name="T39" fmla="*/ 93884 h 3422"/>
                  <a:gd name="T40" fmla="*/ 602282 w 3882"/>
                  <a:gd name="T41" fmla="*/ 129377 h 3422"/>
                  <a:gd name="T42" fmla="*/ 490515 w 3882"/>
                  <a:gd name="T43" fmla="*/ 103616 h 3422"/>
                  <a:gd name="T44" fmla="*/ 359597 w 3882"/>
                  <a:gd name="T45" fmla="*/ 168019 h 3422"/>
                  <a:gd name="T46" fmla="*/ 251546 w 3882"/>
                  <a:gd name="T47" fmla="*/ 192921 h 3422"/>
                  <a:gd name="T48" fmla="*/ 270984 w 3882"/>
                  <a:gd name="T49" fmla="*/ 223834 h 3422"/>
                  <a:gd name="T50" fmla="*/ 252976 w 3882"/>
                  <a:gd name="T51" fmla="*/ 351207 h 3422"/>
                  <a:gd name="T52" fmla="*/ 249545 w 3882"/>
                  <a:gd name="T53" fmla="*/ 473429 h 3422"/>
                  <a:gd name="T54" fmla="*/ 167507 w 3882"/>
                  <a:gd name="T55" fmla="*/ 406737 h 3422"/>
                  <a:gd name="T56" fmla="*/ 117769 w 3882"/>
                  <a:gd name="T57" fmla="*/ 432211 h 3422"/>
                  <a:gd name="T58" fmla="*/ 12577 w 3882"/>
                  <a:gd name="T59" fmla="*/ 537831 h 3422"/>
                  <a:gd name="T60" fmla="*/ 2858 w 3882"/>
                  <a:gd name="T61" fmla="*/ 608244 h 3422"/>
                  <a:gd name="T62" fmla="*/ 46879 w 3882"/>
                  <a:gd name="T63" fmla="*/ 639730 h 3422"/>
                  <a:gd name="T64" fmla="*/ 299569 w 3882"/>
                  <a:gd name="T65" fmla="*/ 810325 h 3422"/>
                  <a:gd name="T66" fmla="*/ 330440 w 3882"/>
                  <a:gd name="T67" fmla="*/ 890470 h 3422"/>
                  <a:gd name="T68" fmla="*/ 424770 w 3882"/>
                  <a:gd name="T69" fmla="*/ 978343 h 34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82"/>
                  <a:gd name="T106" fmla="*/ 0 h 3422"/>
                  <a:gd name="T107" fmla="*/ 3882 w 3882"/>
                  <a:gd name="T108" fmla="*/ 3422 h 342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82" h="3422">
                    <a:moveTo>
                      <a:pt x="1486" y="3418"/>
                    </a:moveTo>
                    <a:cubicBezTo>
                      <a:pt x="1511" y="3419"/>
                      <a:pt x="1560" y="3421"/>
                      <a:pt x="1585" y="3422"/>
                    </a:cubicBezTo>
                    <a:cubicBezTo>
                      <a:pt x="1630" y="3344"/>
                      <a:pt x="1483" y="3109"/>
                      <a:pt x="1653" y="3098"/>
                    </a:cubicBezTo>
                    <a:cubicBezTo>
                      <a:pt x="1684" y="3004"/>
                      <a:pt x="1585" y="2922"/>
                      <a:pt x="1632" y="2832"/>
                    </a:cubicBezTo>
                    <a:cubicBezTo>
                      <a:pt x="1672" y="2762"/>
                      <a:pt x="1697" y="2685"/>
                      <a:pt x="1723" y="2609"/>
                    </a:cubicBezTo>
                    <a:cubicBezTo>
                      <a:pt x="1713" y="2516"/>
                      <a:pt x="1684" y="2425"/>
                      <a:pt x="1661" y="2333"/>
                    </a:cubicBezTo>
                    <a:cubicBezTo>
                      <a:pt x="1821" y="2348"/>
                      <a:pt x="1655" y="2111"/>
                      <a:pt x="1768" y="2051"/>
                    </a:cubicBezTo>
                    <a:lnTo>
                      <a:pt x="1934" y="2046"/>
                    </a:lnTo>
                    <a:cubicBezTo>
                      <a:pt x="1936" y="2073"/>
                      <a:pt x="1939" y="2127"/>
                      <a:pt x="1941" y="2154"/>
                    </a:cubicBezTo>
                    <a:cubicBezTo>
                      <a:pt x="1987" y="2152"/>
                      <a:pt x="2028" y="2126"/>
                      <a:pt x="2070" y="2109"/>
                    </a:cubicBezTo>
                    <a:cubicBezTo>
                      <a:pt x="2075" y="2052"/>
                      <a:pt x="2091" y="2000"/>
                      <a:pt x="2142" y="1968"/>
                    </a:cubicBezTo>
                    <a:cubicBezTo>
                      <a:pt x="2121" y="1901"/>
                      <a:pt x="2062" y="1845"/>
                      <a:pt x="2079" y="1769"/>
                    </a:cubicBezTo>
                    <a:cubicBezTo>
                      <a:pt x="2097" y="1766"/>
                      <a:pt x="2132" y="1761"/>
                      <a:pt x="2150" y="1759"/>
                    </a:cubicBezTo>
                    <a:cubicBezTo>
                      <a:pt x="2141" y="1701"/>
                      <a:pt x="2104" y="1650"/>
                      <a:pt x="2112" y="1589"/>
                    </a:cubicBezTo>
                    <a:cubicBezTo>
                      <a:pt x="2150" y="1526"/>
                      <a:pt x="2390" y="1666"/>
                      <a:pt x="2367" y="1520"/>
                    </a:cubicBezTo>
                    <a:cubicBezTo>
                      <a:pt x="2427" y="1519"/>
                      <a:pt x="2546" y="1516"/>
                      <a:pt x="2606" y="1515"/>
                    </a:cubicBezTo>
                    <a:cubicBezTo>
                      <a:pt x="2658" y="1523"/>
                      <a:pt x="2662" y="1444"/>
                      <a:pt x="2713" y="1447"/>
                    </a:cubicBezTo>
                    <a:cubicBezTo>
                      <a:pt x="2762" y="1441"/>
                      <a:pt x="2765" y="1520"/>
                      <a:pt x="2813" y="1509"/>
                    </a:cubicBezTo>
                    <a:cubicBezTo>
                      <a:pt x="2847" y="1475"/>
                      <a:pt x="2881" y="1439"/>
                      <a:pt x="2914" y="1403"/>
                    </a:cubicBezTo>
                    <a:cubicBezTo>
                      <a:pt x="2953" y="1305"/>
                      <a:pt x="2943" y="1127"/>
                      <a:pt x="3137" y="1236"/>
                    </a:cubicBezTo>
                    <a:cubicBezTo>
                      <a:pt x="3269" y="1245"/>
                      <a:pt x="3409" y="1156"/>
                      <a:pt x="3535" y="1222"/>
                    </a:cubicBezTo>
                    <a:cubicBezTo>
                      <a:pt x="3577" y="1249"/>
                      <a:pt x="3633" y="1234"/>
                      <a:pt x="3658" y="1191"/>
                    </a:cubicBezTo>
                    <a:cubicBezTo>
                      <a:pt x="3706" y="1117"/>
                      <a:pt x="3800" y="1123"/>
                      <a:pt x="3873" y="1089"/>
                    </a:cubicBezTo>
                    <a:cubicBezTo>
                      <a:pt x="3882" y="1038"/>
                      <a:pt x="3796" y="1062"/>
                      <a:pt x="3778" y="1017"/>
                    </a:cubicBezTo>
                    <a:cubicBezTo>
                      <a:pt x="3773" y="975"/>
                      <a:pt x="3769" y="933"/>
                      <a:pt x="3766" y="890"/>
                    </a:cubicBezTo>
                    <a:cubicBezTo>
                      <a:pt x="3711" y="881"/>
                      <a:pt x="3674" y="840"/>
                      <a:pt x="3636" y="804"/>
                    </a:cubicBezTo>
                    <a:cubicBezTo>
                      <a:pt x="3624" y="727"/>
                      <a:pt x="3697" y="668"/>
                      <a:pt x="3736" y="607"/>
                    </a:cubicBezTo>
                    <a:cubicBezTo>
                      <a:pt x="3677" y="603"/>
                      <a:pt x="3640" y="560"/>
                      <a:pt x="3601" y="522"/>
                    </a:cubicBezTo>
                    <a:cubicBezTo>
                      <a:pt x="3471" y="348"/>
                      <a:pt x="3719" y="345"/>
                      <a:pt x="3701" y="217"/>
                    </a:cubicBezTo>
                    <a:cubicBezTo>
                      <a:pt x="3652" y="209"/>
                      <a:pt x="3596" y="218"/>
                      <a:pt x="3565" y="170"/>
                    </a:cubicBezTo>
                    <a:cubicBezTo>
                      <a:pt x="3564" y="147"/>
                      <a:pt x="3562" y="99"/>
                      <a:pt x="3561" y="76"/>
                    </a:cubicBezTo>
                    <a:cubicBezTo>
                      <a:pt x="3620" y="82"/>
                      <a:pt x="3643" y="57"/>
                      <a:pt x="3631" y="0"/>
                    </a:cubicBezTo>
                    <a:cubicBezTo>
                      <a:pt x="3579" y="1"/>
                      <a:pt x="3476" y="2"/>
                      <a:pt x="3424" y="3"/>
                    </a:cubicBezTo>
                    <a:cubicBezTo>
                      <a:pt x="3393" y="46"/>
                      <a:pt x="3374" y="96"/>
                      <a:pt x="3343" y="138"/>
                    </a:cubicBezTo>
                    <a:cubicBezTo>
                      <a:pt x="3296" y="151"/>
                      <a:pt x="3253" y="131"/>
                      <a:pt x="3212" y="110"/>
                    </a:cubicBezTo>
                    <a:cubicBezTo>
                      <a:pt x="3204" y="185"/>
                      <a:pt x="3174" y="254"/>
                      <a:pt x="3152" y="326"/>
                    </a:cubicBezTo>
                    <a:cubicBezTo>
                      <a:pt x="3189" y="415"/>
                      <a:pt x="3130" y="511"/>
                      <a:pt x="3036" y="526"/>
                    </a:cubicBezTo>
                    <a:cubicBezTo>
                      <a:pt x="2954" y="431"/>
                      <a:pt x="2862" y="345"/>
                      <a:pt x="2776" y="254"/>
                    </a:cubicBezTo>
                    <a:cubicBezTo>
                      <a:pt x="2679" y="229"/>
                      <a:pt x="2650" y="361"/>
                      <a:pt x="2603" y="420"/>
                    </a:cubicBezTo>
                    <a:cubicBezTo>
                      <a:pt x="2525" y="448"/>
                      <a:pt x="2476" y="399"/>
                      <a:pt x="2455" y="328"/>
                    </a:cubicBezTo>
                    <a:cubicBezTo>
                      <a:pt x="2412" y="311"/>
                      <a:pt x="2356" y="253"/>
                      <a:pt x="2316" y="308"/>
                    </a:cubicBezTo>
                    <a:cubicBezTo>
                      <a:pt x="2259" y="376"/>
                      <a:pt x="2141" y="357"/>
                      <a:pt x="2107" y="452"/>
                    </a:cubicBezTo>
                    <a:cubicBezTo>
                      <a:pt x="2023" y="527"/>
                      <a:pt x="1911" y="549"/>
                      <a:pt x="1801" y="526"/>
                    </a:cubicBezTo>
                    <a:cubicBezTo>
                      <a:pt x="1762" y="478"/>
                      <a:pt x="1743" y="418"/>
                      <a:pt x="1716" y="362"/>
                    </a:cubicBezTo>
                    <a:cubicBezTo>
                      <a:pt x="1624" y="280"/>
                      <a:pt x="1533" y="395"/>
                      <a:pt x="1450" y="430"/>
                    </a:cubicBezTo>
                    <a:cubicBezTo>
                      <a:pt x="1398" y="496"/>
                      <a:pt x="1338" y="559"/>
                      <a:pt x="1258" y="587"/>
                    </a:cubicBezTo>
                    <a:cubicBezTo>
                      <a:pt x="1159" y="590"/>
                      <a:pt x="1067" y="578"/>
                      <a:pt x="1012" y="663"/>
                    </a:cubicBezTo>
                    <a:cubicBezTo>
                      <a:pt x="968" y="669"/>
                      <a:pt x="924" y="672"/>
                      <a:pt x="880" y="674"/>
                    </a:cubicBezTo>
                    <a:cubicBezTo>
                      <a:pt x="880" y="698"/>
                      <a:pt x="880" y="747"/>
                      <a:pt x="881" y="771"/>
                    </a:cubicBezTo>
                    <a:cubicBezTo>
                      <a:pt x="897" y="774"/>
                      <a:pt x="931" y="779"/>
                      <a:pt x="948" y="782"/>
                    </a:cubicBezTo>
                    <a:cubicBezTo>
                      <a:pt x="901" y="864"/>
                      <a:pt x="1008" y="1022"/>
                      <a:pt x="905" y="1084"/>
                    </a:cubicBezTo>
                    <a:cubicBezTo>
                      <a:pt x="861" y="1116"/>
                      <a:pt x="879" y="1183"/>
                      <a:pt x="885" y="1227"/>
                    </a:cubicBezTo>
                    <a:cubicBezTo>
                      <a:pt x="949" y="1294"/>
                      <a:pt x="1061" y="1343"/>
                      <a:pt x="977" y="1472"/>
                    </a:cubicBezTo>
                    <a:cubicBezTo>
                      <a:pt x="904" y="1512"/>
                      <a:pt x="928" y="1603"/>
                      <a:pt x="873" y="1654"/>
                    </a:cubicBezTo>
                    <a:cubicBezTo>
                      <a:pt x="819" y="1655"/>
                      <a:pt x="735" y="1683"/>
                      <a:pt x="716" y="1612"/>
                    </a:cubicBezTo>
                    <a:cubicBezTo>
                      <a:pt x="688" y="1538"/>
                      <a:pt x="610" y="1497"/>
                      <a:pt x="586" y="1421"/>
                    </a:cubicBezTo>
                    <a:cubicBezTo>
                      <a:pt x="544" y="1409"/>
                      <a:pt x="502" y="1396"/>
                      <a:pt x="461" y="1383"/>
                    </a:cubicBezTo>
                    <a:cubicBezTo>
                      <a:pt x="419" y="1413"/>
                      <a:pt x="423" y="1466"/>
                      <a:pt x="412" y="1510"/>
                    </a:cubicBezTo>
                    <a:cubicBezTo>
                      <a:pt x="360" y="1571"/>
                      <a:pt x="258" y="1557"/>
                      <a:pt x="209" y="1623"/>
                    </a:cubicBezTo>
                    <a:cubicBezTo>
                      <a:pt x="85" y="1658"/>
                      <a:pt x="88" y="1786"/>
                      <a:pt x="44" y="1879"/>
                    </a:cubicBezTo>
                    <a:cubicBezTo>
                      <a:pt x="16" y="1925"/>
                      <a:pt x="49" y="1970"/>
                      <a:pt x="65" y="2011"/>
                    </a:cubicBezTo>
                    <a:cubicBezTo>
                      <a:pt x="51" y="2052"/>
                      <a:pt x="28" y="2087"/>
                      <a:pt x="10" y="2125"/>
                    </a:cubicBezTo>
                    <a:cubicBezTo>
                      <a:pt x="30" y="2171"/>
                      <a:pt x="24" y="2217"/>
                      <a:pt x="0" y="2261"/>
                    </a:cubicBezTo>
                    <a:cubicBezTo>
                      <a:pt x="55" y="2253"/>
                      <a:pt x="108" y="2205"/>
                      <a:pt x="164" y="2235"/>
                    </a:cubicBezTo>
                    <a:cubicBezTo>
                      <a:pt x="297" y="2272"/>
                      <a:pt x="433" y="2303"/>
                      <a:pt x="556" y="2369"/>
                    </a:cubicBezTo>
                    <a:cubicBezTo>
                      <a:pt x="697" y="2547"/>
                      <a:pt x="904" y="2654"/>
                      <a:pt x="1048" y="2831"/>
                    </a:cubicBezTo>
                    <a:cubicBezTo>
                      <a:pt x="1050" y="2921"/>
                      <a:pt x="1054" y="3011"/>
                      <a:pt x="1058" y="3100"/>
                    </a:cubicBezTo>
                    <a:cubicBezTo>
                      <a:pt x="1083" y="3103"/>
                      <a:pt x="1131" y="3108"/>
                      <a:pt x="1156" y="3111"/>
                    </a:cubicBezTo>
                    <a:cubicBezTo>
                      <a:pt x="1189" y="3149"/>
                      <a:pt x="1201" y="3201"/>
                      <a:pt x="1239" y="3237"/>
                    </a:cubicBezTo>
                    <a:cubicBezTo>
                      <a:pt x="1342" y="3253"/>
                      <a:pt x="1467" y="3303"/>
                      <a:pt x="1486" y="3418"/>
                    </a:cubicBezTo>
                  </a:path>
                </a:pathLst>
              </a:custGeom>
              <a:grpFill/>
              <a:ln w="9525">
                <a:solidFill>
                  <a:schemeClr val="bg1">
                    <a:lumMod val="85000"/>
                  </a:schemeClr>
                </a:solidFill>
                <a:round/>
                <a:headEnd/>
                <a:tailEnd/>
              </a:ln>
            </p:spPr>
            <p:txBody>
              <a:bodyPr/>
              <a:lstStyle/>
              <a:p>
                <a:pPr>
                  <a:defRPr/>
                </a:pPr>
                <a:endParaRPr lang="en-US" dirty="0"/>
              </a:p>
            </p:txBody>
          </p:sp>
          <p:sp>
            <p:nvSpPr>
              <p:cNvPr id="58" name="Freeform 136"/>
              <p:cNvSpPr>
                <a:spLocks/>
              </p:cNvSpPr>
              <p:nvPr/>
            </p:nvSpPr>
            <p:spPr bwMode="auto">
              <a:xfrm flipV="1">
                <a:off x="7673381" y="4461545"/>
                <a:ext cx="669925" cy="569912"/>
              </a:xfrm>
              <a:custGeom>
                <a:avLst/>
                <a:gdLst>
                  <a:gd name="T0" fmla="*/ 168270 w 2337"/>
                  <a:gd name="T1" fmla="*/ 562183 h 1991"/>
                  <a:gd name="T2" fmla="*/ 239935 w 2337"/>
                  <a:gd name="T3" fmla="*/ 548157 h 1991"/>
                  <a:gd name="T4" fmla="*/ 321919 w 2337"/>
                  <a:gd name="T5" fmla="*/ 517243 h 1991"/>
                  <a:gd name="T6" fmla="*/ 341412 w 2337"/>
                  <a:gd name="T7" fmla="*/ 495775 h 1991"/>
                  <a:gd name="T8" fmla="*/ 409637 w 2337"/>
                  <a:gd name="T9" fmla="*/ 463143 h 1991"/>
                  <a:gd name="T10" fmla="*/ 468689 w 2337"/>
                  <a:gd name="T11" fmla="*/ 474306 h 1991"/>
                  <a:gd name="T12" fmla="*/ 481589 w 2337"/>
                  <a:gd name="T13" fmla="*/ 522109 h 1991"/>
                  <a:gd name="T14" fmla="*/ 534335 w 2337"/>
                  <a:gd name="T15" fmla="*/ 496920 h 1991"/>
                  <a:gd name="T16" fmla="*/ 588800 w 2337"/>
                  <a:gd name="T17" fmla="*/ 470872 h 1991"/>
                  <a:gd name="T18" fmla="*/ 593387 w 2337"/>
                  <a:gd name="T19" fmla="*/ 453983 h 1991"/>
                  <a:gd name="T20" fmla="*/ 643839 w 2337"/>
                  <a:gd name="T21" fmla="*/ 414768 h 1991"/>
                  <a:gd name="T22" fmla="*/ 655019 w 2337"/>
                  <a:gd name="T23" fmla="*/ 388720 h 1991"/>
                  <a:gd name="T24" fmla="*/ 592813 w 2337"/>
                  <a:gd name="T25" fmla="*/ 401314 h 1991"/>
                  <a:gd name="T26" fmla="*/ 562141 w 2337"/>
                  <a:gd name="T27" fmla="*/ 320880 h 1991"/>
                  <a:gd name="T28" fmla="*/ 530035 w 2337"/>
                  <a:gd name="T29" fmla="*/ 320593 h 1991"/>
                  <a:gd name="T30" fmla="*/ 451777 w 2337"/>
                  <a:gd name="T31" fmla="*/ 298839 h 1991"/>
                  <a:gd name="T32" fmla="*/ 414511 w 2337"/>
                  <a:gd name="T33" fmla="*/ 243594 h 1991"/>
                  <a:gd name="T34" fmla="*/ 439737 w 2337"/>
                  <a:gd name="T35" fmla="*/ 139687 h 1991"/>
                  <a:gd name="T36" fmla="*/ 465823 w 2337"/>
                  <a:gd name="T37" fmla="*/ 115643 h 1991"/>
                  <a:gd name="T38" fmla="*/ 487036 w 2337"/>
                  <a:gd name="T39" fmla="*/ 86732 h 1991"/>
                  <a:gd name="T40" fmla="*/ 478149 w 2337"/>
                  <a:gd name="T41" fmla="*/ 20037 h 1991"/>
                  <a:gd name="T42" fmla="*/ 439737 w 2337"/>
                  <a:gd name="T43" fmla="*/ 10019 h 1991"/>
                  <a:gd name="T44" fmla="*/ 378678 w 2337"/>
                  <a:gd name="T45" fmla="*/ 0 h 1991"/>
                  <a:gd name="T46" fmla="*/ 329659 w 2337"/>
                  <a:gd name="T47" fmla="*/ 10305 h 1991"/>
                  <a:gd name="T48" fmla="*/ 300993 w 2337"/>
                  <a:gd name="T49" fmla="*/ 42937 h 1991"/>
                  <a:gd name="T50" fmla="*/ 245381 w 2337"/>
                  <a:gd name="T51" fmla="*/ 20323 h 1991"/>
                  <a:gd name="T52" fmla="*/ 196649 w 2337"/>
                  <a:gd name="T53" fmla="*/ 29769 h 1991"/>
                  <a:gd name="T54" fmla="*/ 206109 w 2337"/>
                  <a:gd name="T55" fmla="*/ 69557 h 1991"/>
                  <a:gd name="T56" fmla="*/ 184036 w 2337"/>
                  <a:gd name="T57" fmla="*/ 118505 h 1991"/>
                  <a:gd name="T58" fmla="*/ 116671 w 2337"/>
                  <a:gd name="T59" fmla="*/ 119364 h 1991"/>
                  <a:gd name="T60" fmla="*/ 114377 w 2337"/>
                  <a:gd name="T61" fmla="*/ 90739 h 1991"/>
                  <a:gd name="T62" fmla="*/ 47586 w 2337"/>
                  <a:gd name="T63" fmla="*/ 91598 h 1991"/>
                  <a:gd name="T64" fmla="*/ 5160 w 2337"/>
                  <a:gd name="T65" fmla="*/ 131672 h 1991"/>
                  <a:gd name="T66" fmla="*/ 34686 w 2337"/>
                  <a:gd name="T67" fmla="*/ 180620 h 1991"/>
                  <a:gd name="T68" fmla="*/ 6020 w 2337"/>
                  <a:gd name="T69" fmla="*/ 259051 h 1991"/>
                  <a:gd name="T70" fmla="*/ 42999 w 2337"/>
                  <a:gd name="T71" fmla="*/ 283668 h 1991"/>
                  <a:gd name="T72" fmla="*/ 57905 w 2337"/>
                  <a:gd name="T73" fmla="*/ 338341 h 1991"/>
                  <a:gd name="T74" fmla="*/ 83131 w 2337"/>
                  <a:gd name="T75" fmla="*/ 353512 h 1991"/>
                  <a:gd name="T76" fmla="*/ 97464 w 2337"/>
                  <a:gd name="T77" fmla="*/ 390151 h 1991"/>
                  <a:gd name="T78" fmla="*/ 124984 w 2337"/>
                  <a:gd name="T79" fmla="*/ 393586 h 1991"/>
                  <a:gd name="T80" fmla="*/ 126990 w 2337"/>
                  <a:gd name="T81" fmla="*/ 431084 h 1991"/>
                  <a:gd name="T82" fmla="*/ 145623 w 2337"/>
                  <a:gd name="T83" fmla="*/ 434232 h 1991"/>
                  <a:gd name="T84" fmla="*/ 137884 w 2337"/>
                  <a:gd name="T85" fmla="*/ 483180 h 1991"/>
                  <a:gd name="T86" fmla="*/ 168270 w 2337"/>
                  <a:gd name="T87" fmla="*/ 562183 h 199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37"/>
                  <a:gd name="T133" fmla="*/ 0 h 1991"/>
                  <a:gd name="T134" fmla="*/ 2337 w 2337"/>
                  <a:gd name="T135" fmla="*/ 1991 h 199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37" h="1991">
                    <a:moveTo>
                      <a:pt x="587" y="1964"/>
                    </a:moveTo>
                    <a:cubicBezTo>
                      <a:pt x="675" y="1991"/>
                      <a:pt x="754" y="1935"/>
                      <a:pt x="837" y="1915"/>
                    </a:cubicBezTo>
                    <a:cubicBezTo>
                      <a:pt x="919" y="1904"/>
                      <a:pt x="1085" y="1915"/>
                      <a:pt x="1123" y="1807"/>
                    </a:cubicBezTo>
                    <a:cubicBezTo>
                      <a:pt x="1157" y="1793"/>
                      <a:pt x="1180" y="1768"/>
                      <a:pt x="1191" y="1732"/>
                    </a:cubicBezTo>
                    <a:cubicBezTo>
                      <a:pt x="1269" y="1692"/>
                      <a:pt x="1349" y="1655"/>
                      <a:pt x="1429" y="1618"/>
                    </a:cubicBezTo>
                    <a:cubicBezTo>
                      <a:pt x="1498" y="1628"/>
                      <a:pt x="1562" y="1661"/>
                      <a:pt x="1635" y="1657"/>
                    </a:cubicBezTo>
                    <a:cubicBezTo>
                      <a:pt x="1645" y="1714"/>
                      <a:pt x="1622" y="1787"/>
                      <a:pt x="1680" y="1824"/>
                    </a:cubicBezTo>
                    <a:cubicBezTo>
                      <a:pt x="1750" y="1842"/>
                      <a:pt x="1837" y="1804"/>
                      <a:pt x="1864" y="1736"/>
                    </a:cubicBezTo>
                    <a:cubicBezTo>
                      <a:pt x="1925" y="1698"/>
                      <a:pt x="1976" y="1645"/>
                      <a:pt x="2054" y="1645"/>
                    </a:cubicBezTo>
                    <a:cubicBezTo>
                      <a:pt x="2058" y="1630"/>
                      <a:pt x="2066" y="1601"/>
                      <a:pt x="2070" y="1586"/>
                    </a:cubicBezTo>
                    <a:cubicBezTo>
                      <a:pt x="2281" y="1701"/>
                      <a:pt x="2224" y="1535"/>
                      <a:pt x="2246" y="1449"/>
                    </a:cubicBezTo>
                    <a:cubicBezTo>
                      <a:pt x="2265" y="1425"/>
                      <a:pt x="2337" y="1389"/>
                      <a:pt x="2285" y="1358"/>
                    </a:cubicBezTo>
                    <a:cubicBezTo>
                      <a:pt x="2216" y="1289"/>
                      <a:pt x="2145" y="1424"/>
                      <a:pt x="2068" y="1402"/>
                    </a:cubicBezTo>
                    <a:cubicBezTo>
                      <a:pt x="2005" y="1322"/>
                      <a:pt x="2004" y="1212"/>
                      <a:pt x="1961" y="1121"/>
                    </a:cubicBezTo>
                    <a:cubicBezTo>
                      <a:pt x="1956" y="1052"/>
                      <a:pt x="1882" y="1116"/>
                      <a:pt x="1849" y="1120"/>
                    </a:cubicBezTo>
                    <a:cubicBezTo>
                      <a:pt x="1736" y="1153"/>
                      <a:pt x="1726" y="932"/>
                      <a:pt x="1576" y="1044"/>
                    </a:cubicBezTo>
                    <a:cubicBezTo>
                      <a:pt x="1518" y="990"/>
                      <a:pt x="1455" y="936"/>
                      <a:pt x="1446" y="851"/>
                    </a:cubicBezTo>
                    <a:cubicBezTo>
                      <a:pt x="1379" y="714"/>
                      <a:pt x="1635" y="647"/>
                      <a:pt x="1534" y="488"/>
                    </a:cubicBezTo>
                    <a:cubicBezTo>
                      <a:pt x="1526" y="437"/>
                      <a:pt x="1595" y="431"/>
                      <a:pt x="1625" y="404"/>
                    </a:cubicBezTo>
                    <a:cubicBezTo>
                      <a:pt x="1645" y="368"/>
                      <a:pt x="1671" y="335"/>
                      <a:pt x="1699" y="303"/>
                    </a:cubicBezTo>
                    <a:cubicBezTo>
                      <a:pt x="1686" y="225"/>
                      <a:pt x="1615" y="147"/>
                      <a:pt x="1668" y="70"/>
                    </a:cubicBezTo>
                    <a:cubicBezTo>
                      <a:pt x="1623" y="60"/>
                      <a:pt x="1582" y="20"/>
                      <a:pt x="1534" y="35"/>
                    </a:cubicBezTo>
                    <a:cubicBezTo>
                      <a:pt x="1461" y="70"/>
                      <a:pt x="1391" y="17"/>
                      <a:pt x="1321" y="0"/>
                    </a:cubicBezTo>
                    <a:cubicBezTo>
                      <a:pt x="1266" y="22"/>
                      <a:pt x="1208" y="30"/>
                      <a:pt x="1150" y="36"/>
                    </a:cubicBezTo>
                    <a:cubicBezTo>
                      <a:pt x="1113" y="74"/>
                      <a:pt x="1110" y="138"/>
                      <a:pt x="1050" y="150"/>
                    </a:cubicBezTo>
                    <a:cubicBezTo>
                      <a:pt x="985" y="196"/>
                      <a:pt x="860" y="154"/>
                      <a:pt x="856" y="71"/>
                    </a:cubicBezTo>
                    <a:cubicBezTo>
                      <a:pt x="803" y="98"/>
                      <a:pt x="744" y="101"/>
                      <a:pt x="686" y="104"/>
                    </a:cubicBezTo>
                    <a:cubicBezTo>
                      <a:pt x="679" y="154"/>
                      <a:pt x="699" y="199"/>
                      <a:pt x="719" y="243"/>
                    </a:cubicBezTo>
                    <a:cubicBezTo>
                      <a:pt x="740" y="316"/>
                      <a:pt x="645" y="344"/>
                      <a:pt x="642" y="414"/>
                    </a:cubicBezTo>
                    <a:cubicBezTo>
                      <a:pt x="583" y="414"/>
                      <a:pt x="466" y="416"/>
                      <a:pt x="407" y="417"/>
                    </a:cubicBezTo>
                    <a:cubicBezTo>
                      <a:pt x="405" y="392"/>
                      <a:pt x="401" y="342"/>
                      <a:pt x="399" y="317"/>
                    </a:cubicBezTo>
                    <a:cubicBezTo>
                      <a:pt x="321" y="292"/>
                      <a:pt x="243" y="287"/>
                      <a:pt x="166" y="320"/>
                    </a:cubicBezTo>
                    <a:cubicBezTo>
                      <a:pt x="146" y="388"/>
                      <a:pt x="92" y="453"/>
                      <a:pt x="18" y="460"/>
                    </a:cubicBezTo>
                    <a:cubicBezTo>
                      <a:pt x="37" y="527"/>
                      <a:pt x="96" y="570"/>
                      <a:pt x="121" y="631"/>
                    </a:cubicBezTo>
                    <a:cubicBezTo>
                      <a:pt x="157" y="744"/>
                      <a:pt x="0" y="796"/>
                      <a:pt x="21" y="905"/>
                    </a:cubicBezTo>
                    <a:cubicBezTo>
                      <a:pt x="59" y="940"/>
                      <a:pt x="96" y="980"/>
                      <a:pt x="150" y="991"/>
                    </a:cubicBezTo>
                    <a:cubicBezTo>
                      <a:pt x="156" y="1058"/>
                      <a:pt x="162" y="1126"/>
                      <a:pt x="202" y="1182"/>
                    </a:cubicBezTo>
                    <a:cubicBezTo>
                      <a:pt x="235" y="1195"/>
                      <a:pt x="264" y="1213"/>
                      <a:pt x="290" y="1235"/>
                    </a:cubicBezTo>
                    <a:cubicBezTo>
                      <a:pt x="300" y="1281"/>
                      <a:pt x="295" y="1335"/>
                      <a:pt x="340" y="1363"/>
                    </a:cubicBezTo>
                    <a:cubicBezTo>
                      <a:pt x="364" y="1366"/>
                      <a:pt x="412" y="1372"/>
                      <a:pt x="436" y="1375"/>
                    </a:cubicBezTo>
                    <a:cubicBezTo>
                      <a:pt x="438" y="1419"/>
                      <a:pt x="440" y="1462"/>
                      <a:pt x="443" y="1506"/>
                    </a:cubicBezTo>
                    <a:cubicBezTo>
                      <a:pt x="459" y="1508"/>
                      <a:pt x="492" y="1514"/>
                      <a:pt x="508" y="1517"/>
                    </a:cubicBezTo>
                    <a:cubicBezTo>
                      <a:pt x="516" y="1576"/>
                      <a:pt x="503" y="1634"/>
                      <a:pt x="481" y="1688"/>
                    </a:cubicBezTo>
                    <a:cubicBezTo>
                      <a:pt x="500" y="1790"/>
                      <a:pt x="494" y="1901"/>
                      <a:pt x="587" y="1964"/>
                    </a:cubicBezTo>
                  </a:path>
                </a:pathLst>
              </a:custGeom>
              <a:grpFill/>
              <a:ln w="9525">
                <a:solidFill>
                  <a:schemeClr val="bg1">
                    <a:lumMod val="85000"/>
                  </a:schemeClr>
                </a:solidFill>
                <a:round/>
                <a:headEnd/>
                <a:tailEnd/>
              </a:ln>
            </p:spPr>
            <p:txBody>
              <a:bodyPr/>
              <a:lstStyle/>
              <a:p>
                <a:endParaRPr lang="en-US" dirty="0"/>
              </a:p>
            </p:txBody>
          </p:sp>
          <p:sp>
            <p:nvSpPr>
              <p:cNvPr id="59" name="Freeform 137"/>
              <p:cNvSpPr>
                <a:spLocks/>
              </p:cNvSpPr>
              <p:nvPr/>
            </p:nvSpPr>
            <p:spPr bwMode="auto">
              <a:xfrm flipV="1">
                <a:off x="8565555" y="4759995"/>
                <a:ext cx="655638" cy="893762"/>
              </a:xfrm>
              <a:custGeom>
                <a:avLst/>
                <a:gdLst>
                  <a:gd name="T0" fmla="*/ 326098 w 2286"/>
                  <a:gd name="T1" fmla="*/ 892043 h 3120"/>
                  <a:gd name="T2" fmla="*/ 343880 w 2286"/>
                  <a:gd name="T3" fmla="*/ 893762 h 3120"/>
                  <a:gd name="T4" fmla="*/ 356500 w 2286"/>
                  <a:gd name="T5" fmla="*/ 813839 h 3120"/>
                  <a:gd name="T6" fmla="*/ 395792 w 2286"/>
                  <a:gd name="T7" fmla="*/ 811547 h 3120"/>
                  <a:gd name="T8" fmla="*/ 372274 w 2286"/>
                  <a:gd name="T9" fmla="*/ 798657 h 3120"/>
                  <a:gd name="T10" fmla="*/ 344741 w 2286"/>
                  <a:gd name="T11" fmla="*/ 772016 h 3120"/>
                  <a:gd name="T12" fmla="*/ 355639 w 2286"/>
                  <a:gd name="T13" fmla="*/ 692666 h 3120"/>
                  <a:gd name="T14" fmla="*/ 397513 w 2286"/>
                  <a:gd name="T15" fmla="*/ 661728 h 3120"/>
                  <a:gd name="T16" fmla="*/ 435658 w 2286"/>
                  <a:gd name="T17" fmla="*/ 680921 h 3120"/>
                  <a:gd name="T18" fmla="*/ 465773 w 2286"/>
                  <a:gd name="T19" fmla="*/ 710140 h 3120"/>
                  <a:gd name="T20" fmla="*/ 516250 w 2286"/>
                  <a:gd name="T21" fmla="*/ 681207 h 3120"/>
                  <a:gd name="T22" fmla="*/ 477245 w 2286"/>
                  <a:gd name="T23" fmla="*/ 599852 h 3120"/>
                  <a:gd name="T24" fmla="*/ 446843 w 2286"/>
                  <a:gd name="T25" fmla="*/ 538262 h 3120"/>
                  <a:gd name="T26" fmla="*/ 463478 w 2286"/>
                  <a:gd name="T27" fmla="*/ 487272 h 3120"/>
                  <a:gd name="T28" fmla="*/ 514529 w 2286"/>
                  <a:gd name="T29" fmla="*/ 447454 h 3120"/>
                  <a:gd name="T30" fmla="*/ 518545 w 2286"/>
                  <a:gd name="T31" fmla="*/ 429407 h 3120"/>
                  <a:gd name="T32" fmla="*/ 577914 w 2286"/>
                  <a:gd name="T33" fmla="*/ 427975 h 3120"/>
                  <a:gd name="T34" fmla="*/ 528870 w 2286"/>
                  <a:gd name="T35" fmla="*/ 405917 h 3120"/>
                  <a:gd name="T36" fmla="*/ 501623 w 2286"/>
                  <a:gd name="T37" fmla="*/ 329718 h 3120"/>
                  <a:gd name="T38" fmla="*/ 477245 w 2286"/>
                  <a:gd name="T39" fmla="*/ 238050 h 3120"/>
                  <a:gd name="T40" fmla="*/ 534606 w 2286"/>
                  <a:gd name="T41" fmla="*/ 213701 h 3120"/>
                  <a:gd name="T42" fmla="*/ 559271 w 2286"/>
                  <a:gd name="T43" fmla="*/ 166721 h 3120"/>
                  <a:gd name="T44" fmla="*/ 599711 w 2286"/>
                  <a:gd name="T45" fmla="*/ 194221 h 3120"/>
                  <a:gd name="T46" fmla="*/ 655638 w 2286"/>
                  <a:gd name="T47" fmla="*/ 158127 h 3120"/>
                  <a:gd name="T48" fmla="*/ 610036 w 2286"/>
                  <a:gd name="T49" fmla="*/ 120028 h 3120"/>
                  <a:gd name="T50" fmla="*/ 585370 w 2286"/>
                  <a:gd name="T51" fmla="*/ 95965 h 3120"/>
                  <a:gd name="T52" fmla="*/ 529443 w 2286"/>
                  <a:gd name="T53" fmla="*/ 101981 h 3120"/>
                  <a:gd name="T54" fmla="*/ 474663 w 2286"/>
                  <a:gd name="T55" fmla="*/ 66173 h 3120"/>
                  <a:gd name="T56" fmla="*/ 427914 w 2286"/>
                  <a:gd name="T57" fmla="*/ 77058 h 3120"/>
                  <a:gd name="T58" fmla="*/ 403536 w 2286"/>
                  <a:gd name="T59" fmla="*/ 134351 h 3120"/>
                  <a:gd name="T60" fmla="*/ 343880 w 2286"/>
                  <a:gd name="T61" fmla="*/ 105418 h 3120"/>
                  <a:gd name="T62" fmla="*/ 345027 w 2286"/>
                  <a:gd name="T63" fmla="*/ 13464 h 3120"/>
                  <a:gd name="T64" fmla="*/ 273899 w 2286"/>
                  <a:gd name="T65" fmla="*/ 34089 h 3120"/>
                  <a:gd name="T66" fmla="*/ 241777 w 2286"/>
                  <a:gd name="T67" fmla="*/ 5729 h 3120"/>
                  <a:gd name="T68" fmla="*/ 193881 w 2286"/>
                  <a:gd name="T69" fmla="*/ 3724 h 3120"/>
                  <a:gd name="T70" fmla="*/ 191873 w 2286"/>
                  <a:gd name="T71" fmla="*/ 34375 h 3120"/>
                  <a:gd name="T72" fmla="*/ 101816 w 2286"/>
                  <a:gd name="T73" fmla="*/ 23490 h 3120"/>
                  <a:gd name="T74" fmla="*/ 78585 w 2286"/>
                  <a:gd name="T75" fmla="*/ 51277 h 3120"/>
                  <a:gd name="T76" fmla="*/ 0 w 2286"/>
                  <a:gd name="T77" fmla="*/ 124898 h 3120"/>
                  <a:gd name="T78" fmla="*/ 30975 w 2286"/>
                  <a:gd name="T79" fmla="*/ 145523 h 3120"/>
                  <a:gd name="T80" fmla="*/ 89770 w 2286"/>
                  <a:gd name="T81" fmla="*/ 146955 h 3120"/>
                  <a:gd name="T82" fmla="*/ 91778 w 2286"/>
                  <a:gd name="T83" fmla="*/ 246644 h 3120"/>
                  <a:gd name="T84" fmla="*/ 117304 w 2286"/>
                  <a:gd name="T85" fmla="*/ 390448 h 3120"/>
                  <a:gd name="T86" fmla="*/ 111854 w 2286"/>
                  <a:gd name="T87" fmla="*/ 459199 h 3120"/>
                  <a:gd name="T88" fmla="*/ 185277 w 2286"/>
                  <a:gd name="T89" fmla="*/ 380708 h 3120"/>
                  <a:gd name="T90" fmla="*/ 243498 w 2286"/>
                  <a:gd name="T91" fmla="*/ 358078 h 3120"/>
                  <a:gd name="T92" fmla="*/ 286519 w 2286"/>
                  <a:gd name="T93" fmla="*/ 385578 h 3120"/>
                  <a:gd name="T94" fmla="*/ 322370 w 2286"/>
                  <a:gd name="T95" fmla="*/ 379562 h 3120"/>
                  <a:gd name="T96" fmla="*/ 347322 w 2286"/>
                  <a:gd name="T97" fmla="*/ 416516 h 3120"/>
                  <a:gd name="T98" fmla="*/ 414434 w 2286"/>
                  <a:gd name="T99" fmla="*/ 447167 h 3120"/>
                  <a:gd name="T100" fmla="*/ 337284 w 2286"/>
                  <a:gd name="T101" fmla="*/ 501882 h 3120"/>
                  <a:gd name="T102" fmla="*/ 287093 w 2286"/>
                  <a:gd name="T103" fmla="*/ 542846 h 3120"/>
                  <a:gd name="T104" fmla="*/ 272752 w 2286"/>
                  <a:gd name="T105" fmla="*/ 568341 h 3120"/>
                  <a:gd name="T106" fmla="*/ 244645 w 2286"/>
                  <a:gd name="T107" fmla="*/ 559461 h 3120"/>
                  <a:gd name="T108" fmla="*/ 223708 w 2286"/>
                  <a:gd name="T109" fmla="*/ 591831 h 3120"/>
                  <a:gd name="T110" fmla="*/ 224282 w 2286"/>
                  <a:gd name="T111" fmla="*/ 618472 h 3120"/>
                  <a:gd name="T112" fmla="*/ 252676 w 2286"/>
                  <a:gd name="T113" fmla="*/ 632222 h 3120"/>
                  <a:gd name="T114" fmla="*/ 250955 w 2286"/>
                  <a:gd name="T115" fmla="*/ 663446 h 3120"/>
                  <a:gd name="T116" fmla="*/ 244932 w 2286"/>
                  <a:gd name="T117" fmla="*/ 739932 h 3120"/>
                  <a:gd name="T118" fmla="*/ 291395 w 2286"/>
                  <a:gd name="T119" fmla="*/ 784620 h 3120"/>
                  <a:gd name="T120" fmla="*/ 321796 w 2286"/>
                  <a:gd name="T121" fmla="*/ 825584 h 3120"/>
                  <a:gd name="T122" fmla="*/ 326098 w 2286"/>
                  <a:gd name="T123" fmla="*/ 892043 h 312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86"/>
                  <a:gd name="T187" fmla="*/ 0 h 3120"/>
                  <a:gd name="T188" fmla="*/ 2286 w 2286"/>
                  <a:gd name="T189" fmla="*/ 3120 h 312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86" h="3120">
                    <a:moveTo>
                      <a:pt x="1137" y="3114"/>
                    </a:moveTo>
                    <a:cubicBezTo>
                      <a:pt x="1152" y="3115"/>
                      <a:pt x="1183" y="3118"/>
                      <a:pt x="1199" y="3120"/>
                    </a:cubicBezTo>
                    <a:cubicBezTo>
                      <a:pt x="1158" y="3026"/>
                      <a:pt x="1212" y="2927"/>
                      <a:pt x="1243" y="2841"/>
                    </a:cubicBezTo>
                    <a:cubicBezTo>
                      <a:pt x="1288" y="2838"/>
                      <a:pt x="1334" y="2835"/>
                      <a:pt x="1380" y="2833"/>
                    </a:cubicBezTo>
                    <a:cubicBezTo>
                      <a:pt x="1364" y="2799"/>
                      <a:pt x="1338" y="2752"/>
                      <a:pt x="1298" y="2788"/>
                    </a:cubicBezTo>
                    <a:cubicBezTo>
                      <a:pt x="1240" y="2827"/>
                      <a:pt x="1184" y="2750"/>
                      <a:pt x="1202" y="2695"/>
                    </a:cubicBezTo>
                    <a:cubicBezTo>
                      <a:pt x="1221" y="2604"/>
                      <a:pt x="1228" y="2513"/>
                      <a:pt x="1240" y="2418"/>
                    </a:cubicBezTo>
                    <a:cubicBezTo>
                      <a:pt x="1314" y="2426"/>
                      <a:pt x="1381" y="2391"/>
                      <a:pt x="1386" y="2310"/>
                    </a:cubicBezTo>
                    <a:cubicBezTo>
                      <a:pt x="1443" y="2296"/>
                      <a:pt x="1473" y="2358"/>
                      <a:pt x="1519" y="2377"/>
                    </a:cubicBezTo>
                    <a:cubicBezTo>
                      <a:pt x="1572" y="2391"/>
                      <a:pt x="1561" y="2496"/>
                      <a:pt x="1624" y="2479"/>
                    </a:cubicBezTo>
                    <a:cubicBezTo>
                      <a:pt x="1682" y="2450"/>
                      <a:pt x="1794" y="2459"/>
                      <a:pt x="1800" y="2378"/>
                    </a:cubicBezTo>
                    <a:cubicBezTo>
                      <a:pt x="1756" y="2283"/>
                      <a:pt x="1702" y="2192"/>
                      <a:pt x="1664" y="2094"/>
                    </a:cubicBezTo>
                    <a:cubicBezTo>
                      <a:pt x="1765" y="1918"/>
                      <a:pt x="1625" y="1940"/>
                      <a:pt x="1558" y="1879"/>
                    </a:cubicBezTo>
                    <a:cubicBezTo>
                      <a:pt x="1545" y="1812"/>
                      <a:pt x="1549" y="1737"/>
                      <a:pt x="1616" y="1701"/>
                    </a:cubicBezTo>
                    <a:cubicBezTo>
                      <a:pt x="1545" y="1598"/>
                      <a:pt x="1675" y="1499"/>
                      <a:pt x="1794" y="1562"/>
                    </a:cubicBezTo>
                    <a:cubicBezTo>
                      <a:pt x="1798" y="1547"/>
                      <a:pt x="1805" y="1515"/>
                      <a:pt x="1808" y="1499"/>
                    </a:cubicBezTo>
                    <a:cubicBezTo>
                      <a:pt x="1860" y="1498"/>
                      <a:pt x="1963" y="1495"/>
                      <a:pt x="2015" y="1494"/>
                    </a:cubicBezTo>
                    <a:cubicBezTo>
                      <a:pt x="1997" y="1412"/>
                      <a:pt x="1907" y="1430"/>
                      <a:pt x="1844" y="1417"/>
                    </a:cubicBezTo>
                    <a:cubicBezTo>
                      <a:pt x="1780" y="1341"/>
                      <a:pt x="1651" y="1289"/>
                      <a:pt x="1749" y="1151"/>
                    </a:cubicBezTo>
                    <a:cubicBezTo>
                      <a:pt x="1774" y="1024"/>
                      <a:pt x="1560" y="985"/>
                      <a:pt x="1664" y="831"/>
                    </a:cubicBezTo>
                    <a:cubicBezTo>
                      <a:pt x="1720" y="783"/>
                      <a:pt x="1792" y="760"/>
                      <a:pt x="1864" y="746"/>
                    </a:cubicBezTo>
                    <a:cubicBezTo>
                      <a:pt x="1914" y="706"/>
                      <a:pt x="1925" y="638"/>
                      <a:pt x="1950" y="582"/>
                    </a:cubicBezTo>
                    <a:cubicBezTo>
                      <a:pt x="2020" y="563"/>
                      <a:pt x="2047" y="643"/>
                      <a:pt x="2091" y="678"/>
                    </a:cubicBezTo>
                    <a:cubicBezTo>
                      <a:pt x="2176" y="701"/>
                      <a:pt x="2279" y="645"/>
                      <a:pt x="2286" y="552"/>
                    </a:cubicBezTo>
                    <a:cubicBezTo>
                      <a:pt x="2233" y="506"/>
                      <a:pt x="2212" y="406"/>
                      <a:pt x="2127" y="419"/>
                    </a:cubicBezTo>
                    <a:cubicBezTo>
                      <a:pt x="2071" y="454"/>
                      <a:pt x="2051" y="375"/>
                      <a:pt x="2041" y="335"/>
                    </a:cubicBezTo>
                    <a:cubicBezTo>
                      <a:pt x="1971" y="310"/>
                      <a:pt x="1913" y="394"/>
                      <a:pt x="1846" y="356"/>
                    </a:cubicBezTo>
                    <a:cubicBezTo>
                      <a:pt x="1777" y="321"/>
                      <a:pt x="1684" y="315"/>
                      <a:pt x="1655" y="231"/>
                    </a:cubicBezTo>
                    <a:cubicBezTo>
                      <a:pt x="1592" y="135"/>
                      <a:pt x="1536" y="228"/>
                      <a:pt x="1492" y="269"/>
                    </a:cubicBezTo>
                    <a:cubicBezTo>
                      <a:pt x="1416" y="313"/>
                      <a:pt x="1480" y="423"/>
                      <a:pt x="1407" y="469"/>
                    </a:cubicBezTo>
                    <a:cubicBezTo>
                      <a:pt x="1334" y="454"/>
                      <a:pt x="1230" y="450"/>
                      <a:pt x="1199" y="368"/>
                    </a:cubicBezTo>
                    <a:cubicBezTo>
                      <a:pt x="1134" y="272"/>
                      <a:pt x="1202" y="153"/>
                      <a:pt x="1203" y="47"/>
                    </a:cubicBezTo>
                    <a:cubicBezTo>
                      <a:pt x="1119" y="76"/>
                      <a:pt x="1090" y="229"/>
                      <a:pt x="955" y="119"/>
                    </a:cubicBezTo>
                    <a:cubicBezTo>
                      <a:pt x="906" y="98"/>
                      <a:pt x="839" y="88"/>
                      <a:pt x="843" y="20"/>
                    </a:cubicBezTo>
                    <a:cubicBezTo>
                      <a:pt x="788" y="62"/>
                      <a:pt x="734" y="26"/>
                      <a:pt x="676" y="13"/>
                    </a:cubicBezTo>
                    <a:cubicBezTo>
                      <a:pt x="674" y="40"/>
                      <a:pt x="671" y="93"/>
                      <a:pt x="669" y="120"/>
                    </a:cubicBezTo>
                    <a:cubicBezTo>
                      <a:pt x="545" y="226"/>
                      <a:pt x="459" y="0"/>
                      <a:pt x="355" y="82"/>
                    </a:cubicBezTo>
                    <a:cubicBezTo>
                      <a:pt x="308" y="95"/>
                      <a:pt x="320" y="160"/>
                      <a:pt x="274" y="179"/>
                    </a:cubicBezTo>
                    <a:cubicBezTo>
                      <a:pt x="164" y="243"/>
                      <a:pt x="63" y="323"/>
                      <a:pt x="0" y="436"/>
                    </a:cubicBezTo>
                    <a:lnTo>
                      <a:pt x="108" y="508"/>
                    </a:lnTo>
                    <a:cubicBezTo>
                      <a:pt x="206" y="704"/>
                      <a:pt x="217" y="466"/>
                      <a:pt x="313" y="513"/>
                    </a:cubicBezTo>
                    <a:cubicBezTo>
                      <a:pt x="424" y="596"/>
                      <a:pt x="339" y="754"/>
                      <a:pt x="320" y="861"/>
                    </a:cubicBezTo>
                    <a:cubicBezTo>
                      <a:pt x="348" y="1027"/>
                      <a:pt x="472" y="1190"/>
                      <a:pt x="409" y="1363"/>
                    </a:cubicBezTo>
                    <a:cubicBezTo>
                      <a:pt x="431" y="1445"/>
                      <a:pt x="373" y="1520"/>
                      <a:pt x="390" y="1603"/>
                    </a:cubicBezTo>
                    <a:cubicBezTo>
                      <a:pt x="532" y="1608"/>
                      <a:pt x="566" y="1416"/>
                      <a:pt x="646" y="1329"/>
                    </a:cubicBezTo>
                    <a:cubicBezTo>
                      <a:pt x="720" y="1319"/>
                      <a:pt x="782" y="1280"/>
                      <a:pt x="849" y="1250"/>
                    </a:cubicBezTo>
                    <a:cubicBezTo>
                      <a:pt x="906" y="1270"/>
                      <a:pt x="957" y="1302"/>
                      <a:pt x="999" y="1346"/>
                    </a:cubicBezTo>
                    <a:cubicBezTo>
                      <a:pt x="1043" y="1372"/>
                      <a:pt x="1078" y="1305"/>
                      <a:pt x="1124" y="1325"/>
                    </a:cubicBezTo>
                    <a:cubicBezTo>
                      <a:pt x="1160" y="1364"/>
                      <a:pt x="1199" y="1401"/>
                      <a:pt x="1211" y="1454"/>
                    </a:cubicBezTo>
                    <a:cubicBezTo>
                      <a:pt x="1264" y="1446"/>
                      <a:pt x="1483" y="1434"/>
                      <a:pt x="1445" y="1561"/>
                    </a:cubicBezTo>
                    <a:cubicBezTo>
                      <a:pt x="1354" y="1625"/>
                      <a:pt x="1300" y="1753"/>
                      <a:pt x="1176" y="1752"/>
                    </a:cubicBezTo>
                    <a:cubicBezTo>
                      <a:pt x="1163" y="1841"/>
                      <a:pt x="1068" y="1860"/>
                      <a:pt x="1001" y="1895"/>
                    </a:cubicBezTo>
                    <a:cubicBezTo>
                      <a:pt x="987" y="1926"/>
                      <a:pt x="970" y="1956"/>
                      <a:pt x="951" y="1984"/>
                    </a:cubicBezTo>
                    <a:cubicBezTo>
                      <a:pt x="919" y="1971"/>
                      <a:pt x="886" y="1960"/>
                      <a:pt x="853" y="1953"/>
                    </a:cubicBezTo>
                    <a:cubicBezTo>
                      <a:pt x="849" y="2010"/>
                      <a:pt x="860" y="2080"/>
                      <a:pt x="780" y="2066"/>
                    </a:cubicBezTo>
                    <a:cubicBezTo>
                      <a:pt x="780" y="2089"/>
                      <a:pt x="781" y="2136"/>
                      <a:pt x="782" y="2159"/>
                    </a:cubicBezTo>
                    <a:cubicBezTo>
                      <a:pt x="819" y="2167"/>
                      <a:pt x="852" y="2183"/>
                      <a:pt x="881" y="2207"/>
                    </a:cubicBezTo>
                    <a:cubicBezTo>
                      <a:pt x="896" y="2245"/>
                      <a:pt x="833" y="2291"/>
                      <a:pt x="875" y="2316"/>
                    </a:cubicBezTo>
                    <a:cubicBezTo>
                      <a:pt x="973" y="2383"/>
                      <a:pt x="872" y="2498"/>
                      <a:pt x="854" y="2583"/>
                    </a:cubicBezTo>
                    <a:cubicBezTo>
                      <a:pt x="946" y="2585"/>
                      <a:pt x="939" y="2706"/>
                      <a:pt x="1016" y="2739"/>
                    </a:cubicBezTo>
                    <a:cubicBezTo>
                      <a:pt x="1045" y="2792"/>
                      <a:pt x="1081" y="2838"/>
                      <a:pt x="1122" y="2882"/>
                    </a:cubicBezTo>
                    <a:cubicBezTo>
                      <a:pt x="1172" y="2955"/>
                      <a:pt x="1059" y="3056"/>
                      <a:pt x="1137" y="3114"/>
                    </a:cubicBezTo>
                  </a:path>
                </a:pathLst>
              </a:custGeom>
              <a:grpFill/>
              <a:ln w="9525">
                <a:solidFill>
                  <a:schemeClr val="bg1">
                    <a:lumMod val="85000"/>
                  </a:schemeClr>
                </a:solidFill>
                <a:round/>
                <a:headEnd/>
                <a:tailEnd/>
              </a:ln>
            </p:spPr>
            <p:txBody>
              <a:bodyPr/>
              <a:lstStyle/>
              <a:p>
                <a:endParaRPr lang="en-US" dirty="0"/>
              </a:p>
            </p:txBody>
          </p:sp>
          <p:sp>
            <p:nvSpPr>
              <p:cNvPr id="60" name="Freeform 138"/>
              <p:cNvSpPr>
                <a:spLocks/>
              </p:cNvSpPr>
              <p:nvPr/>
            </p:nvSpPr>
            <p:spPr bwMode="auto">
              <a:xfrm flipV="1">
                <a:off x="8438556" y="5306095"/>
                <a:ext cx="207963" cy="201612"/>
              </a:xfrm>
              <a:custGeom>
                <a:avLst/>
                <a:gdLst>
                  <a:gd name="T0" fmla="*/ 48013 w 732"/>
                  <a:gd name="T1" fmla="*/ 201612 h 707"/>
                  <a:gd name="T2" fmla="*/ 156256 w 732"/>
                  <a:gd name="T3" fmla="*/ 190205 h 707"/>
                  <a:gd name="T4" fmla="*/ 158529 w 732"/>
                  <a:gd name="T5" fmla="*/ 161689 h 707"/>
                  <a:gd name="T6" fmla="*/ 207963 w 732"/>
                  <a:gd name="T7" fmla="*/ 160263 h 707"/>
                  <a:gd name="T8" fmla="*/ 195747 w 732"/>
                  <a:gd name="T9" fmla="*/ 52756 h 707"/>
                  <a:gd name="T10" fmla="*/ 117050 w 732"/>
                  <a:gd name="T11" fmla="*/ 0 h 707"/>
                  <a:gd name="T12" fmla="*/ 85231 w 732"/>
                  <a:gd name="T13" fmla="*/ 26520 h 707"/>
                  <a:gd name="T14" fmla="*/ 29831 w 732"/>
                  <a:gd name="T15" fmla="*/ 32509 h 707"/>
                  <a:gd name="T16" fmla="*/ 0 w 732"/>
                  <a:gd name="T17" fmla="*/ 82698 h 707"/>
                  <a:gd name="T18" fmla="*/ 19887 w 732"/>
                  <a:gd name="T19" fmla="*/ 138020 h 707"/>
                  <a:gd name="T20" fmla="*/ 48013 w 732"/>
                  <a:gd name="T21" fmla="*/ 201612 h 7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2"/>
                  <a:gd name="T34" fmla="*/ 0 h 707"/>
                  <a:gd name="T35" fmla="*/ 732 w 732"/>
                  <a:gd name="T36" fmla="*/ 707 h 7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2" h="707">
                    <a:moveTo>
                      <a:pt x="169" y="707"/>
                    </a:moveTo>
                    <a:cubicBezTo>
                      <a:pt x="295" y="689"/>
                      <a:pt x="422" y="673"/>
                      <a:pt x="550" y="667"/>
                    </a:cubicBezTo>
                    <a:cubicBezTo>
                      <a:pt x="552" y="642"/>
                      <a:pt x="556" y="592"/>
                      <a:pt x="558" y="567"/>
                    </a:cubicBezTo>
                    <a:lnTo>
                      <a:pt x="732" y="562"/>
                    </a:lnTo>
                    <a:cubicBezTo>
                      <a:pt x="713" y="437"/>
                      <a:pt x="700" y="312"/>
                      <a:pt x="689" y="185"/>
                    </a:cubicBezTo>
                    <a:cubicBezTo>
                      <a:pt x="582" y="148"/>
                      <a:pt x="511" y="51"/>
                      <a:pt x="412" y="0"/>
                    </a:cubicBezTo>
                    <a:cubicBezTo>
                      <a:pt x="363" y="12"/>
                      <a:pt x="339" y="65"/>
                      <a:pt x="300" y="93"/>
                    </a:cubicBezTo>
                    <a:cubicBezTo>
                      <a:pt x="234" y="84"/>
                      <a:pt x="169" y="107"/>
                      <a:pt x="105" y="114"/>
                    </a:cubicBezTo>
                    <a:cubicBezTo>
                      <a:pt x="81" y="179"/>
                      <a:pt x="28" y="227"/>
                      <a:pt x="0" y="290"/>
                    </a:cubicBezTo>
                    <a:cubicBezTo>
                      <a:pt x="17" y="356"/>
                      <a:pt x="62" y="414"/>
                      <a:pt x="70" y="484"/>
                    </a:cubicBezTo>
                    <a:cubicBezTo>
                      <a:pt x="155" y="515"/>
                      <a:pt x="247" y="582"/>
                      <a:pt x="169" y="707"/>
                    </a:cubicBezTo>
                  </a:path>
                </a:pathLst>
              </a:custGeom>
              <a:grpFill/>
              <a:ln w="9525">
                <a:solidFill>
                  <a:schemeClr val="bg1">
                    <a:lumMod val="85000"/>
                  </a:schemeClr>
                </a:solidFill>
                <a:round/>
                <a:headEnd/>
                <a:tailEnd/>
              </a:ln>
            </p:spPr>
            <p:txBody>
              <a:bodyPr/>
              <a:lstStyle/>
              <a:p>
                <a:endParaRPr lang="en-US" dirty="0"/>
              </a:p>
            </p:txBody>
          </p:sp>
          <p:sp>
            <p:nvSpPr>
              <p:cNvPr id="61" name="Freeform 141"/>
              <p:cNvSpPr>
                <a:spLocks/>
              </p:cNvSpPr>
              <p:nvPr/>
            </p:nvSpPr>
            <p:spPr bwMode="auto">
              <a:xfrm flipV="1">
                <a:off x="8668744" y="4263107"/>
                <a:ext cx="1495425" cy="1593850"/>
              </a:xfrm>
              <a:custGeom>
                <a:avLst/>
                <a:gdLst>
                  <a:gd name="T0" fmla="*/ 150660 w 5221"/>
                  <a:gd name="T1" fmla="*/ 1561469 h 5562"/>
                  <a:gd name="T2" fmla="*/ 218829 w 5221"/>
                  <a:gd name="T3" fmla="*/ 1509028 h 5562"/>
                  <a:gd name="T4" fmla="*/ 352303 w 5221"/>
                  <a:gd name="T5" fmla="*/ 1337378 h 5562"/>
                  <a:gd name="T6" fmla="*/ 346288 w 5221"/>
                  <a:gd name="T7" fmla="*/ 1190659 h 5562"/>
                  <a:gd name="T8" fmla="*/ 431356 w 5221"/>
                  <a:gd name="T9" fmla="*/ 1023308 h 5562"/>
                  <a:gd name="T10" fmla="*/ 612950 w 5221"/>
                  <a:gd name="T11" fmla="*/ 821283 h 5562"/>
                  <a:gd name="T12" fmla="*/ 715203 w 5221"/>
                  <a:gd name="T13" fmla="*/ 629574 h 5562"/>
                  <a:gd name="T14" fmla="*/ 775639 w 5221"/>
                  <a:gd name="T15" fmla="*/ 569682 h 5562"/>
                  <a:gd name="T16" fmla="*/ 928876 w 5221"/>
                  <a:gd name="T17" fmla="*/ 470532 h 5562"/>
                  <a:gd name="T18" fmla="*/ 1062637 w 5221"/>
                  <a:gd name="T19" fmla="*/ 432133 h 5562"/>
                  <a:gd name="T20" fmla="*/ 1194679 w 5221"/>
                  <a:gd name="T21" fmla="*/ 321234 h 5562"/>
                  <a:gd name="T22" fmla="*/ 1355077 w 5221"/>
                  <a:gd name="T23" fmla="*/ 229822 h 5562"/>
                  <a:gd name="T24" fmla="*/ 1458190 w 5221"/>
                  <a:gd name="T25" fmla="*/ 160474 h 5562"/>
                  <a:gd name="T26" fmla="*/ 1474802 w 5221"/>
                  <a:gd name="T27" fmla="*/ 96284 h 5562"/>
                  <a:gd name="T28" fmla="*/ 1447592 w 5221"/>
                  <a:gd name="T29" fmla="*/ 52727 h 5562"/>
                  <a:gd name="T30" fmla="*/ 1141976 w 5221"/>
                  <a:gd name="T31" fmla="*/ 25790 h 5562"/>
                  <a:gd name="T32" fmla="*/ 1081827 w 5221"/>
                  <a:gd name="T33" fmla="*/ 77944 h 5562"/>
                  <a:gd name="T34" fmla="*/ 1050320 w 5221"/>
                  <a:gd name="T35" fmla="*/ 147865 h 5562"/>
                  <a:gd name="T36" fmla="*/ 918279 w 5221"/>
                  <a:gd name="T37" fmla="*/ 126946 h 5562"/>
                  <a:gd name="T38" fmla="*/ 860994 w 5221"/>
                  <a:gd name="T39" fmla="*/ 149871 h 5562"/>
                  <a:gd name="T40" fmla="*/ 856411 w 5221"/>
                  <a:gd name="T41" fmla="*/ 285987 h 5562"/>
                  <a:gd name="T42" fmla="*/ 719213 w 5221"/>
                  <a:gd name="T43" fmla="*/ 320661 h 5562"/>
                  <a:gd name="T44" fmla="*/ 673672 w 5221"/>
                  <a:gd name="T45" fmla="*/ 416659 h 5562"/>
                  <a:gd name="T46" fmla="*/ 563684 w 5221"/>
                  <a:gd name="T47" fmla="*/ 398892 h 5562"/>
                  <a:gd name="T48" fmla="*/ 466300 w 5221"/>
                  <a:gd name="T49" fmla="*/ 399465 h 5562"/>
                  <a:gd name="T50" fmla="*/ 411020 w 5221"/>
                  <a:gd name="T51" fmla="*/ 492884 h 5562"/>
                  <a:gd name="T52" fmla="*/ 436225 w 5221"/>
                  <a:gd name="T53" fmla="*/ 589455 h 5562"/>
                  <a:gd name="T54" fmla="*/ 482340 w 5221"/>
                  <a:gd name="T55" fmla="*/ 650206 h 5562"/>
                  <a:gd name="T56" fmla="*/ 406151 w 5221"/>
                  <a:gd name="T57" fmla="*/ 675137 h 5562"/>
                  <a:gd name="T58" fmla="*/ 403000 w 5221"/>
                  <a:gd name="T59" fmla="*/ 745344 h 5562"/>
                  <a:gd name="T60" fmla="*/ 443672 w 5221"/>
                  <a:gd name="T61" fmla="*/ 913269 h 5562"/>
                  <a:gd name="T62" fmla="*/ 326525 w 5221"/>
                  <a:gd name="T63" fmla="*/ 922152 h 5562"/>
                  <a:gd name="T64" fmla="*/ 291294 w 5221"/>
                  <a:gd name="T65" fmla="*/ 923871 h 5562"/>
                  <a:gd name="T66" fmla="*/ 295304 w 5221"/>
                  <a:gd name="T67" fmla="*/ 982616 h 5562"/>
                  <a:gd name="T68" fmla="*/ 263225 w 5221"/>
                  <a:gd name="T69" fmla="*/ 1048525 h 5562"/>
                  <a:gd name="T70" fmla="*/ 203648 w 5221"/>
                  <a:gd name="T71" fmla="*/ 1104978 h 5562"/>
                  <a:gd name="T72" fmla="*/ 169277 w 5221"/>
                  <a:gd name="T73" fmla="*/ 1065719 h 5562"/>
                  <a:gd name="T74" fmla="*/ 31507 w 5221"/>
                  <a:gd name="T75" fmla="*/ 966282 h 5562"/>
                  <a:gd name="T76" fmla="*/ 47547 w 5221"/>
                  <a:gd name="T77" fmla="*/ 1018150 h 5562"/>
                  <a:gd name="T78" fmla="*/ 119439 w 5221"/>
                  <a:gd name="T79" fmla="*/ 1088644 h 5562"/>
                  <a:gd name="T80" fmla="*/ 110560 w 5221"/>
                  <a:gd name="T81" fmla="*/ 1208140 h 5562"/>
                  <a:gd name="T82" fmla="*/ 49838 w 5221"/>
                  <a:gd name="T83" fmla="*/ 1268317 h 5562"/>
                  <a:gd name="T84" fmla="*/ 48119 w 5221"/>
                  <a:gd name="T85" fmla="*/ 1382082 h 5562"/>
                  <a:gd name="T86" fmla="*/ 80199 w 5221"/>
                  <a:gd name="T87" fmla="*/ 1521923 h 5562"/>
                  <a:gd name="T88" fmla="*/ 78767 w 5221"/>
                  <a:gd name="T89" fmla="*/ 1572931 h 556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221"/>
                  <a:gd name="T136" fmla="*/ 0 h 5562"/>
                  <a:gd name="T137" fmla="*/ 5221 w 5221"/>
                  <a:gd name="T138" fmla="*/ 5562 h 556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221" h="5562">
                    <a:moveTo>
                      <a:pt x="286" y="5556"/>
                    </a:moveTo>
                    <a:cubicBezTo>
                      <a:pt x="383" y="5562"/>
                      <a:pt x="433" y="5454"/>
                      <a:pt x="526" y="5449"/>
                    </a:cubicBezTo>
                    <a:cubicBezTo>
                      <a:pt x="576" y="5449"/>
                      <a:pt x="589" y="5391"/>
                      <a:pt x="609" y="5355"/>
                    </a:cubicBezTo>
                    <a:cubicBezTo>
                      <a:pt x="661" y="5326"/>
                      <a:pt x="725" y="5315"/>
                      <a:pt x="764" y="5266"/>
                    </a:cubicBezTo>
                    <a:cubicBezTo>
                      <a:pt x="824" y="5028"/>
                      <a:pt x="994" y="4846"/>
                      <a:pt x="1171" y="4686"/>
                    </a:cubicBezTo>
                    <a:cubicBezTo>
                      <a:pt x="1186" y="4681"/>
                      <a:pt x="1215" y="4672"/>
                      <a:pt x="1230" y="4667"/>
                    </a:cubicBezTo>
                    <a:cubicBezTo>
                      <a:pt x="1242" y="4535"/>
                      <a:pt x="1119" y="4426"/>
                      <a:pt x="1162" y="4286"/>
                    </a:cubicBezTo>
                    <a:cubicBezTo>
                      <a:pt x="1154" y="4237"/>
                      <a:pt x="1193" y="4199"/>
                      <a:pt x="1209" y="4155"/>
                    </a:cubicBezTo>
                    <a:cubicBezTo>
                      <a:pt x="1251" y="4059"/>
                      <a:pt x="1280" y="3956"/>
                      <a:pt x="1347" y="3871"/>
                    </a:cubicBezTo>
                    <a:cubicBezTo>
                      <a:pt x="1404" y="3774"/>
                      <a:pt x="1398" y="3636"/>
                      <a:pt x="1506" y="3571"/>
                    </a:cubicBezTo>
                    <a:cubicBezTo>
                      <a:pt x="1660" y="3398"/>
                      <a:pt x="1862" y="3262"/>
                      <a:pt x="1982" y="3060"/>
                    </a:cubicBezTo>
                    <a:cubicBezTo>
                      <a:pt x="2052" y="3011"/>
                      <a:pt x="2078" y="2923"/>
                      <a:pt x="2140" y="2866"/>
                    </a:cubicBezTo>
                    <a:cubicBezTo>
                      <a:pt x="2274" y="2687"/>
                      <a:pt x="2311" y="2459"/>
                      <a:pt x="2368" y="2248"/>
                    </a:cubicBezTo>
                    <a:cubicBezTo>
                      <a:pt x="2411" y="2232"/>
                      <a:pt x="2454" y="2214"/>
                      <a:pt x="2497" y="2197"/>
                    </a:cubicBezTo>
                    <a:cubicBezTo>
                      <a:pt x="2526" y="2148"/>
                      <a:pt x="2583" y="2048"/>
                      <a:pt x="2612" y="1998"/>
                    </a:cubicBezTo>
                    <a:cubicBezTo>
                      <a:pt x="2636" y="1996"/>
                      <a:pt x="2684" y="1991"/>
                      <a:pt x="2708" y="1988"/>
                    </a:cubicBezTo>
                    <a:cubicBezTo>
                      <a:pt x="2716" y="1873"/>
                      <a:pt x="2783" y="1756"/>
                      <a:pt x="2900" y="1725"/>
                    </a:cubicBezTo>
                    <a:cubicBezTo>
                      <a:pt x="3019" y="1702"/>
                      <a:pt x="3108" y="1599"/>
                      <a:pt x="3243" y="1642"/>
                    </a:cubicBezTo>
                    <a:cubicBezTo>
                      <a:pt x="3330" y="1640"/>
                      <a:pt x="3502" y="1636"/>
                      <a:pt x="3588" y="1634"/>
                    </a:cubicBezTo>
                    <a:cubicBezTo>
                      <a:pt x="3629" y="1592"/>
                      <a:pt x="3668" y="1549"/>
                      <a:pt x="3710" y="1508"/>
                    </a:cubicBezTo>
                    <a:cubicBezTo>
                      <a:pt x="3760" y="1505"/>
                      <a:pt x="3860" y="1499"/>
                      <a:pt x="3910" y="1496"/>
                    </a:cubicBezTo>
                    <a:cubicBezTo>
                      <a:pt x="3993" y="1368"/>
                      <a:pt x="4120" y="1269"/>
                      <a:pt x="4171" y="1121"/>
                    </a:cubicBezTo>
                    <a:cubicBezTo>
                      <a:pt x="4318" y="1028"/>
                      <a:pt x="4493" y="1130"/>
                      <a:pt x="4649" y="1143"/>
                    </a:cubicBezTo>
                    <a:cubicBezTo>
                      <a:pt x="4729" y="1051"/>
                      <a:pt x="4703" y="913"/>
                      <a:pt x="4731" y="802"/>
                    </a:cubicBezTo>
                    <a:cubicBezTo>
                      <a:pt x="4784" y="774"/>
                      <a:pt x="4866" y="771"/>
                      <a:pt x="4878" y="698"/>
                    </a:cubicBezTo>
                    <a:cubicBezTo>
                      <a:pt x="4948" y="651"/>
                      <a:pt x="5056" y="644"/>
                      <a:pt x="5091" y="560"/>
                    </a:cubicBezTo>
                    <a:cubicBezTo>
                      <a:pt x="5137" y="538"/>
                      <a:pt x="5176" y="504"/>
                      <a:pt x="5215" y="471"/>
                    </a:cubicBezTo>
                    <a:cubicBezTo>
                      <a:pt x="5196" y="424"/>
                      <a:pt x="5167" y="382"/>
                      <a:pt x="5149" y="336"/>
                    </a:cubicBezTo>
                    <a:cubicBezTo>
                      <a:pt x="5155" y="292"/>
                      <a:pt x="5203" y="274"/>
                      <a:pt x="5221" y="235"/>
                    </a:cubicBezTo>
                    <a:cubicBezTo>
                      <a:pt x="5161" y="231"/>
                      <a:pt x="5104" y="217"/>
                      <a:pt x="5054" y="184"/>
                    </a:cubicBezTo>
                    <a:cubicBezTo>
                      <a:pt x="5017" y="102"/>
                      <a:pt x="4965" y="0"/>
                      <a:pt x="4831" y="88"/>
                    </a:cubicBezTo>
                    <a:cubicBezTo>
                      <a:pt x="4549" y="91"/>
                      <a:pt x="4268" y="84"/>
                      <a:pt x="3987" y="90"/>
                    </a:cubicBezTo>
                    <a:cubicBezTo>
                      <a:pt x="3985" y="135"/>
                      <a:pt x="3983" y="179"/>
                      <a:pt x="3981" y="223"/>
                    </a:cubicBezTo>
                    <a:cubicBezTo>
                      <a:pt x="3912" y="236"/>
                      <a:pt x="3845" y="258"/>
                      <a:pt x="3777" y="272"/>
                    </a:cubicBezTo>
                    <a:cubicBezTo>
                      <a:pt x="3714" y="350"/>
                      <a:pt x="3654" y="428"/>
                      <a:pt x="3595" y="506"/>
                    </a:cubicBezTo>
                    <a:cubicBezTo>
                      <a:pt x="3613" y="509"/>
                      <a:pt x="3649" y="514"/>
                      <a:pt x="3667" y="516"/>
                    </a:cubicBezTo>
                    <a:cubicBezTo>
                      <a:pt x="3673" y="596"/>
                      <a:pt x="3579" y="683"/>
                      <a:pt x="3499" y="644"/>
                    </a:cubicBezTo>
                    <a:cubicBezTo>
                      <a:pt x="3417" y="557"/>
                      <a:pt x="3302" y="511"/>
                      <a:pt x="3206" y="443"/>
                    </a:cubicBezTo>
                    <a:cubicBezTo>
                      <a:pt x="3162" y="439"/>
                      <a:pt x="3118" y="440"/>
                      <a:pt x="3074" y="444"/>
                    </a:cubicBezTo>
                    <a:cubicBezTo>
                      <a:pt x="3071" y="489"/>
                      <a:pt x="3048" y="515"/>
                      <a:pt x="3006" y="523"/>
                    </a:cubicBezTo>
                    <a:cubicBezTo>
                      <a:pt x="2980" y="574"/>
                      <a:pt x="2945" y="627"/>
                      <a:pt x="2966" y="686"/>
                    </a:cubicBezTo>
                    <a:cubicBezTo>
                      <a:pt x="2996" y="787"/>
                      <a:pt x="3006" y="895"/>
                      <a:pt x="2990" y="998"/>
                    </a:cubicBezTo>
                    <a:cubicBezTo>
                      <a:pt x="2928" y="1055"/>
                      <a:pt x="2861" y="1156"/>
                      <a:pt x="2749" y="1079"/>
                    </a:cubicBezTo>
                    <a:cubicBezTo>
                      <a:pt x="2668" y="1106"/>
                      <a:pt x="2584" y="1064"/>
                      <a:pt x="2511" y="1119"/>
                    </a:cubicBezTo>
                    <a:cubicBezTo>
                      <a:pt x="2501" y="1219"/>
                      <a:pt x="2447" y="1303"/>
                      <a:pt x="2372" y="1367"/>
                    </a:cubicBezTo>
                    <a:cubicBezTo>
                      <a:pt x="2367" y="1389"/>
                      <a:pt x="2357" y="1432"/>
                      <a:pt x="2352" y="1454"/>
                    </a:cubicBezTo>
                    <a:cubicBezTo>
                      <a:pt x="2258" y="1520"/>
                      <a:pt x="2151" y="1551"/>
                      <a:pt x="2049" y="1602"/>
                    </a:cubicBezTo>
                    <a:cubicBezTo>
                      <a:pt x="2001" y="1541"/>
                      <a:pt x="1971" y="1469"/>
                      <a:pt x="1968" y="1392"/>
                    </a:cubicBezTo>
                    <a:cubicBezTo>
                      <a:pt x="1895" y="1433"/>
                      <a:pt x="1850" y="1559"/>
                      <a:pt x="1727" y="1464"/>
                    </a:cubicBezTo>
                    <a:cubicBezTo>
                      <a:pt x="1682" y="1461"/>
                      <a:pt x="1667" y="1409"/>
                      <a:pt x="1628" y="1394"/>
                    </a:cubicBezTo>
                    <a:cubicBezTo>
                      <a:pt x="1617" y="1503"/>
                      <a:pt x="1503" y="1548"/>
                      <a:pt x="1413" y="1577"/>
                    </a:cubicBezTo>
                    <a:cubicBezTo>
                      <a:pt x="1413" y="1624"/>
                      <a:pt x="1390" y="1689"/>
                      <a:pt x="1435" y="1720"/>
                    </a:cubicBezTo>
                    <a:cubicBezTo>
                      <a:pt x="1510" y="1764"/>
                      <a:pt x="1478" y="1862"/>
                      <a:pt x="1447" y="1924"/>
                    </a:cubicBezTo>
                    <a:cubicBezTo>
                      <a:pt x="1426" y="1987"/>
                      <a:pt x="1488" y="2019"/>
                      <a:pt x="1523" y="2057"/>
                    </a:cubicBezTo>
                    <a:cubicBezTo>
                      <a:pt x="1579" y="2069"/>
                      <a:pt x="1625" y="2011"/>
                      <a:pt x="1685" y="2030"/>
                    </a:cubicBezTo>
                    <a:cubicBezTo>
                      <a:pt x="1685" y="2109"/>
                      <a:pt x="1774" y="2210"/>
                      <a:pt x="1684" y="2269"/>
                    </a:cubicBezTo>
                    <a:cubicBezTo>
                      <a:pt x="1657" y="2323"/>
                      <a:pt x="1603" y="2302"/>
                      <a:pt x="1558" y="2289"/>
                    </a:cubicBezTo>
                    <a:cubicBezTo>
                      <a:pt x="1511" y="2311"/>
                      <a:pt x="1464" y="2334"/>
                      <a:pt x="1418" y="2356"/>
                    </a:cubicBezTo>
                    <a:cubicBezTo>
                      <a:pt x="1364" y="2402"/>
                      <a:pt x="1359" y="2502"/>
                      <a:pt x="1268" y="2494"/>
                    </a:cubicBezTo>
                    <a:cubicBezTo>
                      <a:pt x="1293" y="2548"/>
                      <a:pt x="1347" y="2591"/>
                      <a:pt x="1407" y="2601"/>
                    </a:cubicBezTo>
                    <a:cubicBezTo>
                      <a:pt x="1411" y="2649"/>
                      <a:pt x="1367" y="2686"/>
                      <a:pt x="1374" y="2734"/>
                    </a:cubicBezTo>
                    <a:cubicBezTo>
                      <a:pt x="1392" y="2896"/>
                      <a:pt x="1554" y="3021"/>
                      <a:pt x="1549" y="3187"/>
                    </a:cubicBezTo>
                    <a:cubicBezTo>
                      <a:pt x="1447" y="3203"/>
                      <a:pt x="1348" y="3236"/>
                      <a:pt x="1258" y="3287"/>
                    </a:cubicBezTo>
                    <a:cubicBezTo>
                      <a:pt x="1202" y="3327"/>
                      <a:pt x="1171" y="3250"/>
                      <a:pt x="1140" y="3218"/>
                    </a:cubicBezTo>
                    <a:cubicBezTo>
                      <a:pt x="1115" y="3189"/>
                      <a:pt x="1111" y="3122"/>
                      <a:pt x="1063" y="3125"/>
                    </a:cubicBezTo>
                    <a:cubicBezTo>
                      <a:pt x="1056" y="3162"/>
                      <a:pt x="1040" y="3195"/>
                      <a:pt x="1017" y="3224"/>
                    </a:cubicBezTo>
                    <a:cubicBezTo>
                      <a:pt x="1000" y="3216"/>
                      <a:pt x="965" y="3202"/>
                      <a:pt x="948" y="3195"/>
                    </a:cubicBezTo>
                    <a:cubicBezTo>
                      <a:pt x="968" y="3275"/>
                      <a:pt x="993" y="3355"/>
                      <a:pt x="1031" y="3429"/>
                    </a:cubicBezTo>
                    <a:cubicBezTo>
                      <a:pt x="1076" y="3452"/>
                      <a:pt x="1153" y="3472"/>
                      <a:pt x="1121" y="3539"/>
                    </a:cubicBezTo>
                    <a:cubicBezTo>
                      <a:pt x="1068" y="3601"/>
                      <a:pt x="995" y="3634"/>
                      <a:pt x="919" y="3659"/>
                    </a:cubicBezTo>
                    <a:cubicBezTo>
                      <a:pt x="897" y="3730"/>
                      <a:pt x="968" y="3786"/>
                      <a:pt x="947" y="3857"/>
                    </a:cubicBezTo>
                    <a:cubicBezTo>
                      <a:pt x="875" y="3887"/>
                      <a:pt x="767" y="3938"/>
                      <a:pt x="711" y="3856"/>
                    </a:cubicBezTo>
                    <a:cubicBezTo>
                      <a:pt x="622" y="3796"/>
                      <a:pt x="683" y="3672"/>
                      <a:pt x="667" y="3580"/>
                    </a:cubicBezTo>
                    <a:cubicBezTo>
                      <a:pt x="609" y="3591"/>
                      <a:pt x="619" y="3677"/>
                      <a:pt x="591" y="3719"/>
                    </a:cubicBezTo>
                    <a:cubicBezTo>
                      <a:pt x="490" y="3750"/>
                      <a:pt x="505" y="3602"/>
                      <a:pt x="424" y="3577"/>
                    </a:cubicBezTo>
                    <a:cubicBezTo>
                      <a:pt x="298" y="3542"/>
                      <a:pt x="258" y="3337"/>
                      <a:pt x="110" y="3372"/>
                    </a:cubicBezTo>
                    <a:cubicBezTo>
                      <a:pt x="97" y="3404"/>
                      <a:pt x="86" y="3436"/>
                      <a:pt x="76" y="3468"/>
                    </a:cubicBezTo>
                    <a:cubicBezTo>
                      <a:pt x="106" y="3497"/>
                      <a:pt x="136" y="3525"/>
                      <a:pt x="166" y="3553"/>
                    </a:cubicBezTo>
                    <a:cubicBezTo>
                      <a:pt x="181" y="3608"/>
                      <a:pt x="160" y="3680"/>
                      <a:pt x="217" y="3715"/>
                    </a:cubicBezTo>
                    <a:cubicBezTo>
                      <a:pt x="261" y="3790"/>
                      <a:pt x="371" y="3726"/>
                      <a:pt x="417" y="3799"/>
                    </a:cubicBezTo>
                    <a:cubicBezTo>
                      <a:pt x="398" y="3870"/>
                      <a:pt x="400" y="3954"/>
                      <a:pt x="449" y="4013"/>
                    </a:cubicBezTo>
                    <a:cubicBezTo>
                      <a:pt x="525" y="4063"/>
                      <a:pt x="509" y="4221"/>
                      <a:pt x="386" y="4216"/>
                    </a:cubicBezTo>
                    <a:cubicBezTo>
                      <a:pt x="325" y="4323"/>
                      <a:pt x="254" y="4236"/>
                      <a:pt x="180" y="4253"/>
                    </a:cubicBezTo>
                    <a:cubicBezTo>
                      <a:pt x="145" y="4310"/>
                      <a:pt x="158" y="4367"/>
                      <a:pt x="174" y="4426"/>
                    </a:cubicBezTo>
                    <a:cubicBezTo>
                      <a:pt x="125" y="4524"/>
                      <a:pt x="54" y="4609"/>
                      <a:pt x="0" y="4703"/>
                    </a:cubicBezTo>
                    <a:cubicBezTo>
                      <a:pt x="74" y="4710"/>
                      <a:pt x="115" y="4778"/>
                      <a:pt x="168" y="4823"/>
                    </a:cubicBezTo>
                    <a:cubicBezTo>
                      <a:pt x="203" y="4898"/>
                      <a:pt x="73" y="4913"/>
                      <a:pt x="104" y="4991"/>
                    </a:cubicBezTo>
                    <a:cubicBezTo>
                      <a:pt x="151" y="5104"/>
                      <a:pt x="220" y="5206"/>
                      <a:pt x="280" y="5311"/>
                    </a:cubicBezTo>
                    <a:cubicBezTo>
                      <a:pt x="314" y="5418"/>
                      <a:pt x="153" y="5399"/>
                      <a:pt x="137" y="5483"/>
                    </a:cubicBezTo>
                    <a:cubicBezTo>
                      <a:pt x="183" y="5485"/>
                      <a:pt x="229" y="5487"/>
                      <a:pt x="275" y="5489"/>
                    </a:cubicBezTo>
                    <a:cubicBezTo>
                      <a:pt x="278" y="5506"/>
                      <a:pt x="283" y="5540"/>
                      <a:pt x="286" y="5556"/>
                    </a:cubicBezTo>
                  </a:path>
                </a:pathLst>
              </a:custGeom>
              <a:grpFill/>
              <a:ln w="9525">
                <a:solidFill>
                  <a:schemeClr val="bg1">
                    <a:lumMod val="85000"/>
                  </a:schemeClr>
                </a:solidFill>
                <a:round/>
                <a:headEnd/>
                <a:tailEnd/>
              </a:ln>
            </p:spPr>
            <p:txBody>
              <a:bodyPr/>
              <a:lstStyle/>
              <a:p>
                <a:pPr>
                  <a:defRPr/>
                </a:pPr>
                <a:endParaRPr lang="en-US" dirty="0"/>
              </a:p>
            </p:txBody>
          </p:sp>
          <p:sp>
            <p:nvSpPr>
              <p:cNvPr id="62" name="Freeform 142"/>
              <p:cNvSpPr>
                <a:spLocks/>
              </p:cNvSpPr>
              <p:nvPr/>
            </p:nvSpPr>
            <p:spPr bwMode="auto">
              <a:xfrm flipV="1">
                <a:off x="10495955" y="4720308"/>
                <a:ext cx="984250" cy="879475"/>
              </a:xfrm>
              <a:custGeom>
                <a:avLst/>
                <a:gdLst>
                  <a:gd name="T0" fmla="*/ 548302 w 3434"/>
                  <a:gd name="T1" fmla="*/ 878329 h 3070"/>
                  <a:gd name="T2" fmla="*/ 593875 w 3434"/>
                  <a:gd name="T3" fmla="*/ 866870 h 3070"/>
                  <a:gd name="T4" fmla="*/ 657218 w 3434"/>
                  <a:gd name="T5" fmla="*/ 840515 h 3070"/>
                  <a:gd name="T6" fmla="*/ 676135 w 3434"/>
                  <a:gd name="T7" fmla="*/ 846817 h 3070"/>
                  <a:gd name="T8" fmla="*/ 730306 w 3434"/>
                  <a:gd name="T9" fmla="*/ 760302 h 3070"/>
                  <a:gd name="T10" fmla="*/ 776738 w 3434"/>
                  <a:gd name="T11" fmla="*/ 746265 h 3070"/>
                  <a:gd name="T12" fmla="*/ 811705 w 3434"/>
                  <a:gd name="T13" fmla="*/ 669776 h 3070"/>
                  <a:gd name="T14" fmla="*/ 857564 w 3434"/>
                  <a:gd name="T15" fmla="*/ 624513 h 3070"/>
                  <a:gd name="T16" fmla="*/ 908296 w 3434"/>
                  <a:gd name="T17" fmla="*/ 584693 h 3070"/>
                  <a:gd name="T18" fmla="*/ 942977 w 3434"/>
                  <a:gd name="T19" fmla="*/ 516226 h 3070"/>
                  <a:gd name="T20" fmla="*/ 952435 w 3434"/>
                  <a:gd name="T21" fmla="*/ 395048 h 3070"/>
                  <a:gd name="T22" fmla="*/ 965906 w 3434"/>
                  <a:gd name="T23" fmla="*/ 260405 h 3070"/>
                  <a:gd name="T24" fmla="*/ 961607 w 3434"/>
                  <a:gd name="T25" fmla="*/ 161858 h 3070"/>
                  <a:gd name="T26" fmla="*/ 961034 w 3434"/>
                  <a:gd name="T27" fmla="*/ 103131 h 3070"/>
                  <a:gd name="T28" fmla="*/ 980811 w 3434"/>
                  <a:gd name="T29" fmla="*/ 82505 h 3070"/>
                  <a:gd name="T30" fmla="*/ 829476 w 3434"/>
                  <a:gd name="T31" fmla="*/ 71046 h 3070"/>
                  <a:gd name="T32" fmla="*/ 586709 w 3434"/>
                  <a:gd name="T33" fmla="*/ 50992 h 3070"/>
                  <a:gd name="T34" fmla="*/ 506169 w 3434"/>
                  <a:gd name="T35" fmla="*/ 40966 h 3070"/>
                  <a:gd name="T36" fmla="*/ 443400 w 3434"/>
                  <a:gd name="T37" fmla="*/ 79353 h 3070"/>
                  <a:gd name="T38" fmla="*/ 306109 w 3434"/>
                  <a:gd name="T39" fmla="*/ 113730 h 3070"/>
                  <a:gd name="T40" fmla="*/ 264836 w 3434"/>
                  <a:gd name="T41" fmla="*/ 130919 h 3070"/>
                  <a:gd name="T42" fmla="*/ 252225 w 3434"/>
                  <a:gd name="T43" fmla="*/ 50706 h 3070"/>
                  <a:gd name="T44" fmla="*/ 202066 w 3434"/>
                  <a:gd name="T45" fmla="*/ 69900 h 3070"/>
                  <a:gd name="T46" fmla="*/ 114074 w 3434"/>
                  <a:gd name="T47" fmla="*/ 103990 h 3070"/>
                  <a:gd name="T48" fmla="*/ 79680 w 3434"/>
                  <a:gd name="T49" fmla="*/ 211704 h 3070"/>
                  <a:gd name="T50" fmla="*/ 32388 w 3434"/>
                  <a:gd name="T51" fmla="*/ 203397 h 3070"/>
                  <a:gd name="T52" fmla="*/ 22930 w 3434"/>
                  <a:gd name="T53" fmla="*/ 250665 h 3070"/>
                  <a:gd name="T54" fmla="*/ 154488 w 3434"/>
                  <a:gd name="T55" fmla="*/ 244935 h 3070"/>
                  <a:gd name="T56" fmla="*/ 195188 w 3434"/>
                  <a:gd name="T57" fmla="*/ 259832 h 3070"/>
                  <a:gd name="T58" fmla="*/ 284040 w 3434"/>
                  <a:gd name="T59" fmla="*/ 302803 h 3070"/>
                  <a:gd name="T60" fmla="*/ 323593 w 3434"/>
                  <a:gd name="T61" fmla="*/ 344628 h 3070"/>
                  <a:gd name="T62" fmla="*/ 464896 w 3434"/>
                  <a:gd name="T63" fmla="*/ 446040 h 3070"/>
                  <a:gd name="T64" fmla="*/ 505596 w 3434"/>
                  <a:gd name="T65" fmla="*/ 506199 h 3070"/>
                  <a:gd name="T66" fmla="*/ 507602 w 3434"/>
                  <a:gd name="T67" fmla="*/ 625086 h 3070"/>
                  <a:gd name="T68" fmla="*/ 553461 w 3434"/>
                  <a:gd name="T69" fmla="*/ 660609 h 3070"/>
                  <a:gd name="T70" fmla="*/ 554608 w 3434"/>
                  <a:gd name="T71" fmla="*/ 768896 h 3070"/>
                  <a:gd name="T72" fmla="*/ 538557 w 3434"/>
                  <a:gd name="T73" fmla="*/ 868016 h 3070"/>
                  <a:gd name="T74" fmla="*/ 548302 w 3434"/>
                  <a:gd name="T75" fmla="*/ 878329 h 30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34"/>
                  <a:gd name="T115" fmla="*/ 0 h 3070"/>
                  <a:gd name="T116" fmla="*/ 3434 w 3434"/>
                  <a:gd name="T117" fmla="*/ 3070 h 30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34" h="3070">
                    <a:moveTo>
                      <a:pt x="1913" y="3066"/>
                    </a:moveTo>
                    <a:cubicBezTo>
                      <a:pt x="1968" y="3070"/>
                      <a:pt x="2018" y="3036"/>
                      <a:pt x="2072" y="3026"/>
                    </a:cubicBezTo>
                    <a:cubicBezTo>
                      <a:pt x="2114" y="2943"/>
                      <a:pt x="2142" y="2839"/>
                      <a:pt x="2293" y="2934"/>
                    </a:cubicBezTo>
                    <a:cubicBezTo>
                      <a:pt x="2310" y="2939"/>
                      <a:pt x="2342" y="2951"/>
                      <a:pt x="2359" y="2956"/>
                    </a:cubicBezTo>
                    <a:cubicBezTo>
                      <a:pt x="2454" y="2880"/>
                      <a:pt x="2501" y="2765"/>
                      <a:pt x="2548" y="2654"/>
                    </a:cubicBezTo>
                    <a:cubicBezTo>
                      <a:pt x="2603" y="2641"/>
                      <a:pt x="2676" y="2664"/>
                      <a:pt x="2710" y="2605"/>
                    </a:cubicBezTo>
                    <a:cubicBezTo>
                      <a:pt x="2787" y="2537"/>
                      <a:pt x="2754" y="2406"/>
                      <a:pt x="2832" y="2338"/>
                    </a:cubicBezTo>
                    <a:cubicBezTo>
                      <a:pt x="2892" y="2288"/>
                      <a:pt x="2905" y="2203"/>
                      <a:pt x="2992" y="2180"/>
                    </a:cubicBezTo>
                    <a:cubicBezTo>
                      <a:pt x="3035" y="2117"/>
                      <a:pt x="3111" y="2089"/>
                      <a:pt x="3169" y="2041"/>
                    </a:cubicBezTo>
                    <a:cubicBezTo>
                      <a:pt x="3247" y="1982"/>
                      <a:pt x="3371" y="1962"/>
                      <a:pt x="3290" y="1802"/>
                    </a:cubicBezTo>
                    <a:cubicBezTo>
                      <a:pt x="3322" y="1664"/>
                      <a:pt x="3310" y="1521"/>
                      <a:pt x="3323" y="1379"/>
                    </a:cubicBezTo>
                    <a:cubicBezTo>
                      <a:pt x="3373" y="1228"/>
                      <a:pt x="3325" y="1061"/>
                      <a:pt x="3370" y="909"/>
                    </a:cubicBezTo>
                    <a:cubicBezTo>
                      <a:pt x="3377" y="798"/>
                      <a:pt x="3416" y="669"/>
                      <a:pt x="3355" y="565"/>
                    </a:cubicBezTo>
                    <a:cubicBezTo>
                      <a:pt x="3378" y="496"/>
                      <a:pt x="3359" y="429"/>
                      <a:pt x="3353" y="360"/>
                    </a:cubicBezTo>
                    <a:cubicBezTo>
                      <a:pt x="3411" y="367"/>
                      <a:pt x="3434" y="343"/>
                      <a:pt x="3422" y="288"/>
                    </a:cubicBezTo>
                    <a:cubicBezTo>
                      <a:pt x="3247" y="266"/>
                      <a:pt x="3071" y="238"/>
                      <a:pt x="2894" y="248"/>
                    </a:cubicBezTo>
                    <a:cubicBezTo>
                      <a:pt x="2613" y="216"/>
                      <a:pt x="2331" y="171"/>
                      <a:pt x="2047" y="178"/>
                    </a:cubicBezTo>
                    <a:cubicBezTo>
                      <a:pt x="1953" y="181"/>
                      <a:pt x="1858" y="126"/>
                      <a:pt x="1766" y="143"/>
                    </a:cubicBezTo>
                    <a:cubicBezTo>
                      <a:pt x="1498" y="0"/>
                      <a:pt x="1650" y="219"/>
                      <a:pt x="1547" y="277"/>
                    </a:cubicBezTo>
                    <a:cubicBezTo>
                      <a:pt x="1368" y="239"/>
                      <a:pt x="1228" y="350"/>
                      <a:pt x="1068" y="397"/>
                    </a:cubicBezTo>
                    <a:cubicBezTo>
                      <a:pt x="1076" y="487"/>
                      <a:pt x="981" y="458"/>
                      <a:pt x="924" y="457"/>
                    </a:cubicBezTo>
                    <a:cubicBezTo>
                      <a:pt x="884" y="369"/>
                      <a:pt x="887" y="274"/>
                      <a:pt x="880" y="177"/>
                    </a:cubicBezTo>
                    <a:cubicBezTo>
                      <a:pt x="815" y="178"/>
                      <a:pt x="766" y="229"/>
                      <a:pt x="705" y="244"/>
                    </a:cubicBezTo>
                    <a:cubicBezTo>
                      <a:pt x="598" y="275"/>
                      <a:pt x="496" y="314"/>
                      <a:pt x="398" y="363"/>
                    </a:cubicBezTo>
                    <a:cubicBezTo>
                      <a:pt x="357" y="489"/>
                      <a:pt x="369" y="635"/>
                      <a:pt x="278" y="739"/>
                    </a:cubicBezTo>
                    <a:cubicBezTo>
                      <a:pt x="217" y="761"/>
                      <a:pt x="170" y="706"/>
                      <a:pt x="113" y="710"/>
                    </a:cubicBezTo>
                    <a:cubicBezTo>
                      <a:pt x="86" y="759"/>
                      <a:pt x="0" y="840"/>
                      <a:pt x="80" y="875"/>
                    </a:cubicBezTo>
                    <a:cubicBezTo>
                      <a:pt x="219" y="835"/>
                      <a:pt x="441" y="1017"/>
                      <a:pt x="539" y="855"/>
                    </a:cubicBezTo>
                    <a:cubicBezTo>
                      <a:pt x="595" y="829"/>
                      <a:pt x="646" y="866"/>
                      <a:pt x="681" y="907"/>
                    </a:cubicBezTo>
                    <a:cubicBezTo>
                      <a:pt x="797" y="929"/>
                      <a:pt x="881" y="1020"/>
                      <a:pt x="991" y="1057"/>
                    </a:cubicBezTo>
                    <a:cubicBezTo>
                      <a:pt x="1063" y="1081"/>
                      <a:pt x="1055" y="1181"/>
                      <a:pt x="1129" y="1203"/>
                    </a:cubicBezTo>
                    <a:cubicBezTo>
                      <a:pt x="1314" y="1293"/>
                      <a:pt x="1457" y="1438"/>
                      <a:pt x="1622" y="1557"/>
                    </a:cubicBezTo>
                    <a:cubicBezTo>
                      <a:pt x="1657" y="1609"/>
                      <a:pt x="1728" y="1714"/>
                      <a:pt x="1764" y="1767"/>
                    </a:cubicBezTo>
                    <a:cubicBezTo>
                      <a:pt x="1760" y="1906"/>
                      <a:pt x="1762" y="2044"/>
                      <a:pt x="1771" y="2182"/>
                    </a:cubicBezTo>
                    <a:cubicBezTo>
                      <a:pt x="1821" y="2227"/>
                      <a:pt x="1865" y="2283"/>
                      <a:pt x="1931" y="2306"/>
                    </a:cubicBezTo>
                    <a:cubicBezTo>
                      <a:pt x="2038" y="2422"/>
                      <a:pt x="1888" y="2556"/>
                      <a:pt x="1935" y="2684"/>
                    </a:cubicBezTo>
                    <a:cubicBezTo>
                      <a:pt x="1924" y="2800"/>
                      <a:pt x="1919" y="2920"/>
                      <a:pt x="1879" y="3030"/>
                    </a:cubicBezTo>
                    <a:cubicBezTo>
                      <a:pt x="1887" y="3039"/>
                      <a:pt x="1904" y="3057"/>
                      <a:pt x="1913" y="3066"/>
                    </a:cubicBezTo>
                  </a:path>
                </a:pathLst>
              </a:custGeom>
              <a:grpFill/>
              <a:ln w="9525">
                <a:solidFill>
                  <a:schemeClr val="bg1">
                    <a:lumMod val="85000"/>
                  </a:schemeClr>
                </a:solidFill>
                <a:round/>
                <a:headEnd/>
                <a:tailEnd/>
              </a:ln>
            </p:spPr>
            <p:txBody>
              <a:bodyPr/>
              <a:lstStyle/>
              <a:p>
                <a:pPr>
                  <a:defRPr/>
                </a:pPr>
                <a:endParaRPr lang="en-US" dirty="0"/>
              </a:p>
            </p:txBody>
          </p:sp>
          <p:sp>
            <p:nvSpPr>
              <p:cNvPr id="63" name="Freeform 143"/>
              <p:cNvSpPr>
                <a:spLocks/>
              </p:cNvSpPr>
              <p:nvPr/>
            </p:nvSpPr>
            <p:spPr bwMode="auto">
              <a:xfrm flipV="1">
                <a:off x="6941544" y="5183858"/>
                <a:ext cx="293687" cy="227013"/>
              </a:xfrm>
              <a:custGeom>
                <a:avLst/>
                <a:gdLst>
                  <a:gd name="T0" fmla="*/ 253938 w 1027"/>
                  <a:gd name="T1" fmla="*/ 227013 h 791"/>
                  <a:gd name="T2" fmla="*/ 289683 w 1027"/>
                  <a:gd name="T3" fmla="*/ 183964 h 791"/>
                  <a:gd name="T4" fmla="*/ 291399 w 1027"/>
                  <a:gd name="T5" fmla="*/ 66870 h 791"/>
                  <a:gd name="T6" fmla="*/ 254224 w 1027"/>
                  <a:gd name="T7" fmla="*/ 43336 h 791"/>
                  <a:gd name="T8" fmla="*/ 240211 w 1027"/>
                  <a:gd name="T9" fmla="*/ 5740 h 791"/>
                  <a:gd name="T10" fmla="*/ 209327 w 1027"/>
                  <a:gd name="T11" fmla="*/ 22386 h 791"/>
                  <a:gd name="T12" fmla="*/ 122965 w 1027"/>
                  <a:gd name="T13" fmla="*/ 77489 h 791"/>
                  <a:gd name="T14" fmla="*/ 84074 w 1027"/>
                  <a:gd name="T15" fmla="*/ 99013 h 791"/>
                  <a:gd name="T16" fmla="*/ 30026 w 1027"/>
                  <a:gd name="T17" fmla="*/ 127713 h 791"/>
                  <a:gd name="T18" fmla="*/ 0 w 1027"/>
                  <a:gd name="T19" fmla="*/ 144932 h 791"/>
                  <a:gd name="T20" fmla="*/ 110669 w 1027"/>
                  <a:gd name="T21" fmla="*/ 167031 h 791"/>
                  <a:gd name="T22" fmla="*/ 152706 w 1027"/>
                  <a:gd name="T23" fmla="*/ 216394 h 791"/>
                  <a:gd name="T24" fmla="*/ 211615 w 1027"/>
                  <a:gd name="T25" fmla="*/ 198314 h 791"/>
                  <a:gd name="T26" fmla="*/ 253938 w 1027"/>
                  <a:gd name="T27" fmla="*/ 227013 h 7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27"/>
                  <a:gd name="T43" fmla="*/ 0 h 791"/>
                  <a:gd name="T44" fmla="*/ 1027 w 1027"/>
                  <a:gd name="T45" fmla="*/ 791 h 7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27" h="791">
                    <a:moveTo>
                      <a:pt x="888" y="791"/>
                    </a:moveTo>
                    <a:cubicBezTo>
                      <a:pt x="952" y="772"/>
                      <a:pt x="958" y="680"/>
                      <a:pt x="1013" y="641"/>
                    </a:cubicBezTo>
                    <a:cubicBezTo>
                      <a:pt x="1026" y="505"/>
                      <a:pt x="1027" y="369"/>
                      <a:pt x="1019" y="233"/>
                    </a:cubicBezTo>
                    <a:cubicBezTo>
                      <a:pt x="978" y="202"/>
                      <a:pt x="927" y="187"/>
                      <a:pt x="889" y="151"/>
                    </a:cubicBezTo>
                    <a:cubicBezTo>
                      <a:pt x="879" y="105"/>
                      <a:pt x="882" y="52"/>
                      <a:pt x="840" y="20"/>
                    </a:cubicBezTo>
                    <a:cubicBezTo>
                      <a:pt x="789" y="0"/>
                      <a:pt x="760" y="47"/>
                      <a:pt x="732" y="78"/>
                    </a:cubicBezTo>
                    <a:cubicBezTo>
                      <a:pt x="655" y="175"/>
                      <a:pt x="520" y="190"/>
                      <a:pt x="430" y="270"/>
                    </a:cubicBezTo>
                    <a:cubicBezTo>
                      <a:pt x="390" y="304"/>
                      <a:pt x="339" y="319"/>
                      <a:pt x="294" y="345"/>
                    </a:cubicBezTo>
                    <a:cubicBezTo>
                      <a:pt x="271" y="423"/>
                      <a:pt x="183" y="487"/>
                      <a:pt x="105" y="445"/>
                    </a:cubicBezTo>
                    <a:cubicBezTo>
                      <a:pt x="71" y="464"/>
                      <a:pt x="1" y="457"/>
                      <a:pt x="0" y="505"/>
                    </a:cubicBezTo>
                    <a:cubicBezTo>
                      <a:pt x="132" y="517"/>
                      <a:pt x="248" y="601"/>
                      <a:pt x="387" y="582"/>
                    </a:cubicBezTo>
                    <a:cubicBezTo>
                      <a:pt x="466" y="598"/>
                      <a:pt x="490" y="696"/>
                      <a:pt x="534" y="754"/>
                    </a:cubicBezTo>
                    <a:cubicBezTo>
                      <a:pt x="606" y="750"/>
                      <a:pt x="670" y="709"/>
                      <a:pt x="740" y="691"/>
                    </a:cubicBezTo>
                    <a:cubicBezTo>
                      <a:pt x="797" y="720"/>
                      <a:pt x="897" y="702"/>
                      <a:pt x="888" y="791"/>
                    </a:cubicBezTo>
                  </a:path>
                </a:pathLst>
              </a:custGeom>
              <a:grpFill/>
              <a:ln w="9525">
                <a:solidFill>
                  <a:schemeClr val="bg1">
                    <a:lumMod val="85000"/>
                  </a:schemeClr>
                </a:solidFill>
                <a:round/>
                <a:headEnd/>
                <a:tailEnd/>
              </a:ln>
            </p:spPr>
            <p:txBody>
              <a:bodyPr/>
              <a:lstStyle/>
              <a:p>
                <a:endParaRPr lang="en-US" dirty="0">
                  <a:solidFill>
                    <a:srgbClr val="FF0000"/>
                  </a:solidFill>
                </a:endParaRPr>
              </a:p>
            </p:txBody>
          </p:sp>
          <p:sp>
            <p:nvSpPr>
              <p:cNvPr id="64" name="Freeform 145"/>
              <p:cNvSpPr>
                <a:spLocks/>
              </p:cNvSpPr>
              <p:nvPr/>
            </p:nvSpPr>
            <p:spPr bwMode="auto">
              <a:xfrm flipV="1">
                <a:off x="11062693" y="4328195"/>
                <a:ext cx="804862" cy="660400"/>
              </a:xfrm>
              <a:custGeom>
                <a:avLst/>
                <a:gdLst>
                  <a:gd name="T0" fmla="*/ 618551 w 2808"/>
                  <a:gd name="T1" fmla="*/ 649503 h 2303"/>
                  <a:gd name="T2" fmla="*/ 747536 w 2808"/>
                  <a:gd name="T3" fmla="*/ 632011 h 2303"/>
                  <a:gd name="T4" fmla="*/ 775339 w 2808"/>
                  <a:gd name="T5" fmla="*/ 619394 h 2303"/>
                  <a:gd name="T6" fmla="*/ 788237 w 2808"/>
                  <a:gd name="T7" fmla="*/ 510140 h 2303"/>
                  <a:gd name="T8" fmla="*/ 794830 w 2808"/>
                  <a:gd name="T9" fmla="*/ 462251 h 2303"/>
                  <a:gd name="T10" fmla="*/ 761007 w 2808"/>
                  <a:gd name="T11" fmla="*/ 406334 h 2303"/>
                  <a:gd name="T12" fmla="*/ 703968 w 2808"/>
                  <a:gd name="T13" fmla="*/ 311417 h 2303"/>
                  <a:gd name="T14" fmla="*/ 654380 w 2808"/>
                  <a:gd name="T15" fmla="*/ 259515 h 2303"/>
                  <a:gd name="T16" fmla="*/ 555206 w 2808"/>
                  <a:gd name="T17" fmla="*/ 227111 h 2303"/>
                  <a:gd name="T18" fmla="*/ 504472 w 2808"/>
                  <a:gd name="T19" fmla="*/ 186678 h 2303"/>
                  <a:gd name="T20" fmla="*/ 476095 w 2808"/>
                  <a:gd name="T21" fmla="*/ 154562 h 2303"/>
                  <a:gd name="T22" fmla="*/ 405584 w 2808"/>
                  <a:gd name="T23" fmla="*/ 72836 h 2303"/>
                  <a:gd name="T24" fmla="*/ 340519 w 2808"/>
                  <a:gd name="T25" fmla="*/ 6309 h 2303"/>
                  <a:gd name="T26" fmla="*/ 253669 w 2808"/>
                  <a:gd name="T27" fmla="*/ 77711 h 2303"/>
                  <a:gd name="T28" fmla="*/ 213827 w 2808"/>
                  <a:gd name="T29" fmla="*/ 158290 h 2303"/>
                  <a:gd name="T30" fmla="*/ 173126 w 2808"/>
                  <a:gd name="T31" fmla="*/ 188686 h 2303"/>
                  <a:gd name="T32" fmla="*/ 100321 w 2808"/>
                  <a:gd name="T33" fmla="*/ 266683 h 2303"/>
                  <a:gd name="T34" fmla="*/ 47294 w 2808"/>
                  <a:gd name="T35" fmla="*/ 275286 h 2303"/>
                  <a:gd name="T36" fmla="*/ 0 w 2808"/>
                  <a:gd name="T37" fmla="*/ 289624 h 2303"/>
                  <a:gd name="T38" fmla="*/ 573 w 2808"/>
                  <a:gd name="T39" fmla="*/ 397444 h 2303"/>
                  <a:gd name="T40" fmla="*/ 97455 w 2808"/>
                  <a:gd name="T41" fmla="*/ 463398 h 2303"/>
                  <a:gd name="T42" fmla="*/ 222713 w 2808"/>
                  <a:gd name="T43" fmla="*/ 518169 h 2303"/>
                  <a:gd name="T44" fmla="*/ 392972 w 2808"/>
                  <a:gd name="T45" fmla="*/ 552579 h 2303"/>
                  <a:gd name="T46" fmla="*/ 497306 w 2808"/>
                  <a:gd name="T47" fmla="*/ 608497 h 2303"/>
                  <a:gd name="T48" fmla="*/ 618551 w 2808"/>
                  <a:gd name="T49" fmla="*/ 649503 h 23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08"/>
                  <a:gd name="T76" fmla="*/ 0 h 2303"/>
                  <a:gd name="T77" fmla="*/ 2808 w 2808"/>
                  <a:gd name="T78" fmla="*/ 2303 h 23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08" h="2303">
                    <a:moveTo>
                      <a:pt x="2158" y="2265"/>
                    </a:moveTo>
                    <a:cubicBezTo>
                      <a:pt x="2318" y="2303"/>
                      <a:pt x="2447" y="2173"/>
                      <a:pt x="2608" y="2204"/>
                    </a:cubicBezTo>
                    <a:cubicBezTo>
                      <a:pt x="2650" y="2209"/>
                      <a:pt x="2682" y="2195"/>
                      <a:pt x="2705" y="2160"/>
                    </a:cubicBezTo>
                    <a:cubicBezTo>
                      <a:pt x="2730" y="2035"/>
                      <a:pt x="2742" y="1908"/>
                      <a:pt x="2750" y="1779"/>
                    </a:cubicBezTo>
                    <a:cubicBezTo>
                      <a:pt x="2743" y="1722"/>
                      <a:pt x="2808" y="1669"/>
                      <a:pt x="2773" y="1612"/>
                    </a:cubicBezTo>
                    <a:cubicBezTo>
                      <a:pt x="2737" y="1545"/>
                      <a:pt x="2708" y="1473"/>
                      <a:pt x="2655" y="1417"/>
                    </a:cubicBezTo>
                    <a:cubicBezTo>
                      <a:pt x="2633" y="1284"/>
                      <a:pt x="2511" y="1203"/>
                      <a:pt x="2456" y="1086"/>
                    </a:cubicBezTo>
                    <a:cubicBezTo>
                      <a:pt x="2362" y="1065"/>
                      <a:pt x="2354" y="956"/>
                      <a:pt x="2283" y="905"/>
                    </a:cubicBezTo>
                    <a:cubicBezTo>
                      <a:pt x="2160" y="897"/>
                      <a:pt x="2045" y="847"/>
                      <a:pt x="1937" y="792"/>
                    </a:cubicBezTo>
                    <a:cubicBezTo>
                      <a:pt x="1864" y="762"/>
                      <a:pt x="1831" y="681"/>
                      <a:pt x="1760" y="651"/>
                    </a:cubicBezTo>
                    <a:cubicBezTo>
                      <a:pt x="1707" y="636"/>
                      <a:pt x="1691" y="578"/>
                      <a:pt x="1661" y="539"/>
                    </a:cubicBezTo>
                    <a:cubicBezTo>
                      <a:pt x="1572" y="449"/>
                      <a:pt x="1545" y="300"/>
                      <a:pt x="1415" y="254"/>
                    </a:cubicBezTo>
                    <a:cubicBezTo>
                      <a:pt x="1340" y="176"/>
                      <a:pt x="1262" y="101"/>
                      <a:pt x="1188" y="22"/>
                    </a:cubicBezTo>
                    <a:cubicBezTo>
                      <a:pt x="1033" y="0"/>
                      <a:pt x="1029" y="250"/>
                      <a:pt x="885" y="271"/>
                    </a:cubicBezTo>
                    <a:cubicBezTo>
                      <a:pt x="885" y="380"/>
                      <a:pt x="837" y="488"/>
                      <a:pt x="746" y="552"/>
                    </a:cubicBezTo>
                    <a:cubicBezTo>
                      <a:pt x="728" y="632"/>
                      <a:pt x="675" y="656"/>
                      <a:pt x="604" y="658"/>
                    </a:cubicBezTo>
                    <a:cubicBezTo>
                      <a:pt x="585" y="791"/>
                      <a:pt x="473" y="890"/>
                      <a:pt x="350" y="930"/>
                    </a:cubicBezTo>
                    <a:cubicBezTo>
                      <a:pt x="291" y="901"/>
                      <a:pt x="160" y="854"/>
                      <a:pt x="165" y="960"/>
                    </a:cubicBezTo>
                    <a:cubicBezTo>
                      <a:pt x="108" y="972"/>
                      <a:pt x="53" y="989"/>
                      <a:pt x="0" y="1010"/>
                    </a:cubicBezTo>
                    <a:cubicBezTo>
                      <a:pt x="0" y="1104"/>
                      <a:pt x="1" y="1292"/>
                      <a:pt x="2" y="1386"/>
                    </a:cubicBezTo>
                    <a:cubicBezTo>
                      <a:pt x="109" y="1467"/>
                      <a:pt x="200" y="1592"/>
                      <a:pt x="340" y="1616"/>
                    </a:cubicBezTo>
                    <a:cubicBezTo>
                      <a:pt x="460" y="1729"/>
                      <a:pt x="637" y="1729"/>
                      <a:pt x="777" y="1807"/>
                    </a:cubicBezTo>
                    <a:cubicBezTo>
                      <a:pt x="977" y="1835"/>
                      <a:pt x="1172" y="1889"/>
                      <a:pt x="1371" y="1927"/>
                    </a:cubicBezTo>
                    <a:cubicBezTo>
                      <a:pt x="1503" y="1967"/>
                      <a:pt x="1640" y="2016"/>
                      <a:pt x="1735" y="2122"/>
                    </a:cubicBezTo>
                    <a:cubicBezTo>
                      <a:pt x="1876" y="2176"/>
                      <a:pt x="2054" y="2134"/>
                      <a:pt x="2158" y="2265"/>
                    </a:cubicBezTo>
                  </a:path>
                </a:pathLst>
              </a:custGeom>
              <a:grpFill/>
              <a:ln w="9525">
                <a:solidFill>
                  <a:schemeClr val="bg1">
                    <a:lumMod val="85000"/>
                  </a:schemeClr>
                </a:solidFill>
                <a:round/>
                <a:headEnd/>
                <a:tailEnd/>
              </a:ln>
            </p:spPr>
            <p:txBody>
              <a:bodyPr/>
              <a:lstStyle/>
              <a:p>
                <a:pPr>
                  <a:defRPr/>
                </a:pPr>
                <a:endParaRPr lang="en-US" dirty="0"/>
              </a:p>
            </p:txBody>
          </p:sp>
          <p:sp>
            <p:nvSpPr>
              <p:cNvPr id="65" name="Freeform 146"/>
              <p:cNvSpPr>
                <a:spLocks/>
              </p:cNvSpPr>
              <p:nvPr/>
            </p:nvSpPr>
            <p:spPr bwMode="auto">
              <a:xfrm flipV="1">
                <a:off x="8071844" y="4528220"/>
                <a:ext cx="452437" cy="474662"/>
              </a:xfrm>
              <a:custGeom>
                <a:avLst/>
                <a:gdLst>
                  <a:gd name="T0" fmla="*/ 414972 w 1582"/>
                  <a:gd name="T1" fmla="*/ 470659 h 1660"/>
                  <a:gd name="T2" fmla="*/ 420692 w 1582"/>
                  <a:gd name="T3" fmla="*/ 474662 h 1660"/>
                  <a:gd name="T4" fmla="*/ 441283 w 1582"/>
                  <a:gd name="T5" fmla="*/ 355139 h 1660"/>
                  <a:gd name="T6" fmla="*/ 392093 w 1582"/>
                  <a:gd name="T7" fmla="*/ 352565 h 1660"/>
                  <a:gd name="T8" fmla="*/ 361778 w 1582"/>
                  <a:gd name="T9" fmla="*/ 313105 h 1660"/>
                  <a:gd name="T10" fmla="*/ 309728 w 1582"/>
                  <a:gd name="T11" fmla="*/ 183860 h 1660"/>
                  <a:gd name="T12" fmla="*/ 232796 w 1582"/>
                  <a:gd name="T13" fmla="*/ 149547 h 1660"/>
                  <a:gd name="T14" fmla="*/ 229364 w 1582"/>
                  <a:gd name="T15" fmla="*/ 82923 h 1660"/>
                  <a:gd name="T16" fmla="*/ 191328 w 1582"/>
                  <a:gd name="T17" fmla="*/ 68912 h 1660"/>
                  <a:gd name="T18" fmla="*/ 199621 w 1582"/>
                  <a:gd name="T19" fmla="*/ 30596 h 1660"/>
                  <a:gd name="T20" fmla="*/ 178458 w 1582"/>
                  <a:gd name="T21" fmla="*/ 2573 h 1660"/>
                  <a:gd name="T22" fmla="*/ 153005 w 1582"/>
                  <a:gd name="T23" fmla="*/ 22875 h 1660"/>
                  <a:gd name="T24" fmla="*/ 92089 w 1582"/>
                  <a:gd name="T25" fmla="*/ 83495 h 1660"/>
                  <a:gd name="T26" fmla="*/ 58342 w 1582"/>
                  <a:gd name="T27" fmla="*/ 161557 h 1660"/>
                  <a:gd name="T28" fmla="*/ 40039 w 1582"/>
                  <a:gd name="T29" fmla="*/ 230468 h 1660"/>
                  <a:gd name="T30" fmla="*/ 178172 w 1582"/>
                  <a:gd name="T31" fmla="*/ 263924 h 1660"/>
                  <a:gd name="T32" fmla="*/ 200193 w 1582"/>
                  <a:gd name="T33" fmla="*/ 284511 h 1660"/>
                  <a:gd name="T34" fmla="*/ 201623 w 1582"/>
                  <a:gd name="T35" fmla="*/ 341128 h 1660"/>
                  <a:gd name="T36" fmla="*/ 213349 w 1582"/>
                  <a:gd name="T37" fmla="*/ 338268 h 1660"/>
                  <a:gd name="T38" fmla="*/ 290280 w 1582"/>
                  <a:gd name="T39" fmla="*/ 355711 h 1660"/>
                  <a:gd name="T40" fmla="*/ 290280 w 1582"/>
                  <a:gd name="T41" fmla="*/ 392311 h 1660"/>
                  <a:gd name="T42" fmla="*/ 261967 w 1582"/>
                  <a:gd name="T43" fmla="*/ 406036 h 1660"/>
                  <a:gd name="T44" fmla="*/ 279413 w 1582"/>
                  <a:gd name="T45" fmla="*/ 452073 h 1660"/>
                  <a:gd name="T46" fmla="*/ 313732 w 1582"/>
                  <a:gd name="T47" fmla="*/ 415758 h 1660"/>
                  <a:gd name="T48" fmla="*/ 369786 w 1582"/>
                  <a:gd name="T49" fmla="*/ 414900 h 1660"/>
                  <a:gd name="T50" fmla="*/ 384943 w 1582"/>
                  <a:gd name="T51" fmla="*/ 450929 h 1660"/>
                  <a:gd name="T52" fmla="*/ 414972 w 1582"/>
                  <a:gd name="T53" fmla="*/ 470659 h 16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82"/>
                  <a:gd name="T82" fmla="*/ 0 h 1660"/>
                  <a:gd name="T83" fmla="*/ 1582 w 1582"/>
                  <a:gd name="T84" fmla="*/ 1660 h 16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82" h="1660">
                    <a:moveTo>
                      <a:pt x="1451" y="1646"/>
                    </a:moveTo>
                    <a:lnTo>
                      <a:pt x="1471" y="1660"/>
                    </a:lnTo>
                    <a:cubicBezTo>
                      <a:pt x="1486" y="1518"/>
                      <a:pt x="1582" y="1392"/>
                      <a:pt x="1543" y="1242"/>
                    </a:cubicBezTo>
                    <a:cubicBezTo>
                      <a:pt x="1504" y="1175"/>
                      <a:pt x="1425" y="1205"/>
                      <a:pt x="1371" y="1233"/>
                    </a:cubicBezTo>
                    <a:cubicBezTo>
                      <a:pt x="1312" y="1222"/>
                      <a:pt x="1261" y="1157"/>
                      <a:pt x="1265" y="1095"/>
                    </a:cubicBezTo>
                    <a:cubicBezTo>
                      <a:pt x="1252" y="926"/>
                      <a:pt x="1082" y="814"/>
                      <a:pt x="1083" y="643"/>
                    </a:cubicBezTo>
                    <a:cubicBezTo>
                      <a:pt x="987" y="618"/>
                      <a:pt x="876" y="611"/>
                      <a:pt x="814" y="523"/>
                    </a:cubicBezTo>
                    <a:cubicBezTo>
                      <a:pt x="811" y="465"/>
                      <a:pt x="805" y="348"/>
                      <a:pt x="802" y="290"/>
                    </a:cubicBezTo>
                    <a:cubicBezTo>
                      <a:pt x="758" y="274"/>
                      <a:pt x="713" y="257"/>
                      <a:pt x="669" y="241"/>
                    </a:cubicBezTo>
                    <a:cubicBezTo>
                      <a:pt x="656" y="193"/>
                      <a:pt x="680" y="150"/>
                      <a:pt x="698" y="107"/>
                    </a:cubicBezTo>
                    <a:cubicBezTo>
                      <a:pt x="700" y="61"/>
                      <a:pt x="647" y="42"/>
                      <a:pt x="624" y="9"/>
                    </a:cubicBezTo>
                    <a:cubicBezTo>
                      <a:pt x="581" y="0"/>
                      <a:pt x="565" y="59"/>
                      <a:pt x="535" y="80"/>
                    </a:cubicBezTo>
                    <a:cubicBezTo>
                      <a:pt x="527" y="189"/>
                      <a:pt x="432" y="287"/>
                      <a:pt x="322" y="292"/>
                    </a:cubicBezTo>
                    <a:cubicBezTo>
                      <a:pt x="319" y="428"/>
                      <a:pt x="75" y="358"/>
                      <a:pt x="204" y="565"/>
                    </a:cubicBezTo>
                    <a:cubicBezTo>
                      <a:pt x="203" y="655"/>
                      <a:pt x="0" y="657"/>
                      <a:pt x="140" y="806"/>
                    </a:cubicBezTo>
                    <a:cubicBezTo>
                      <a:pt x="297" y="860"/>
                      <a:pt x="453" y="928"/>
                      <a:pt x="623" y="923"/>
                    </a:cubicBezTo>
                    <a:cubicBezTo>
                      <a:pt x="624" y="972"/>
                      <a:pt x="650" y="996"/>
                      <a:pt x="700" y="995"/>
                    </a:cubicBezTo>
                    <a:cubicBezTo>
                      <a:pt x="702" y="1064"/>
                      <a:pt x="660" y="1130"/>
                      <a:pt x="705" y="1193"/>
                    </a:cubicBezTo>
                    <a:cubicBezTo>
                      <a:pt x="716" y="1191"/>
                      <a:pt x="736" y="1185"/>
                      <a:pt x="746" y="1183"/>
                    </a:cubicBezTo>
                    <a:cubicBezTo>
                      <a:pt x="884" y="1074"/>
                      <a:pt x="913" y="1233"/>
                      <a:pt x="1015" y="1244"/>
                    </a:cubicBezTo>
                    <a:cubicBezTo>
                      <a:pt x="1020" y="1287"/>
                      <a:pt x="1020" y="1329"/>
                      <a:pt x="1015" y="1372"/>
                    </a:cubicBezTo>
                    <a:cubicBezTo>
                      <a:pt x="986" y="1396"/>
                      <a:pt x="953" y="1412"/>
                      <a:pt x="916" y="1420"/>
                    </a:cubicBezTo>
                    <a:cubicBezTo>
                      <a:pt x="909" y="1474"/>
                      <a:pt x="897" y="1585"/>
                      <a:pt x="977" y="1581"/>
                    </a:cubicBezTo>
                    <a:cubicBezTo>
                      <a:pt x="1017" y="1539"/>
                      <a:pt x="1057" y="1496"/>
                      <a:pt x="1097" y="1454"/>
                    </a:cubicBezTo>
                    <a:cubicBezTo>
                      <a:pt x="1146" y="1453"/>
                      <a:pt x="1244" y="1452"/>
                      <a:pt x="1293" y="1451"/>
                    </a:cubicBezTo>
                    <a:cubicBezTo>
                      <a:pt x="1308" y="1495"/>
                      <a:pt x="1326" y="1536"/>
                      <a:pt x="1346" y="1577"/>
                    </a:cubicBezTo>
                    <a:cubicBezTo>
                      <a:pt x="1385" y="1595"/>
                      <a:pt x="1418" y="1620"/>
                      <a:pt x="1451" y="1646"/>
                    </a:cubicBezTo>
                  </a:path>
                </a:pathLst>
              </a:custGeom>
              <a:grpFill/>
              <a:ln w="9525">
                <a:solidFill>
                  <a:schemeClr val="bg1">
                    <a:lumMod val="85000"/>
                  </a:schemeClr>
                </a:solidFill>
                <a:round/>
                <a:headEnd/>
                <a:tailEnd/>
              </a:ln>
            </p:spPr>
            <p:txBody>
              <a:bodyPr/>
              <a:lstStyle/>
              <a:p>
                <a:endParaRPr lang="en-US" dirty="0"/>
              </a:p>
            </p:txBody>
          </p:sp>
          <p:sp>
            <p:nvSpPr>
              <p:cNvPr id="66" name="Freeform 147"/>
              <p:cNvSpPr>
                <a:spLocks/>
              </p:cNvSpPr>
              <p:nvPr/>
            </p:nvSpPr>
            <p:spPr bwMode="auto">
              <a:xfrm flipV="1">
                <a:off x="7641630" y="5372770"/>
                <a:ext cx="1206500" cy="762000"/>
              </a:xfrm>
              <a:custGeom>
                <a:avLst/>
                <a:gdLst>
                  <a:gd name="T0" fmla="*/ 452902 w 4217"/>
                  <a:gd name="T1" fmla="*/ 745928 h 2655"/>
                  <a:gd name="T2" fmla="*/ 484374 w 4217"/>
                  <a:gd name="T3" fmla="*/ 705173 h 2655"/>
                  <a:gd name="T4" fmla="*/ 493243 w 4217"/>
                  <a:gd name="T5" fmla="*/ 649781 h 2655"/>
                  <a:gd name="T6" fmla="*/ 511840 w 4217"/>
                  <a:gd name="T7" fmla="*/ 627394 h 2655"/>
                  <a:gd name="T8" fmla="*/ 533297 w 4217"/>
                  <a:gd name="T9" fmla="*/ 598407 h 2655"/>
                  <a:gd name="T10" fmla="*/ 564769 w 4217"/>
                  <a:gd name="T11" fmla="*/ 612757 h 2655"/>
                  <a:gd name="T12" fmla="*/ 618843 w 4217"/>
                  <a:gd name="T13" fmla="*/ 650355 h 2655"/>
                  <a:gd name="T14" fmla="*/ 634864 w 4217"/>
                  <a:gd name="T15" fmla="*/ 660974 h 2655"/>
                  <a:gd name="T16" fmla="*/ 672916 w 4217"/>
                  <a:gd name="T17" fmla="*/ 676472 h 2655"/>
                  <a:gd name="T18" fmla="*/ 763039 w 4217"/>
                  <a:gd name="T19" fmla="*/ 707756 h 2655"/>
                  <a:gd name="T20" fmla="*/ 771908 w 4217"/>
                  <a:gd name="T21" fmla="*/ 706895 h 2655"/>
                  <a:gd name="T22" fmla="*/ 815396 w 4217"/>
                  <a:gd name="T23" fmla="*/ 638875 h 2655"/>
                  <a:gd name="T24" fmla="*/ 882058 w 4217"/>
                  <a:gd name="T25" fmla="*/ 623950 h 2655"/>
                  <a:gd name="T26" fmla="*/ 896077 w 4217"/>
                  <a:gd name="T27" fmla="*/ 577742 h 2655"/>
                  <a:gd name="T28" fmla="*/ 962167 w 4217"/>
                  <a:gd name="T29" fmla="*/ 533256 h 2655"/>
                  <a:gd name="T30" fmla="*/ 978189 w 4217"/>
                  <a:gd name="T31" fmla="*/ 498242 h 2655"/>
                  <a:gd name="T32" fmla="*/ 1025968 w 4217"/>
                  <a:gd name="T33" fmla="*/ 475281 h 2655"/>
                  <a:gd name="T34" fmla="*/ 1084620 w 4217"/>
                  <a:gd name="T35" fmla="*/ 494798 h 2655"/>
                  <a:gd name="T36" fmla="*/ 1093489 w 4217"/>
                  <a:gd name="T37" fmla="*/ 456913 h 2655"/>
                  <a:gd name="T38" fmla="*/ 1078325 w 4217"/>
                  <a:gd name="T39" fmla="*/ 441989 h 2655"/>
                  <a:gd name="T40" fmla="*/ 1115233 w 4217"/>
                  <a:gd name="T41" fmla="*/ 371385 h 2655"/>
                  <a:gd name="T42" fmla="*/ 1127249 w 4217"/>
                  <a:gd name="T43" fmla="*/ 274090 h 2655"/>
                  <a:gd name="T44" fmla="*/ 1155287 w 4217"/>
                  <a:gd name="T45" fmla="*/ 260027 h 2655"/>
                  <a:gd name="T46" fmla="*/ 1157862 w 4217"/>
                  <a:gd name="T47" fmla="*/ 223003 h 2655"/>
                  <a:gd name="T48" fmla="*/ 1206500 w 4217"/>
                  <a:gd name="T49" fmla="*/ 201765 h 2655"/>
                  <a:gd name="T50" fmla="*/ 1202495 w 4217"/>
                  <a:gd name="T51" fmla="*/ 158714 h 2655"/>
                  <a:gd name="T52" fmla="*/ 1159007 w 4217"/>
                  <a:gd name="T53" fmla="*/ 108775 h 2655"/>
                  <a:gd name="T54" fmla="*/ 1154715 w 4217"/>
                  <a:gd name="T55" fmla="*/ 82084 h 2655"/>
                  <a:gd name="T56" fmla="*/ 1117521 w 4217"/>
                  <a:gd name="T57" fmla="*/ 68020 h 2655"/>
                  <a:gd name="T58" fmla="*/ 1125532 w 4217"/>
                  <a:gd name="T59" fmla="*/ 20664 h 2655"/>
                  <a:gd name="T60" fmla="*/ 1067453 w 4217"/>
                  <a:gd name="T61" fmla="*/ 0 h 2655"/>
                  <a:gd name="T62" fmla="*/ 1003366 w 4217"/>
                  <a:gd name="T63" fmla="*/ 68020 h 2655"/>
                  <a:gd name="T64" fmla="*/ 965600 w 4217"/>
                  <a:gd name="T65" fmla="*/ 60558 h 2655"/>
                  <a:gd name="T66" fmla="*/ 745873 w 4217"/>
                  <a:gd name="T67" fmla="*/ 103896 h 2655"/>
                  <a:gd name="T68" fmla="*/ 699238 w 4217"/>
                  <a:gd name="T69" fmla="*/ 137763 h 2655"/>
                  <a:gd name="T70" fmla="*/ 649456 w 4217"/>
                  <a:gd name="T71" fmla="*/ 168472 h 2655"/>
                  <a:gd name="T72" fmla="*/ 539878 w 4217"/>
                  <a:gd name="T73" fmla="*/ 209227 h 2655"/>
                  <a:gd name="T74" fmla="*/ 512126 w 4217"/>
                  <a:gd name="T75" fmla="*/ 214393 h 2655"/>
                  <a:gd name="T76" fmla="*/ 418856 w 4217"/>
                  <a:gd name="T77" fmla="*/ 249695 h 2655"/>
                  <a:gd name="T78" fmla="*/ 230314 w 4217"/>
                  <a:gd name="T79" fmla="*/ 345842 h 2655"/>
                  <a:gd name="T80" fmla="*/ 206281 w 4217"/>
                  <a:gd name="T81" fmla="*/ 381431 h 2655"/>
                  <a:gd name="T82" fmla="*/ 160790 w 4217"/>
                  <a:gd name="T83" fmla="*/ 396929 h 2655"/>
                  <a:gd name="T84" fmla="*/ 123597 w 4217"/>
                  <a:gd name="T85" fmla="*/ 450886 h 2655"/>
                  <a:gd name="T86" fmla="*/ 69809 w 4217"/>
                  <a:gd name="T87" fmla="*/ 488771 h 2655"/>
                  <a:gd name="T88" fmla="*/ 6294 w 4217"/>
                  <a:gd name="T89" fmla="*/ 495659 h 2655"/>
                  <a:gd name="T90" fmla="*/ 18597 w 4217"/>
                  <a:gd name="T91" fmla="*/ 543589 h 2655"/>
                  <a:gd name="T92" fmla="*/ 96131 w 4217"/>
                  <a:gd name="T93" fmla="*/ 567697 h 2655"/>
                  <a:gd name="T94" fmla="*/ 89264 w 4217"/>
                  <a:gd name="T95" fmla="*/ 655521 h 2655"/>
                  <a:gd name="T96" fmla="*/ 98992 w 4217"/>
                  <a:gd name="T97" fmla="*/ 665853 h 2655"/>
                  <a:gd name="T98" fmla="*/ 218297 w 4217"/>
                  <a:gd name="T99" fmla="*/ 637153 h 2655"/>
                  <a:gd name="T100" fmla="*/ 327017 w 4217"/>
                  <a:gd name="T101" fmla="*/ 645189 h 2655"/>
                  <a:gd name="T102" fmla="*/ 387957 w 4217"/>
                  <a:gd name="T103" fmla="*/ 634570 h 2655"/>
                  <a:gd name="T104" fmla="*/ 422289 w 4217"/>
                  <a:gd name="T105" fmla="*/ 598407 h 2655"/>
                  <a:gd name="T106" fmla="*/ 458624 w 4217"/>
                  <a:gd name="T107" fmla="*/ 598120 h 2655"/>
                  <a:gd name="T108" fmla="*/ 469210 w 4217"/>
                  <a:gd name="T109" fmla="*/ 635144 h 2655"/>
                  <a:gd name="T110" fmla="*/ 420859 w 4217"/>
                  <a:gd name="T111" fmla="*/ 669010 h 2655"/>
                  <a:gd name="T112" fmla="*/ 421145 w 4217"/>
                  <a:gd name="T113" fmla="*/ 725837 h 2655"/>
                  <a:gd name="T114" fmla="*/ 452902 w 4217"/>
                  <a:gd name="T115" fmla="*/ 745928 h 265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217"/>
                  <a:gd name="T175" fmla="*/ 0 h 2655"/>
                  <a:gd name="T176" fmla="*/ 4217 w 4217"/>
                  <a:gd name="T177" fmla="*/ 2655 h 265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217" h="2655">
                    <a:moveTo>
                      <a:pt x="1583" y="2599"/>
                    </a:moveTo>
                    <a:cubicBezTo>
                      <a:pt x="1674" y="2655"/>
                      <a:pt x="1735" y="2525"/>
                      <a:pt x="1693" y="2457"/>
                    </a:cubicBezTo>
                    <a:cubicBezTo>
                      <a:pt x="1661" y="2393"/>
                      <a:pt x="1717" y="2329"/>
                      <a:pt x="1724" y="2264"/>
                    </a:cubicBezTo>
                    <a:cubicBezTo>
                      <a:pt x="1770" y="2260"/>
                      <a:pt x="1792" y="2234"/>
                      <a:pt x="1789" y="2186"/>
                    </a:cubicBezTo>
                    <a:cubicBezTo>
                      <a:pt x="1790" y="2140"/>
                      <a:pt x="1839" y="2118"/>
                      <a:pt x="1864" y="2085"/>
                    </a:cubicBezTo>
                    <a:cubicBezTo>
                      <a:pt x="1910" y="2062"/>
                      <a:pt x="1940" y="2114"/>
                      <a:pt x="1974" y="2135"/>
                    </a:cubicBezTo>
                    <a:cubicBezTo>
                      <a:pt x="2046" y="2166"/>
                      <a:pt x="2089" y="2240"/>
                      <a:pt x="2163" y="2266"/>
                    </a:cubicBezTo>
                    <a:cubicBezTo>
                      <a:pt x="2165" y="2315"/>
                      <a:pt x="2184" y="2328"/>
                      <a:pt x="2219" y="2303"/>
                    </a:cubicBezTo>
                    <a:cubicBezTo>
                      <a:pt x="2277" y="2260"/>
                      <a:pt x="2298" y="2360"/>
                      <a:pt x="2352" y="2357"/>
                    </a:cubicBezTo>
                    <a:cubicBezTo>
                      <a:pt x="2483" y="2354"/>
                      <a:pt x="2492" y="2581"/>
                      <a:pt x="2667" y="2466"/>
                    </a:cubicBezTo>
                    <a:lnTo>
                      <a:pt x="2698" y="2463"/>
                    </a:lnTo>
                    <a:cubicBezTo>
                      <a:pt x="2748" y="2384"/>
                      <a:pt x="2796" y="2303"/>
                      <a:pt x="2850" y="2226"/>
                    </a:cubicBezTo>
                    <a:cubicBezTo>
                      <a:pt x="2930" y="2221"/>
                      <a:pt x="3006" y="2198"/>
                      <a:pt x="3083" y="2174"/>
                    </a:cubicBezTo>
                    <a:cubicBezTo>
                      <a:pt x="3146" y="2146"/>
                      <a:pt x="3118" y="2069"/>
                      <a:pt x="3132" y="2013"/>
                    </a:cubicBezTo>
                    <a:cubicBezTo>
                      <a:pt x="3207" y="1958"/>
                      <a:pt x="3294" y="1920"/>
                      <a:pt x="3363" y="1858"/>
                    </a:cubicBezTo>
                    <a:cubicBezTo>
                      <a:pt x="3381" y="1818"/>
                      <a:pt x="3400" y="1777"/>
                      <a:pt x="3419" y="1736"/>
                    </a:cubicBezTo>
                    <a:cubicBezTo>
                      <a:pt x="3475" y="1710"/>
                      <a:pt x="3528" y="1679"/>
                      <a:pt x="3586" y="1656"/>
                    </a:cubicBezTo>
                    <a:cubicBezTo>
                      <a:pt x="3664" y="1638"/>
                      <a:pt x="3725" y="1695"/>
                      <a:pt x="3791" y="1724"/>
                    </a:cubicBezTo>
                    <a:cubicBezTo>
                      <a:pt x="3798" y="1680"/>
                      <a:pt x="3810" y="1636"/>
                      <a:pt x="3822" y="1592"/>
                    </a:cubicBezTo>
                    <a:cubicBezTo>
                      <a:pt x="3808" y="1579"/>
                      <a:pt x="3782" y="1553"/>
                      <a:pt x="3769" y="1540"/>
                    </a:cubicBezTo>
                    <a:cubicBezTo>
                      <a:pt x="3691" y="1420"/>
                      <a:pt x="3801" y="1321"/>
                      <a:pt x="3898" y="1294"/>
                    </a:cubicBezTo>
                    <a:cubicBezTo>
                      <a:pt x="3933" y="1187"/>
                      <a:pt x="3973" y="1068"/>
                      <a:pt x="3940" y="955"/>
                    </a:cubicBezTo>
                    <a:cubicBezTo>
                      <a:pt x="3969" y="932"/>
                      <a:pt x="4002" y="916"/>
                      <a:pt x="4038" y="906"/>
                    </a:cubicBezTo>
                    <a:cubicBezTo>
                      <a:pt x="4042" y="863"/>
                      <a:pt x="4044" y="820"/>
                      <a:pt x="4047" y="777"/>
                    </a:cubicBezTo>
                    <a:cubicBezTo>
                      <a:pt x="4106" y="769"/>
                      <a:pt x="4217" y="791"/>
                      <a:pt x="4217" y="703"/>
                    </a:cubicBezTo>
                    <a:cubicBezTo>
                      <a:pt x="4192" y="656"/>
                      <a:pt x="4176" y="604"/>
                      <a:pt x="4203" y="553"/>
                    </a:cubicBezTo>
                    <a:cubicBezTo>
                      <a:pt x="4215" y="460"/>
                      <a:pt x="4113" y="424"/>
                      <a:pt x="4051" y="379"/>
                    </a:cubicBezTo>
                    <a:cubicBezTo>
                      <a:pt x="4047" y="356"/>
                      <a:pt x="4040" y="309"/>
                      <a:pt x="4036" y="286"/>
                    </a:cubicBezTo>
                    <a:cubicBezTo>
                      <a:pt x="3993" y="270"/>
                      <a:pt x="3950" y="253"/>
                      <a:pt x="3906" y="237"/>
                    </a:cubicBezTo>
                    <a:cubicBezTo>
                      <a:pt x="3894" y="180"/>
                      <a:pt x="3904" y="122"/>
                      <a:pt x="3934" y="72"/>
                    </a:cubicBezTo>
                    <a:cubicBezTo>
                      <a:pt x="3859" y="72"/>
                      <a:pt x="3797" y="32"/>
                      <a:pt x="3731" y="0"/>
                    </a:cubicBezTo>
                    <a:cubicBezTo>
                      <a:pt x="3661" y="84"/>
                      <a:pt x="3581" y="158"/>
                      <a:pt x="3507" y="237"/>
                    </a:cubicBezTo>
                    <a:cubicBezTo>
                      <a:pt x="3459" y="256"/>
                      <a:pt x="3423" y="196"/>
                      <a:pt x="3375" y="211"/>
                    </a:cubicBezTo>
                    <a:cubicBezTo>
                      <a:pt x="3130" y="308"/>
                      <a:pt x="2868" y="352"/>
                      <a:pt x="2607" y="362"/>
                    </a:cubicBezTo>
                    <a:cubicBezTo>
                      <a:pt x="2550" y="399"/>
                      <a:pt x="2462" y="406"/>
                      <a:pt x="2444" y="480"/>
                    </a:cubicBezTo>
                    <a:cubicBezTo>
                      <a:pt x="2383" y="511"/>
                      <a:pt x="2317" y="535"/>
                      <a:pt x="2270" y="587"/>
                    </a:cubicBezTo>
                    <a:cubicBezTo>
                      <a:pt x="2175" y="622"/>
                      <a:pt x="1983" y="693"/>
                      <a:pt x="1887" y="729"/>
                    </a:cubicBezTo>
                    <a:lnTo>
                      <a:pt x="1790" y="747"/>
                    </a:lnTo>
                    <a:cubicBezTo>
                      <a:pt x="1696" y="836"/>
                      <a:pt x="1558" y="782"/>
                      <a:pt x="1464" y="870"/>
                    </a:cubicBezTo>
                    <a:cubicBezTo>
                      <a:pt x="1191" y="875"/>
                      <a:pt x="1062" y="1167"/>
                      <a:pt x="805" y="1205"/>
                    </a:cubicBezTo>
                    <a:cubicBezTo>
                      <a:pt x="767" y="1241"/>
                      <a:pt x="758" y="1294"/>
                      <a:pt x="721" y="1329"/>
                    </a:cubicBezTo>
                    <a:cubicBezTo>
                      <a:pt x="665" y="1339"/>
                      <a:pt x="611" y="1354"/>
                      <a:pt x="562" y="1383"/>
                    </a:cubicBezTo>
                    <a:cubicBezTo>
                      <a:pt x="536" y="1457"/>
                      <a:pt x="464" y="1500"/>
                      <a:pt x="432" y="1571"/>
                    </a:cubicBezTo>
                    <a:cubicBezTo>
                      <a:pt x="359" y="1601"/>
                      <a:pt x="319" y="1679"/>
                      <a:pt x="244" y="1703"/>
                    </a:cubicBezTo>
                    <a:cubicBezTo>
                      <a:pt x="171" y="1727"/>
                      <a:pt x="93" y="1783"/>
                      <a:pt x="22" y="1727"/>
                    </a:cubicBezTo>
                    <a:cubicBezTo>
                      <a:pt x="27" y="1785"/>
                      <a:pt x="0" y="1863"/>
                      <a:pt x="65" y="1894"/>
                    </a:cubicBezTo>
                    <a:cubicBezTo>
                      <a:pt x="160" y="1890"/>
                      <a:pt x="262" y="1916"/>
                      <a:pt x="336" y="1978"/>
                    </a:cubicBezTo>
                    <a:cubicBezTo>
                      <a:pt x="332" y="2082"/>
                      <a:pt x="360" y="2189"/>
                      <a:pt x="312" y="2284"/>
                    </a:cubicBezTo>
                    <a:cubicBezTo>
                      <a:pt x="320" y="2293"/>
                      <a:pt x="337" y="2311"/>
                      <a:pt x="346" y="2320"/>
                    </a:cubicBezTo>
                    <a:cubicBezTo>
                      <a:pt x="559" y="2454"/>
                      <a:pt x="547" y="2085"/>
                      <a:pt x="763" y="2220"/>
                    </a:cubicBezTo>
                    <a:cubicBezTo>
                      <a:pt x="887" y="2246"/>
                      <a:pt x="1016" y="2269"/>
                      <a:pt x="1143" y="2248"/>
                    </a:cubicBezTo>
                    <a:cubicBezTo>
                      <a:pt x="1185" y="2164"/>
                      <a:pt x="1284" y="2176"/>
                      <a:pt x="1356" y="2211"/>
                    </a:cubicBezTo>
                    <a:cubicBezTo>
                      <a:pt x="1396" y="2170"/>
                      <a:pt x="1435" y="2127"/>
                      <a:pt x="1476" y="2085"/>
                    </a:cubicBezTo>
                    <a:cubicBezTo>
                      <a:pt x="1518" y="2075"/>
                      <a:pt x="1560" y="2075"/>
                      <a:pt x="1603" y="2084"/>
                    </a:cubicBezTo>
                    <a:cubicBezTo>
                      <a:pt x="1649" y="2111"/>
                      <a:pt x="1651" y="2166"/>
                      <a:pt x="1640" y="2213"/>
                    </a:cubicBezTo>
                    <a:cubicBezTo>
                      <a:pt x="1592" y="2264"/>
                      <a:pt x="1529" y="2294"/>
                      <a:pt x="1471" y="2331"/>
                    </a:cubicBezTo>
                    <a:cubicBezTo>
                      <a:pt x="1471" y="2380"/>
                      <a:pt x="1472" y="2480"/>
                      <a:pt x="1472" y="2529"/>
                    </a:cubicBezTo>
                    <a:cubicBezTo>
                      <a:pt x="1517" y="2538"/>
                      <a:pt x="1551" y="2567"/>
                      <a:pt x="1583" y="2599"/>
                    </a:cubicBezTo>
                  </a:path>
                </a:pathLst>
              </a:custGeom>
              <a:grpFill/>
              <a:ln w="9525">
                <a:solidFill>
                  <a:schemeClr val="bg1">
                    <a:lumMod val="85000"/>
                  </a:schemeClr>
                </a:solidFill>
                <a:round/>
                <a:headEnd/>
                <a:tailEnd/>
              </a:ln>
            </p:spPr>
            <p:txBody>
              <a:bodyPr/>
              <a:lstStyle/>
              <a:p>
                <a:pPr>
                  <a:defRPr/>
                </a:pPr>
                <a:endParaRPr lang="en-US" dirty="0"/>
              </a:p>
            </p:txBody>
          </p:sp>
          <p:sp>
            <p:nvSpPr>
              <p:cNvPr id="67" name="Freeform 150"/>
              <p:cNvSpPr>
                <a:spLocks/>
              </p:cNvSpPr>
              <p:nvPr/>
            </p:nvSpPr>
            <p:spPr bwMode="auto">
              <a:xfrm flipV="1">
                <a:off x="7184532" y="4898108"/>
                <a:ext cx="1038225" cy="739775"/>
              </a:xfrm>
              <a:custGeom>
                <a:avLst/>
                <a:gdLst>
                  <a:gd name="T0" fmla="*/ 457518 w 3624"/>
                  <a:gd name="T1" fmla="*/ 733472 h 2582"/>
                  <a:gd name="T2" fmla="*/ 477859 w 3624"/>
                  <a:gd name="T3" fmla="*/ 719433 h 2582"/>
                  <a:gd name="T4" fmla="*/ 507653 w 3624"/>
                  <a:gd name="T5" fmla="*/ 677315 h 2582"/>
                  <a:gd name="T6" fmla="*/ 594458 w 3624"/>
                  <a:gd name="T7" fmla="*/ 677888 h 2582"/>
                  <a:gd name="T8" fmla="*/ 618810 w 3624"/>
                  <a:gd name="T9" fmla="*/ 715708 h 2582"/>
                  <a:gd name="T10" fmla="*/ 654334 w 3624"/>
                  <a:gd name="T11" fmla="*/ 694506 h 2582"/>
                  <a:gd name="T12" fmla="*/ 658631 w 3624"/>
                  <a:gd name="T13" fmla="*/ 626603 h 2582"/>
                  <a:gd name="T14" fmla="*/ 735696 w 3624"/>
                  <a:gd name="T15" fmla="*/ 617434 h 2582"/>
                  <a:gd name="T16" fmla="*/ 766636 w 3624"/>
                  <a:gd name="T17" fmla="*/ 645512 h 2582"/>
                  <a:gd name="T18" fmla="*/ 779815 w 3624"/>
                  <a:gd name="T19" fmla="*/ 595373 h 2582"/>
                  <a:gd name="T20" fmla="*/ 820782 w 3624"/>
                  <a:gd name="T21" fmla="*/ 599957 h 2582"/>
                  <a:gd name="T22" fmla="*/ 906728 w 3624"/>
                  <a:gd name="T23" fmla="*/ 601676 h 2582"/>
                  <a:gd name="T24" fmla="*/ 942825 w 3624"/>
                  <a:gd name="T25" fmla="*/ 602822 h 2582"/>
                  <a:gd name="T26" fmla="*/ 979495 w 3624"/>
                  <a:gd name="T27" fmla="*/ 617148 h 2582"/>
                  <a:gd name="T28" fmla="*/ 992101 w 3624"/>
                  <a:gd name="T29" fmla="*/ 695652 h 2582"/>
                  <a:gd name="T30" fmla="*/ 1017312 w 3624"/>
                  <a:gd name="T31" fmla="*/ 642647 h 2582"/>
                  <a:gd name="T32" fmla="*/ 1018171 w 3624"/>
                  <a:gd name="T33" fmla="*/ 547525 h 2582"/>
                  <a:gd name="T34" fmla="*/ 991528 w 3624"/>
                  <a:gd name="T35" fmla="*/ 533200 h 2582"/>
                  <a:gd name="T36" fmla="*/ 998117 w 3624"/>
                  <a:gd name="T37" fmla="*/ 491655 h 2582"/>
                  <a:gd name="T38" fmla="*/ 1009863 w 3624"/>
                  <a:gd name="T39" fmla="*/ 455841 h 2582"/>
                  <a:gd name="T40" fmla="*/ 976631 w 3624"/>
                  <a:gd name="T41" fmla="*/ 396247 h 2582"/>
                  <a:gd name="T42" fmla="*/ 938241 w 3624"/>
                  <a:gd name="T43" fmla="*/ 334933 h 2582"/>
                  <a:gd name="T44" fmla="*/ 909593 w 3624"/>
                  <a:gd name="T45" fmla="*/ 312299 h 2582"/>
                  <a:gd name="T46" fmla="*/ 877793 w 3624"/>
                  <a:gd name="T47" fmla="*/ 274192 h 2582"/>
                  <a:gd name="T48" fmla="*/ 840263 w 3624"/>
                  <a:gd name="T49" fmla="*/ 269895 h 2582"/>
                  <a:gd name="T50" fmla="*/ 848858 w 3624"/>
                  <a:gd name="T51" fmla="*/ 171907 h 2582"/>
                  <a:gd name="T52" fmla="*/ 800728 w 3624"/>
                  <a:gd name="T53" fmla="*/ 163599 h 2582"/>
                  <a:gd name="T54" fmla="*/ 719939 w 3624"/>
                  <a:gd name="T55" fmla="*/ 184514 h 2582"/>
                  <a:gd name="T56" fmla="*/ 674388 w 3624"/>
                  <a:gd name="T57" fmla="*/ 175059 h 2582"/>
                  <a:gd name="T58" fmla="*/ 586723 w 3624"/>
                  <a:gd name="T59" fmla="*/ 203137 h 2582"/>
                  <a:gd name="T60" fmla="*/ 517107 w 3624"/>
                  <a:gd name="T61" fmla="*/ 178784 h 2582"/>
                  <a:gd name="T62" fmla="*/ 524842 w 3624"/>
                  <a:gd name="T63" fmla="*/ 101712 h 2582"/>
                  <a:gd name="T64" fmla="*/ 456945 w 3624"/>
                  <a:gd name="T65" fmla="*/ 77358 h 2582"/>
                  <a:gd name="T66" fmla="*/ 423140 w 3624"/>
                  <a:gd name="T67" fmla="*/ 0 h 2582"/>
                  <a:gd name="T68" fmla="*/ 273881 w 3624"/>
                  <a:gd name="T69" fmla="*/ 41258 h 2582"/>
                  <a:gd name="T70" fmla="*/ 53286 w 3624"/>
                  <a:gd name="T71" fmla="*/ 122914 h 2582"/>
                  <a:gd name="T72" fmla="*/ 0 w 3624"/>
                  <a:gd name="T73" fmla="*/ 221188 h 2582"/>
                  <a:gd name="T74" fmla="*/ 62740 w 3624"/>
                  <a:gd name="T75" fmla="*/ 299979 h 2582"/>
                  <a:gd name="T76" fmla="*/ 129492 w 3624"/>
                  <a:gd name="T77" fmla="*/ 310293 h 2582"/>
                  <a:gd name="T78" fmla="*/ 151838 w 3624"/>
                  <a:gd name="T79" fmla="*/ 281928 h 2582"/>
                  <a:gd name="T80" fmla="*/ 195383 w 3624"/>
                  <a:gd name="T81" fmla="*/ 318888 h 2582"/>
                  <a:gd name="T82" fmla="*/ 214578 w 3624"/>
                  <a:gd name="T83" fmla="*/ 350691 h 2582"/>
                  <a:gd name="T84" fmla="*/ 311410 w 3624"/>
                  <a:gd name="T85" fmla="*/ 374185 h 2582"/>
                  <a:gd name="T86" fmla="*/ 343783 w 3624"/>
                  <a:gd name="T87" fmla="*/ 483346 h 2582"/>
                  <a:gd name="T88" fmla="*/ 294794 w 3624"/>
                  <a:gd name="T89" fmla="*/ 485065 h 2582"/>
                  <a:gd name="T90" fmla="*/ 291929 w 3624"/>
                  <a:gd name="T91" fmla="*/ 503975 h 2582"/>
                  <a:gd name="T92" fmla="*/ 273021 w 3624"/>
                  <a:gd name="T93" fmla="*/ 535205 h 2582"/>
                  <a:gd name="T94" fmla="*/ 291070 w 3624"/>
                  <a:gd name="T95" fmla="*/ 567294 h 2582"/>
                  <a:gd name="T96" fmla="*/ 270729 w 3624"/>
                  <a:gd name="T97" fmla="*/ 622878 h 2582"/>
                  <a:gd name="T98" fmla="*/ 202832 w 3624"/>
                  <a:gd name="T99" fmla="*/ 637490 h 2582"/>
                  <a:gd name="T100" fmla="*/ 202259 w 3624"/>
                  <a:gd name="T101" fmla="*/ 656113 h 2582"/>
                  <a:gd name="T102" fmla="*/ 252681 w 3624"/>
                  <a:gd name="T103" fmla="*/ 646659 h 2582"/>
                  <a:gd name="T104" fmla="*/ 283621 w 3624"/>
                  <a:gd name="T105" fmla="*/ 664995 h 2582"/>
                  <a:gd name="T106" fmla="*/ 306254 w 3624"/>
                  <a:gd name="T107" fmla="*/ 683905 h 2582"/>
                  <a:gd name="T108" fmla="*/ 356102 w 3624"/>
                  <a:gd name="T109" fmla="*/ 715421 h 2582"/>
                  <a:gd name="T110" fmla="*/ 457518 w 3624"/>
                  <a:gd name="T111" fmla="*/ 733472 h 25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24"/>
                  <a:gd name="T169" fmla="*/ 0 h 2582"/>
                  <a:gd name="T170" fmla="*/ 3624 w 3624"/>
                  <a:gd name="T171" fmla="*/ 2582 h 258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24" h="2582">
                    <a:moveTo>
                      <a:pt x="1597" y="2560"/>
                    </a:moveTo>
                    <a:cubicBezTo>
                      <a:pt x="1642" y="2582"/>
                      <a:pt x="1666" y="2566"/>
                      <a:pt x="1668" y="2511"/>
                    </a:cubicBezTo>
                    <a:cubicBezTo>
                      <a:pt x="1743" y="2503"/>
                      <a:pt x="1744" y="2418"/>
                      <a:pt x="1772" y="2364"/>
                    </a:cubicBezTo>
                    <a:cubicBezTo>
                      <a:pt x="1870" y="2371"/>
                      <a:pt x="1976" y="2348"/>
                      <a:pt x="2075" y="2366"/>
                    </a:cubicBezTo>
                    <a:cubicBezTo>
                      <a:pt x="2112" y="2405"/>
                      <a:pt x="2153" y="2442"/>
                      <a:pt x="2160" y="2498"/>
                    </a:cubicBezTo>
                    <a:cubicBezTo>
                      <a:pt x="2219" y="2516"/>
                      <a:pt x="2248" y="2458"/>
                      <a:pt x="2284" y="2424"/>
                    </a:cubicBezTo>
                    <a:cubicBezTo>
                      <a:pt x="2243" y="2346"/>
                      <a:pt x="2305" y="2269"/>
                      <a:pt x="2299" y="2187"/>
                    </a:cubicBezTo>
                    <a:cubicBezTo>
                      <a:pt x="2386" y="2225"/>
                      <a:pt x="2480" y="2127"/>
                      <a:pt x="2568" y="2155"/>
                    </a:cubicBezTo>
                    <a:cubicBezTo>
                      <a:pt x="2605" y="2186"/>
                      <a:pt x="2628" y="2238"/>
                      <a:pt x="2676" y="2253"/>
                    </a:cubicBezTo>
                    <a:cubicBezTo>
                      <a:pt x="2697" y="2196"/>
                      <a:pt x="2715" y="2139"/>
                      <a:pt x="2722" y="2078"/>
                    </a:cubicBezTo>
                    <a:cubicBezTo>
                      <a:pt x="2771" y="2074"/>
                      <a:pt x="2817" y="2099"/>
                      <a:pt x="2865" y="2094"/>
                    </a:cubicBezTo>
                    <a:cubicBezTo>
                      <a:pt x="2974" y="1980"/>
                      <a:pt x="3066" y="2153"/>
                      <a:pt x="3165" y="2100"/>
                    </a:cubicBezTo>
                    <a:cubicBezTo>
                      <a:pt x="3202" y="2080"/>
                      <a:pt x="3262" y="2060"/>
                      <a:pt x="3291" y="2104"/>
                    </a:cubicBezTo>
                    <a:cubicBezTo>
                      <a:pt x="3317" y="2151"/>
                      <a:pt x="3372" y="2146"/>
                      <a:pt x="3419" y="2154"/>
                    </a:cubicBezTo>
                    <a:cubicBezTo>
                      <a:pt x="3383" y="2261"/>
                      <a:pt x="3435" y="2338"/>
                      <a:pt x="3463" y="2428"/>
                    </a:cubicBezTo>
                    <a:cubicBezTo>
                      <a:pt x="3554" y="2414"/>
                      <a:pt x="3511" y="2301"/>
                      <a:pt x="3551" y="2243"/>
                    </a:cubicBezTo>
                    <a:cubicBezTo>
                      <a:pt x="3624" y="2147"/>
                      <a:pt x="3586" y="2018"/>
                      <a:pt x="3554" y="1911"/>
                    </a:cubicBezTo>
                    <a:cubicBezTo>
                      <a:pt x="3521" y="1899"/>
                      <a:pt x="3490" y="1882"/>
                      <a:pt x="3461" y="1861"/>
                    </a:cubicBezTo>
                    <a:cubicBezTo>
                      <a:pt x="3461" y="1815"/>
                      <a:pt x="3438" y="1748"/>
                      <a:pt x="3484" y="1716"/>
                    </a:cubicBezTo>
                    <a:cubicBezTo>
                      <a:pt x="3531" y="1691"/>
                      <a:pt x="3533" y="1638"/>
                      <a:pt x="3525" y="1591"/>
                    </a:cubicBezTo>
                    <a:cubicBezTo>
                      <a:pt x="3438" y="1574"/>
                      <a:pt x="3349" y="1500"/>
                      <a:pt x="3409" y="1383"/>
                    </a:cubicBezTo>
                    <a:cubicBezTo>
                      <a:pt x="3364" y="1312"/>
                      <a:pt x="3319" y="1241"/>
                      <a:pt x="3275" y="1169"/>
                    </a:cubicBezTo>
                    <a:cubicBezTo>
                      <a:pt x="3230" y="1162"/>
                      <a:pt x="3190" y="1135"/>
                      <a:pt x="3175" y="1090"/>
                    </a:cubicBezTo>
                    <a:cubicBezTo>
                      <a:pt x="3151" y="1037"/>
                      <a:pt x="3102" y="1000"/>
                      <a:pt x="3064" y="957"/>
                    </a:cubicBezTo>
                    <a:cubicBezTo>
                      <a:pt x="3018" y="977"/>
                      <a:pt x="2961" y="999"/>
                      <a:pt x="2933" y="942"/>
                    </a:cubicBezTo>
                    <a:cubicBezTo>
                      <a:pt x="2868" y="816"/>
                      <a:pt x="2991" y="721"/>
                      <a:pt x="2963" y="600"/>
                    </a:cubicBezTo>
                    <a:cubicBezTo>
                      <a:pt x="2906" y="596"/>
                      <a:pt x="2849" y="591"/>
                      <a:pt x="2795" y="571"/>
                    </a:cubicBezTo>
                    <a:cubicBezTo>
                      <a:pt x="2733" y="669"/>
                      <a:pt x="2608" y="616"/>
                      <a:pt x="2513" y="644"/>
                    </a:cubicBezTo>
                    <a:cubicBezTo>
                      <a:pt x="2458" y="662"/>
                      <a:pt x="2406" y="622"/>
                      <a:pt x="2354" y="611"/>
                    </a:cubicBezTo>
                    <a:cubicBezTo>
                      <a:pt x="2186" y="488"/>
                      <a:pt x="2175" y="708"/>
                      <a:pt x="2048" y="709"/>
                    </a:cubicBezTo>
                    <a:cubicBezTo>
                      <a:pt x="1960" y="742"/>
                      <a:pt x="1862" y="693"/>
                      <a:pt x="1805" y="624"/>
                    </a:cubicBezTo>
                    <a:cubicBezTo>
                      <a:pt x="1714" y="523"/>
                      <a:pt x="1839" y="445"/>
                      <a:pt x="1832" y="355"/>
                    </a:cubicBezTo>
                    <a:cubicBezTo>
                      <a:pt x="1766" y="297"/>
                      <a:pt x="1680" y="276"/>
                      <a:pt x="1595" y="270"/>
                    </a:cubicBezTo>
                    <a:cubicBezTo>
                      <a:pt x="1507" y="209"/>
                      <a:pt x="1498" y="97"/>
                      <a:pt x="1477" y="0"/>
                    </a:cubicBezTo>
                    <a:cubicBezTo>
                      <a:pt x="1310" y="70"/>
                      <a:pt x="1134" y="115"/>
                      <a:pt x="956" y="144"/>
                    </a:cubicBezTo>
                    <a:cubicBezTo>
                      <a:pt x="712" y="274"/>
                      <a:pt x="429" y="297"/>
                      <a:pt x="186" y="429"/>
                    </a:cubicBezTo>
                    <a:cubicBezTo>
                      <a:pt x="183" y="574"/>
                      <a:pt x="42" y="644"/>
                      <a:pt x="0" y="772"/>
                    </a:cubicBezTo>
                    <a:cubicBezTo>
                      <a:pt x="54" y="875"/>
                      <a:pt x="142" y="961"/>
                      <a:pt x="219" y="1047"/>
                    </a:cubicBezTo>
                    <a:cubicBezTo>
                      <a:pt x="301" y="1040"/>
                      <a:pt x="379" y="1052"/>
                      <a:pt x="452" y="1083"/>
                    </a:cubicBezTo>
                    <a:cubicBezTo>
                      <a:pt x="467" y="1047"/>
                      <a:pt x="476" y="977"/>
                      <a:pt x="530" y="984"/>
                    </a:cubicBezTo>
                    <a:cubicBezTo>
                      <a:pt x="611" y="967"/>
                      <a:pt x="650" y="1056"/>
                      <a:pt x="682" y="1113"/>
                    </a:cubicBezTo>
                    <a:cubicBezTo>
                      <a:pt x="745" y="1118"/>
                      <a:pt x="740" y="1177"/>
                      <a:pt x="749" y="1224"/>
                    </a:cubicBezTo>
                    <a:cubicBezTo>
                      <a:pt x="835" y="1320"/>
                      <a:pt x="971" y="1293"/>
                      <a:pt x="1087" y="1306"/>
                    </a:cubicBezTo>
                    <a:cubicBezTo>
                      <a:pt x="1102" y="1441"/>
                      <a:pt x="1221" y="1548"/>
                      <a:pt x="1200" y="1687"/>
                    </a:cubicBezTo>
                    <a:lnTo>
                      <a:pt x="1029" y="1693"/>
                    </a:lnTo>
                    <a:cubicBezTo>
                      <a:pt x="1027" y="1709"/>
                      <a:pt x="1022" y="1742"/>
                      <a:pt x="1019" y="1759"/>
                    </a:cubicBezTo>
                    <a:cubicBezTo>
                      <a:pt x="1025" y="1810"/>
                      <a:pt x="950" y="1817"/>
                      <a:pt x="953" y="1868"/>
                    </a:cubicBezTo>
                    <a:cubicBezTo>
                      <a:pt x="938" y="1921"/>
                      <a:pt x="982" y="1951"/>
                      <a:pt x="1016" y="1980"/>
                    </a:cubicBezTo>
                    <a:cubicBezTo>
                      <a:pt x="1045" y="2058"/>
                      <a:pt x="1013" y="2132"/>
                      <a:pt x="945" y="2174"/>
                    </a:cubicBezTo>
                    <a:cubicBezTo>
                      <a:pt x="865" y="2185"/>
                      <a:pt x="788" y="2210"/>
                      <a:pt x="708" y="2225"/>
                    </a:cubicBezTo>
                    <a:cubicBezTo>
                      <a:pt x="708" y="2241"/>
                      <a:pt x="706" y="2273"/>
                      <a:pt x="706" y="2290"/>
                    </a:cubicBezTo>
                    <a:cubicBezTo>
                      <a:pt x="767" y="2296"/>
                      <a:pt x="828" y="2287"/>
                      <a:pt x="882" y="2257"/>
                    </a:cubicBezTo>
                    <a:cubicBezTo>
                      <a:pt x="931" y="2254"/>
                      <a:pt x="940" y="2325"/>
                      <a:pt x="990" y="2321"/>
                    </a:cubicBezTo>
                    <a:cubicBezTo>
                      <a:pt x="1037" y="2319"/>
                      <a:pt x="1063" y="2341"/>
                      <a:pt x="1069" y="2387"/>
                    </a:cubicBezTo>
                    <a:cubicBezTo>
                      <a:pt x="1125" y="2437"/>
                      <a:pt x="1245" y="2400"/>
                      <a:pt x="1243" y="2497"/>
                    </a:cubicBezTo>
                    <a:cubicBezTo>
                      <a:pt x="1363" y="2496"/>
                      <a:pt x="1495" y="2483"/>
                      <a:pt x="1597" y="2560"/>
                    </a:cubicBezTo>
                  </a:path>
                </a:pathLst>
              </a:custGeom>
              <a:grpFill/>
              <a:ln w="9525">
                <a:solidFill>
                  <a:schemeClr val="bg1">
                    <a:lumMod val="85000"/>
                  </a:schemeClr>
                </a:solidFill>
                <a:round/>
                <a:headEnd/>
                <a:tailEnd/>
              </a:ln>
            </p:spPr>
            <p:txBody>
              <a:bodyPr/>
              <a:lstStyle/>
              <a:p>
                <a:endParaRPr lang="en-US" dirty="0"/>
              </a:p>
            </p:txBody>
          </p:sp>
          <p:sp>
            <p:nvSpPr>
              <p:cNvPr id="68" name="Freeform 151"/>
              <p:cNvSpPr>
                <a:spLocks/>
              </p:cNvSpPr>
              <p:nvPr/>
            </p:nvSpPr>
            <p:spPr bwMode="auto">
              <a:xfrm flipV="1">
                <a:off x="8730655" y="5428333"/>
                <a:ext cx="1360488" cy="900113"/>
              </a:xfrm>
              <a:custGeom>
                <a:avLst/>
                <a:gdLst>
                  <a:gd name="T0" fmla="*/ 571016 w 4758"/>
                  <a:gd name="T1" fmla="*/ 888081 h 3142"/>
                  <a:gd name="T2" fmla="*/ 636496 w 4758"/>
                  <a:gd name="T3" fmla="*/ 781798 h 3142"/>
                  <a:gd name="T4" fmla="*/ 714270 w 4758"/>
                  <a:gd name="T5" fmla="*/ 751718 h 3142"/>
                  <a:gd name="T6" fmla="*/ 754874 w 4758"/>
                  <a:gd name="T7" fmla="*/ 638559 h 3142"/>
                  <a:gd name="T8" fmla="*/ 838367 w 4758"/>
                  <a:gd name="T9" fmla="*/ 572669 h 3142"/>
                  <a:gd name="T10" fmla="*/ 974187 w 4758"/>
                  <a:gd name="T11" fmla="*/ 575247 h 3142"/>
                  <a:gd name="T12" fmla="*/ 1054821 w 4758"/>
                  <a:gd name="T13" fmla="*/ 505060 h 3142"/>
                  <a:gd name="T14" fmla="*/ 1360488 w 4758"/>
                  <a:gd name="T15" fmla="*/ 475839 h 3142"/>
                  <a:gd name="T16" fmla="*/ 1326462 w 4758"/>
                  <a:gd name="T17" fmla="*/ 220874 h 3142"/>
                  <a:gd name="T18" fmla="*/ 1308162 w 4758"/>
                  <a:gd name="T19" fmla="*/ 164152 h 3142"/>
                  <a:gd name="T20" fmla="*/ 928151 w 4758"/>
                  <a:gd name="T21" fmla="*/ 131780 h 3142"/>
                  <a:gd name="T22" fmla="*/ 827787 w 4758"/>
                  <a:gd name="T23" fmla="*/ 89381 h 3142"/>
                  <a:gd name="T24" fmla="*/ 717130 w 4758"/>
                  <a:gd name="T25" fmla="*/ 38388 h 3142"/>
                  <a:gd name="T26" fmla="*/ 593605 w 4758"/>
                  <a:gd name="T27" fmla="*/ 1432 h 3142"/>
                  <a:gd name="T28" fmla="*/ 455212 w 4758"/>
                  <a:gd name="T29" fmla="*/ 45836 h 3142"/>
                  <a:gd name="T30" fmla="*/ 242475 w 4758"/>
                  <a:gd name="T31" fmla="*/ 86803 h 3142"/>
                  <a:gd name="T32" fmla="*/ 76059 w 4758"/>
                  <a:gd name="T33" fmla="*/ 169308 h 3142"/>
                  <a:gd name="T34" fmla="*/ 18586 w 4758"/>
                  <a:gd name="T35" fmla="*/ 191940 h 3142"/>
                  <a:gd name="T36" fmla="*/ 49181 w 4758"/>
                  <a:gd name="T37" fmla="*/ 243220 h 3142"/>
                  <a:gd name="T38" fmla="*/ 89784 w 4758"/>
                  <a:gd name="T39" fmla="*/ 293353 h 3142"/>
                  <a:gd name="T40" fmla="*/ 131817 w 4758"/>
                  <a:gd name="T41" fmla="*/ 373567 h 3142"/>
                  <a:gd name="T42" fmla="*/ 90070 w 4758"/>
                  <a:gd name="T43" fmla="*/ 437451 h 3142"/>
                  <a:gd name="T44" fmla="*/ 71198 w 4758"/>
                  <a:gd name="T45" fmla="*/ 478991 h 3142"/>
                  <a:gd name="T46" fmla="*/ 9150 w 4758"/>
                  <a:gd name="T47" fmla="*/ 599025 h 3142"/>
                  <a:gd name="T48" fmla="*/ 96933 w 4758"/>
                  <a:gd name="T49" fmla="*/ 659758 h 3142"/>
                  <a:gd name="T50" fmla="*/ 148115 w 4758"/>
                  <a:gd name="T51" fmla="*/ 688120 h 3142"/>
                  <a:gd name="T52" fmla="*/ 239329 w 4758"/>
                  <a:gd name="T53" fmla="*/ 700725 h 3142"/>
                  <a:gd name="T54" fmla="*/ 189862 w 4758"/>
                  <a:gd name="T55" fmla="*/ 740831 h 3142"/>
                  <a:gd name="T56" fmla="*/ 228750 w 4758"/>
                  <a:gd name="T57" fmla="*/ 779219 h 3142"/>
                  <a:gd name="T58" fmla="*/ 391734 w 4758"/>
                  <a:gd name="T59" fmla="*/ 748853 h 3142"/>
                  <a:gd name="T60" fmla="*/ 490668 w 4758"/>
                  <a:gd name="T61" fmla="*/ 781511 h 3142"/>
                  <a:gd name="T62" fmla="*/ 532129 w 4758"/>
                  <a:gd name="T63" fmla="*/ 821332 h 31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758"/>
                  <a:gd name="T97" fmla="*/ 0 h 3142"/>
                  <a:gd name="T98" fmla="*/ 4758 w 4758"/>
                  <a:gd name="T99" fmla="*/ 3142 h 31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758" h="3142">
                    <a:moveTo>
                      <a:pt x="1864" y="3142"/>
                    </a:moveTo>
                    <a:cubicBezTo>
                      <a:pt x="1907" y="3124"/>
                      <a:pt x="1952" y="3112"/>
                      <a:pt x="1997" y="3100"/>
                    </a:cubicBezTo>
                    <a:cubicBezTo>
                      <a:pt x="2054" y="3049"/>
                      <a:pt x="2066" y="2964"/>
                      <a:pt x="2139" y="2926"/>
                    </a:cubicBezTo>
                    <a:cubicBezTo>
                      <a:pt x="2181" y="2867"/>
                      <a:pt x="2216" y="2802"/>
                      <a:pt x="2226" y="2729"/>
                    </a:cubicBezTo>
                    <a:cubicBezTo>
                      <a:pt x="2260" y="2692"/>
                      <a:pt x="2296" y="2653"/>
                      <a:pt x="2346" y="2636"/>
                    </a:cubicBezTo>
                    <a:cubicBezTo>
                      <a:pt x="2393" y="2605"/>
                      <a:pt x="2447" y="2647"/>
                      <a:pt x="2498" y="2624"/>
                    </a:cubicBezTo>
                    <a:cubicBezTo>
                      <a:pt x="2564" y="2646"/>
                      <a:pt x="2658" y="2682"/>
                      <a:pt x="2705" y="2608"/>
                    </a:cubicBezTo>
                    <a:cubicBezTo>
                      <a:pt x="2762" y="2468"/>
                      <a:pt x="2652" y="2358"/>
                      <a:pt x="2640" y="2229"/>
                    </a:cubicBezTo>
                    <a:cubicBezTo>
                      <a:pt x="2658" y="2163"/>
                      <a:pt x="2737" y="2133"/>
                      <a:pt x="2759" y="2064"/>
                    </a:cubicBezTo>
                    <a:cubicBezTo>
                      <a:pt x="2817" y="2041"/>
                      <a:pt x="2861" y="1953"/>
                      <a:pt x="2932" y="1999"/>
                    </a:cubicBezTo>
                    <a:cubicBezTo>
                      <a:pt x="3072" y="2024"/>
                      <a:pt x="3181" y="2125"/>
                      <a:pt x="3304" y="2191"/>
                    </a:cubicBezTo>
                    <a:cubicBezTo>
                      <a:pt x="3307" y="2113"/>
                      <a:pt x="3341" y="2051"/>
                      <a:pt x="3407" y="2008"/>
                    </a:cubicBezTo>
                    <a:cubicBezTo>
                      <a:pt x="3453" y="1941"/>
                      <a:pt x="3494" y="1836"/>
                      <a:pt x="3590" y="1836"/>
                    </a:cubicBezTo>
                    <a:cubicBezTo>
                      <a:pt x="3635" y="1835"/>
                      <a:pt x="3656" y="1787"/>
                      <a:pt x="3689" y="1763"/>
                    </a:cubicBezTo>
                    <a:cubicBezTo>
                      <a:pt x="3678" y="1731"/>
                      <a:pt x="3668" y="1698"/>
                      <a:pt x="3660" y="1664"/>
                    </a:cubicBezTo>
                    <a:cubicBezTo>
                      <a:pt x="4026" y="1659"/>
                      <a:pt x="4392" y="1667"/>
                      <a:pt x="4758" y="1661"/>
                    </a:cubicBezTo>
                    <a:cubicBezTo>
                      <a:pt x="4695" y="1425"/>
                      <a:pt x="4632" y="1187"/>
                      <a:pt x="4547" y="957"/>
                    </a:cubicBezTo>
                    <a:cubicBezTo>
                      <a:pt x="4570" y="892"/>
                      <a:pt x="4609" y="834"/>
                      <a:pt x="4639" y="771"/>
                    </a:cubicBezTo>
                    <a:cubicBezTo>
                      <a:pt x="4674" y="727"/>
                      <a:pt x="4613" y="696"/>
                      <a:pt x="4589" y="666"/>
                    </a:cubicBezTo>
                    <a:cubicBezTo>
                      <a:pt x="4585" y="643"/>
                      <a:pt x="4579" y="596"/>
                      <a:pt x="4575" y="573"/>
                    </a:cubicBezTo>
                    <a:cubicBezTo>
                      <a:pt x="4357" y="688"/>
                      <a:pt x="4110" y="682"/>
                      <a:pt x="3876" y="706"/>
                    </a:cubicBezTo>
                    <a:cubicBezTo>
                      <a:pt x="3657" y="648"/>
                      <a:pt x="3414" y="635"/>
                      <a:pt x="3246" y="460"/>
                    </a:cubicBezTo>
                    <a:cubicBezTo>
                      <a:pt x="3257" y="358"/>
                      <a:pt x="3141" y="413"/>
                      <a:pt x="3087" y="370"/>
                    </a:cubicBezTo>
                    <a:cubicBezTo>
                      <a:pt x="3030" y="330"/>
                      <a:pt x="2962" y="323"/>
                      <a:pt x="2895" y="312"/>
                    </a:cubicBezTo>
                    <a:cubicBezTo>
                      <a:pt x="2832" y="228"/>
                      <a:pt x="2710" y="246"/>
                      <a:pt x="2631" y="189"/>
                    </a:cubicBezTo>
                    <a:cubicBezTo>
                      <a:pt x="2600" y="151"/>
                      <a:pt x="2551" y="148"/>
                      <a:pt x="2508" y="134"/>
                    </a:cubicBezTo>
                    <a:cubicBezTo>
                      <a:pt x="2431" y="62"/>
                      <a:pt x="2326" y="13"/>
                      <a:pt x="2216" y="39"/>
                    </a:cubicBezTo>
                    <a:cubicBezTo>
                      <a:pt x="2165" y="44"/>
                      <a:pt x="2126" y="0"/>
                      <a:pt x="2076" y="5"/>
                    </a:cubicBezTo>
                    <a:cubicBezTo>
                      <a:pt x="2035" y="21"/>
                      <a:pt x="1998" y="44"/>
                      <a:pt x="1959" y="62"/>
                    </a:cubicBezTo>
                    <a:cubicBezTo>
                      <a:pt x="1817" y="30"/>
                      <a:pt x="1718" y="130"/>
                      <a:pt x="1592" y="160"/>
                    </a:cubicBezTo>
                    <a:cubicBezTo>
                      <a:pt x="1473" y="234"/>
                      <a:pt x="1346" y="336"/>
                      <a:pt x="1193" y="287"/>
                    </a:cubicBezTo>
                    <a:cubicBezTo>
                      <a:pt x="1078" y="294"/>
                      <a:pt x="961" y="339"/>
                      <a:pt x="848" y="303"/>
                    </a:cubicBezTo>
                    <a:cubicBezTo>
                      <a:pt x="774" y="325"/>
                      <a:pt x="692" y="343"/>
                      <a:pt x="638" y="402"/>
                    </a:cubicBezTo>
                    <a:cubicBezTo>
                      <a:pt x="535" y="504"/>
                      <a:pt x="388" y="524"/>
                      <a:pt x="266" y="591"/>
                    </a:cubicBezTo>
                    <a:cubicBezTo>
                      <a:pt x="216" y="595"/>
                      <a:pt x="115" y="603"/>
                      <a:pt x="65" y="607"/>
                    </a:cubicBezTo>
                    <a:cubicBezTo>
                      <a:pt x="65" y="623"/>
                      <a:pt x="65" y="655"/>
                      <a:pt x="65" y="670"/>
                    </a:cubicBezTo>
                    <a:cubicBezTo>
                      <a:pt x="113" y="679"/>
                      <a:pt x="170" y="670"/>
                      <a:pt x="201" y="717"/>
                    </a:cubicBezTo>
                    <a:cubicBezTo>
                      <a:pt x="217" y="765"/>
                      <a:pt x="193" y="808"/>
                      <a:pt x="172" y="849"/>
                    </a:cubicBezTo>
                    <a:cubicBezTo>
                      <a:pt x="216" y="850"/>
                      <a:pt x="260" y="853"/>
                      <a:pt x="304" y="857"/>
                    </a:cubicBezTo>
                    <a:cubicBezTo>
                      <a:pt x="370" y="894"/>
                      <a:pt x="346" y="973"/>
                      <a:pt x="314" y="1024"/>
                    </a:cubicBezTo>
                    <a:cubicBezTo>
                      <a:pt x="360" y="1032"/>
                      <a:pt x="420" y="1018"/>
                      <a:pt x="442" y="1072"/>
                    </a:cubicBezTo>
                    <a:cubicBezTo>
                      <a:pt x="463" y="1148"/>
                      <a:pt x="509" y="1228"/>
                      <a:pt x="461" y="1304"/>
                    </a:cubicBezTo>
                    <a:cubicBezTo>
                      <a:pt x="495" y="1348"/>
                      <a:pt x="574" y="1375"/>
                      <a:pt x="554" y="1443"/>
                    </a:cubicBezTo>
                    <a:cubicBezTo>
                      <a:pt x="474" y="1471"/>
                      <a:pt x="403" y="1525"/>
                      <a:pt x="315" y="1527"/>
                    </a:cubicBezTo>
                    <a:cubicBezTo>
                      <a:pt x="333" y="1557"/>
                      <a:pt x="343" y="1589"/>
                      <a:pt x="344" y="1622"/>
                    </a:cubicBezTo>
                    <a:cubicBezTo>
                      <a:pt x="314" y="1644"/>
                      <a:pt x="283" y="1661"/>
                      <a:pt x="249" y="1672"/>
                    </a:cubicBezTo>
                    <a:cubicBezTo>
                      <a:pt x="238" y="1723"/>
                      <a:pt x="215" y="1824"/>
                      <a:pt x="204" y="1874"/>
                    </a:cubicBezTo>
                    <a:cubicBezTo>
                      <a:pt x="238" y="2020"/>
                      <a:pt x="109" y="2032"/>
                      <a:pt x="32" y="2091"/>
                    </a:cubicBezTo>
                    <a:cubicBezTo>
                      <a:pt x="0" y="2184"/>
                      <a:pt x="89" y="2233"/>
                      <a:pt x="143" y="2289"/>
                    </a:cubicBezTo>
                    <a:cubicBezTo>
                      <a:pt x="192" y="2292"/>
                      <a:pt x="290" y="2299"/>
                      <a:pt x="339" y="2303"/>
                    </a:cubicBezTo>
                    <a:cubicBezTo>
                      <a:pt x="347" y="2339"/>
                      <a:pt x="363" y="2372"/>
                      <a:pt x="387" y="2400"/>
                    </a:cubicBezTo>
                    <a:cubicBezTo>
                      <a:pt x="430" y="2405"/>
                      <a:pt x="474" y="2406"/>
                      <a:pt x="518" y="2402"/>
                    </a:cubicBezTo>
                    <a:cubicBezTo>
                      <a:pt x="520" y="2385"/>
                      <a:pt x="526" y="2351"/>
                      <a:pt x="529" y="2334"/>
                    </a:cubicBezTo>
                    <a:cubicBezTo>
                      <a:pt x="695" y="2233"/>
                      <a:pt x="713" y="2437"/>
                      <a:pt x="837" y="2446"/>
                    </a:cubicBezTo>
                    <a:cubicBezTo>
                      <a:pt x="837" y="2469"/>
                      <a:pt x="837" y="2516"/>
                      <a:pt x="837" y="2539"/>
                    </a:cubicBezTo>
                    <a:cubicBezTo>
                      <a:pt x="781" y="2561"/>
                      <a:pt x="724" y="2579"/>
                      <a:pt x="664" y="2586"/>
                    </a:cubicBezTo>
                    <a:cubicBezTo>
                      <a:pt x="665" y="2633"/>
                      <a:pt x="692" y="2674"/>
                      <a:pt x="705" y="2718"/>
                    </a:cubicBezTo>
                    <a:cubicBezTo>
                      <a:pt x="729" y="2718"/>
                      <a:pt x="776" y="2720"/>
                      <a:pt x="800" y="2720"/>
                    </a:cubicBezTo>
                    <a:cubicBezTo>
                      <a:pt x="777" y="2609"/>
                      <a:pt x="904" y="2575"/>
                      <a:pt x="919" y="2478"/>
                    </a:cubicBezTo>
                    <a:cubicBezTo>
                      <a:pt x="1142" y="2357"/>
                      <a:pt x="1143" y="2739"/>
                      <a:pt x="1370" y="2614"/>
                    </a:cubicBezTo>
                    <a:cubicBezTo>
                      <a:pt x="1414" y="2613"/>
                      <a:pt x="1458" y="2616"/>
                      <a:pt x="1502" y="2624"/>
                    </a:cubicBezTo>
                    <a:cubicBezTo>
                      <a:pt x="1556" y="2687"/>
                      <a:pt x="1634" y="2720"/>
                      <a:pt x="1716" y="2728"/>
                    </a:cubicBezTo>
                    <a:cubicBezTo>
                      <a:pt x="1725" y="2774"/>
                      <a:pt x="1718" y="2828"/>
                      <a:pt x="1764" y="2855"/>
                    </a:cubicBezTo>
                    <a:cubicBezTo>
                      <a:pt x="1788" y="2858"/>
                      <a:pt x="1837" y="2864"/>
                      <a:pt x="1861" y="2867"/>
                    </a:cubicBezTo>
                    <a:cubicBezTo>
                      <a:pt x="1861" y="2959"/>
                      <a:pt x="1862" y="3051"/>
                      <a:pt x="1864" y="3142"/>
                    </a:cubicBezTo>
                  </a:path>
                </a:pathLst>
              </a:custGeom>
              <a:grpFill/>
              <a:ln w="9525">
                <a:solidFill>
                  <a:schemeClr val="bg1">
                    <a:lumMod val="85000"/>
                  </a:schemeClr>
                </a:solidFill>
                <a:round/>
                <a:headEnd/>
                <a:tailEnd/>
              </a:ln>
            </p:spPr>
            <p:txBody>
              <a:bodyPr/>
              <a:lstStyle/>
              <a:p>
                <a:pPr>
                  <a:defRPr/>
                </a:pPr>
                <a:endParaRPr lang="en-US" dirty="0"/>
              </a:p>
            </p:txBody>
          </p:sp>
          <p:sp>
            <p:nvSpPr>
              <p:cNvPr id="69" name="Freeform 152"/>
              <p:cNvSpPr>
                <a:spLocks/>
              </p:cNvSpPr>
              <p:nvPr/>
            </p:nvSpPr>
            <p:spPr bwMode="auto">
              <a:xfrm flipV="1">
                <a:off x="10056218" y="5579146"/>
                <a:ext cx="1085850" cy="1019175"/>
              </a:xfrm>
              <a:custGeom>
                <a:avLst/>
                <a:gdLst>
                  <a:gd name="T0" fmla="*/ 582728 w 3792"/>
                  <a:gd name="T1" fmla="*/ 1017459 h 3564"/>
                  <a:gd name="T2" fmla="*/ 642003 w 3792"/>
                  <a:gd name="T3" fmla="*/ 1019175 h 3564"/>
                  <a:gd name="T4" fmla="*/ 631694 w 3792"/>
                  <a:gd name="T5" fmla="*/ 969989 h 3564"/>
                  <a:gd name="T6" fmla="*/ 679802 w 3792"/>
                  <a:gd name="T7" fmla="*/ 955691 h 3564"/>
                  <a:gd name="T8" fmla="*/ 690397 w 3792"/>
                  <a:gd name="T9" fmla="*/ 920232 h 3564"/>
                  <a:gd name="T10" fmla="*/ 672643 w 3792"/>
                  <a:gd name="T11" fmla="*/ 889062 h 3564"/>
                  <a:gd name="T12" fmla="*/ 761699 w 3792"/>
                  <a:gd name="T13" fmla="*/ 865612 h 3564"/>
                  <a:gd name="T14" fmla="*/ 810665 w 3792"/>
                  <a:gd name="T15" fmla="*/ 803844 h 3564"/>
                  <a:gd name="T16" fmla="*/ 830137 w 3792"/>
                  <a:gd name="T17" fmla="*/ 782683 h 3564"/>
                  <a:gd name="T18" fmla="*/ 875953 w 3792"/>
                  <a:gd name="T19" fmla="*/ 737787 h 3564"/>
                  <a:gd name="T20" fmla="*/ 927783 w 3792"/>
                  <a:gd name="T21" fmla="*/ 709476 h 3564"/>
                  <a:gd name="T22" fmla="*/ 965295 w 3792"/>
                  <a:gd name="T23" fmla="*/ 696322 h 3564"/>
                  <a:gd name="T24" fmla="*/ 1027720 w 3792"/>
                  <a:gd name="T25" fmla="*/ 607101 h 3564"/>
                  <a:gd name="T26" fmla="*/ 1085850 w 3792"/>
                  <a:gd name="T27" fmla="*/ 593375 h 3564"/>
                  <a:gd name="T28" fmla="*/ 1084132 w 3792"/>
                  <a:gd name="T29" fmla="*/ 515593 h 3564"/>
                  <a:gd name="T30" fmla="*/ 931792 w 3792"/>
                  <a:gd name="T31" fmla="*/ 499007 h 3564"/>
                  <a:gd name="T32" fmla="*/ 763130 w 3792"/>
                  <a:gd name="T33" fmla="*/ 484709 h 3564"/>
                  <a:gd name="T34" fmla="*/ 668061 w 3792"/>
                  <a:gd name="T35" fmla="*/ 396346 h 3564"/>
                  <a:gd name="T36" fmla="*/ 627972 w 3792"/>
                  <a:gd name="T37" fmla="*/ 315418 h 3564"/>
                  <a:gd name="T38" fmla="*/ 597905 w 3792"/>
                  <a:gd name="T39" fmla="*/ 254794 h 3564"/>
                  <a:gd name="T40" fmla="*/ 572992 w 3792"/>
                  <a:gd name="T41" fmla="*/ 193598 h 3564"/>
                  <a:gd name="T42" fmla="*/ 609645 w 3792"/>
                  <a:gd name="T43" fmla="*/ 158996 h 3564"/>
                  <a:gd name="T44" fmla="*/ 595041 w 3792"/>
                  <a:gd name="T45" fmla="*/ 113528 h 3564"/>
                  <a:gd name="T46" fmla="*/ 596473 w 3792"/>
                  <a:gd name="T47" fmla="*/ 42895 h 3564"/>
                  <a:gd name="T48" fmla="*/ 589601 w 3792"/>
                  <a:gd name="T49" fmla="*/ 0 h 3564"/>
                  <a:gd name="T50" fmla="*/ 467328 w 3792"/>
                  <a:gd name="T51" fmla="*/ 107522 h 3564"/>
                  <a:gd name="T52" fmla="*/ 331024 w 3792"/>
                  <a:gd name="T53" fmla="*/ 224196 h 3564"/>
                  <a:gd name="T54" fmla="*/ 281771 w 3792"/>
                  <a:gd name="T55" fmla="*/ 266232 h 3564"/>
                  <a:gd name="T56" fmla="*/ 18040 w 3792"/>
                  <a:gd name="T57" fmla="*/ 426086 h 3564"/>
                  <a:gd name="T58" fmla="*/ 12886 w 3792"/>
                  <a:gd name="T59" fmla="*/ 456398 h 3564"/>
                  <a:gd name="T60" fmla="*/ 7445 w 3792"/>
                  <a:gd name="T61" fmla="*/ 516451 h 3564"/>
                  <a:gd name="T62" fmla="*/ 286 w 3792"/>
                  <a:gd name="T63" fmla="*/ 552196 h 3564"/>
                  <a:gd name="T64" fmla="*/ 58130 w 3792"/>
                  <a:gd name="T65" fmla="*/ 753801 h 3564"/>
                  <a:gd name="T66" fmla="*/ 88197 w 3792"/>
                  <a:gd name="T67" fmla="*/ 784113 h 3564"/>
                  <a:gd name="T68" fmla="*/ 134013 w 3792"/>
                  <a:gd name="T69" fmla="*/ 799269 h 3564"/>
                  <a:gd name="T70" fmla="*/ 170094 w 3792"/>
                  <a:gd name="T71" fmla="*/ 884772 h 3564"/>
                  <a:gd name="T72" fmla="*/ 201879 w 3792"/>
                  <a:gd name="T73" fmla="*/ 955405 h 3564"/>
                  <a:gd name="T74" fmla="*/ 217915 w 3792"/>
                  <a:gd name="T75" fmla="*/ 1008594 h 3564"/>
                  <a:gd name="T76" fmla="*/ 250272 w 3792"/>
                  <a:gd name="T77" fmla="*/ 979998 h 3564"/>
                  <a:gd name="T78" fmla="*/ 277476 w 3792"/>
                  <a:gd name="T79" fmla="*/ 977424 h 3564"/>
                  <a:gd name="T80" fmla="*/ 291221 w 3792"/>
                  <a:gd name="T81" fmla="*/ 890205 h 3564"/>
                  <a:gd name="T82" fmla="*/ 318711 w 3792"/>
                  <a:gd name="T83" fmla="*/ 867900 h 3564"/>
                  <a:gd name="T84" fmla="*/ 337896 w 3792"/>
                  <a:gd name="T85" fmla="*/ 876765 h 3564"/>
                  <a:gd name="T86" fmla="*/ 340474 w 3792"/>
                  <a:gd name="T87" fmla="*/ 849027 h 3564"/>
                  <a:gd name="T88" fmla="*/ 398030 w 3792"/>
                  <a:gd name="T89" fmla="*/ 838160 h 3564"/>
                  <a:gd name="T90" fmla="*/ 433252 w 3792"/>
                  <a:gd name="T91" fmla="*/ 894495 h 3564"/>
                  <a:gd name="T92" fmla="*/ 488518 w 3792"/>
                  <a:gd name="T93" fmla="*/ 909651 h 3564"/>
                  <a:gd name="T94" fmla="*/ 503122 w 3792"/>
                  <a:gd name="T95" fmla="*/ 945396 h 3564"/>
                  <a:gd name="T96" fmla="*/ 579292 w 3792"/>
                  <a:gd name="T97" fmla="*/ 999729 h 3564"/>
                  <a:gd name="T98" fmla="*/ 582728 w 3792"/>
                  <a:gd name="T99" fmla="*/ 1017459 h 35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792"/>
                  <a:gd name="T151" fmla="*/ 0 h 3564"/>
                  <a:gd name="T152" fmla="*/ 3792 w 3792"/>
                  <a:gd name="T153" fmla="*/ 3564 h 35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792" h="3564">
                    <a:moveTo>
                      <a:pt x="2035" y="3558"/>
                    </a:moveTo>
                    <a:cubicBezTo>
                      <a:pt x="2101" y="3504"/>
                      <a:pt x="2172" y="3549"/>
                      <a:pt x="2242" y="3564"/>
                    </a:cubicBezTo>
                    <a:cubicBezTo>
                      <a:pt x="2252" y="3502"/>
                      <a:pt x="2215" y="3450"/>
                      <a:pt x="2206" y="3392"/>
                    </a:cubicBezTo>
                    <a:cubicBezTo>
                      <a:pt x="2265" y="3386"/>
                      <a:pt x="2322" y="3371"/>
                      <a:pt x="2374" y="3342"/>
                    </a:cubicBezTo>
                    <a:cubicBezTo>
                      <a:pt x="2384" y="3301"/>
                      <a:pt x="2430" y="3263"/>
                      <a:pt x="2411" y="3218"/>
                    </a:cubicBezTo>
                    <a:cubicBezTo>
                      <a:pt x="2378" y="3189"/>
                      <a:pt x="2334" y="3161"/>
                      <a:pt x="2349" y="3109"/>
                    </a:cubicBezTo>
                    <a:cubicBezTo>
                      <a:pt x="2449" y="3069"/>
                      <a:pt x="2560" y="3071"/>
                      <a:pt x="2660" y="3027"/>
                    </a:cubicBezTo>
                    <a:cubicBezTo>
                      <a:pt x="2563" y="2844"/>
                      <a:pt x="2737" y="2846"/>
                      <a:pt x="2831" y="2811"/>
                    </a:cubicBezTo>
                    <a:cubicBezTo>
                      <a:pt x="2841" y="2776"/>
                      <a:pt x="2864" y="2751"/>
                      <a:pt x="2899" y="2737"/>
                    </a:cubicBezTo>
                    <a:cubicBezTo>
                      <a:pt x="2924" y="2659"/>
                      <a:pt x="3025" y="2657"/>
                      <a:pt x="3059" y="2580"/>
                    </a:cubicBezTo>
                    <a:cubicBezTo>
                      <a:pt x="3119" y="2549"/>
                      <a:pt x="3190" y="2532"/>
                      <a:pt x="3240" y="2481"/>
                    </a:cubicBezTo>
                    <a:cubicBezTo>
                      <a:pt x="3284" y="2468"/>
                      <a:pt x="3329" y="2457"/>
                      <a:pt x="3371" y="2435"/>
                    </a:cubicBezTo>
                    <a:cubicBezTo>
                      <a:pt x="3492" y="2376"/>
                      <a:pt x="3537" y="2238"/>
                      <a:pt x="3589" y="2123"/>
                    </a:cubicBezTo>
                    <a:cubicBezTo>
                      <a:pt x="3659" y="2118"/>
                      <a:pt x="3727" y="2103"/>
                      <a:pt x="3792" y="2075"/>
                    </a:cubicBezTo>
                    <a:cubicBezTo>
                      <a:pt x="3773" y="1986"/>
                      <a:pt x="3756" y="1892"/>
                      <a:pt x="3786" y="1803"/>
                    </a:cubicBezTo>
                    <a:cubicBezTo>
                      <a:pt x="3619" y="1726"/>
                      <a:pt x="3427" y="1797"/>
                      <a:pt x="3254" y="1745"/>
                    </a:cubicBezTo>
                    <a:cubicBezTo>
                      <a:pt x="3056" y="1727"/>
                      <a:pt x="2861" y="1726"/>
                      <a:pt x="2665" y="1695"/>
                    </a:cubicBezTo>
                    <a:cubicBezTo>
                      <a:pt x="2441" y="1775"/>
                      <a:pt x="2395" y="1528"/>
                      <a:pt x="2333" y="1386"/>
                    </a:cubicBezTo>
                    <a:cubicBezTo>
                      <a:pt x="2269" y="1302"/>
                      <a:pt x="2227" y="1204"/>
                      <a:pt x="2193" y="1103"/>
                    </a:cubicBezTo>
                    <a:cubicBezTo>
                      <a:pt x="2137" y="1045"/>
                      <a:pt x="2106" y="969"/>
                      <a:pt x="2088" y="891"/>
                    </a:cubicBezTo>
                    <a:cubicBezTo>
                      <a:pt x="2033" y="836"/>
                      <a:pt x="2004" y="753"/>
                      <a:pt x="2001" y="677"/>
                    </a:cubicBezTo>
                    <a:cubicBezTo>
                      <a:pt x="2043" y="637"/>
                      <a:pt x="2087" y="597"/>
                      <a:pt x="2129" y="556"/>
                    </a:cubicBezTo>
                    <a:cubicBezTo>
                      <a:pt x="2170" y="484"/>
                      <a:pt x="2029" y="468"/>
                      <a:pt x="2078" y="397"/>
                    </a:cubicBezTo>
                    <a:cubicBezTo>
                      <a:pt x="2135" y="316"/>
                      <a:pt x="1998" y="244"/>
                      <a:pt x="2083" y="150"/>
                    </a:cubicBezTo>
                    <a:cubicBezTo>
                      <a:pt x="2110" y="99"/>
                      <a:pt x="2072" y="50"/>
                      <a:pt x="2059" y="0"/>
                    </a:cubicBezTo>
                    <a:cubicBezTo>
                      <a:pt x="1897" y="103"/>
                      <a:pt x="1769" y="244"/>
                      <a:pt x="1632" y="376"/>
                    </a:cubicBezTo>
                    <a:cubicBezTo>
                      <a:pt x="1445" y="476"/>
                      <a:pt x="1346" y="688"/>
                      <a:pt x="1156" y="784"/>
                    </a:cubicBezTo>
                    <a:cubicBezTo>
                      <a:pt x="1107" y="844"/>
                      <a:pt x="1051" y="895"/>
                      <a:pt x="984" y="931"/>
                    </a:cubicBezTo>
                    <a:cubicBezTo>
                      <a:pt x="701" y="1154"/>
                      <a:pt x="411" y="1379"/>
                      <a:pt x="63" y="1490"/>
                    </a:cubicBezTo>
                    <a:cubicBezTo>
                      <a:pt x="60" y="1523"/>
                      <a:pt x="0" y="1572"/>
                      <a:pt x="45" y="1596"/>
                    </a:cubicBezTo>
                    <a:cubicBezTo>
                      <a:pt x="124" y="1640"/>
                      <a:pt x="140" y="1819"/>
                      <a:pt x="26" y="1806"/>
                    </a:cubicBezTo>
                    <a:cubicBezTo>
                      <a:pt x="19" y="1848"/>
                      <a:pt x="1" y="1889"/>
                      <a:pt x="1" y="1931"/>
                    </a:cubicBezTo>
                    <a:cubicBezTo>
                      <a:pt x="64" y="2168"/>
                      <a:pt x="147" y="2397"/>
                      <a:pt x="203" y="2636"/>
                    </a:cubicBezTo>
                    <a:cubicBezTo>
                      <a:pt x="266" y="2640"/>
                      <a:pt x="268" y="2707"/>
                      <a:pt x="308" y="2742"/>
                    </a:cubicBezTo>
                    <a:cubicBezTo>
                      <a:pt x="364" y="2753"/>
                      <a:pt x="418" y="2769"/>
                      <a:pt x="468" y="2795"/>
                    </a:cubicBezTo>
                    <a:cubicBezTo>
                      <a:pt x="521" y="2891"/>
                      <a:pt x="548" y="2996"/>
                      <a:pt x="594" y="3094"/>
                    </a:cubicBezTo>
                    <a:cubicBezTo>
                      <a:pt x="655" y="3164"/>
                      <a:pt x="752" y="3218"/>
                      <a:pt x="705" y="3341"/>
                    </a:cubicBezTo>
                    <a:cubicBezTo>
                      <a:pt x="719" y="3388"/>
                      <a:pt x="747" y="3481"/>
                      <a:pt x="761" y="3527"/>
                    </a:cubicBezTo>
                    <a:cubicBezTo>
                      <a:pt x="830" y="3548"/>
                      <a:pt x="859" y="3482"/>
                      <a:pt x="874" y="3427"/>
                    </a:cubicBezTo>
                    <a:cubicBezTo>
                      <a:pt x="898" y="3425"/>
                      <a:pt x="945" y="3420"/>
                      <a:pt x="969" y="3418"/>
                    </a:cubicBezTo>
                    <a:cubicBezTo>
                      <a:pt x="899" y="3320"/>
                      <a:pt x="983" y="3209"/>
                      <a:pt x="1017" y="3113"/>
                    </a:cubicBezTo>
                    <a:cubicBezTo>
                      <a:pt x="1049" y="3088"/>
                      <a:pt x="1066" y="3032"/>
                      <a:pt x="1113" y="3035"/>
                    </a:cubicBezTo>
                    <a:cubicBezTo>
                      <a:pt x="1130" y="3043"/>
                      <a:pt x="1163" y="3058"/>
                      <a:pt x="1180" y="3066"/>
                    </a:cubicBezTo>
                    <a:cubicBezTo>
                      <a:pt x="1182" y="3042"/>
                      <a:pt x="1187" y="2993"/>
                      <a:pt x="1189" y="2969"/>
                    </a:cubicBezTo>
                    <a:cubicBezTo>
                      <a:pt x="1252" y="2940"/>
                      <a:pt x="1319" y="2914"/>
                      <a:pt x="1390" y="2931"/>
                    </a:cubicBezTo>
                    <a:cubicBezTo>
                      <a:pt x="1430" y="2997"/>
                      <a:pt x="1474" y="3061"/>
                      <a:pt x="1513" y="3128"/>
                    </a:cubicBezTo>
                    <a:cubicBezTo>
                      <a:pt x="1569" y="3170"/>
                      <a:pt x="1638" y="3174"/>
                      <a:pt x="1706" y="3181"/>
                    </a:cubicBezTo>
                    <a:cubicBezTo>
                      <a:pt x="1749" y="3210"/>
                      <a:pt x="1745" y="3262"/>
                      <a:pt x="1757" y="3306"/>
                    </a:cubicBezTo>
                    <a:cubicBezTo>
                      <a:pt x="1859" y="3347"/>
                      <a:pt x="1931" y="3437"/>
                      <a:pt x="2023" y="3496"/>
                    </a:cubicBezTo>
                    <a:cubicBezTo>
                      <a:pt x="2026" y="3512"/>
                      <a:pt x="2032" y="3543"/>
                      <a:pt x="2035" y="3558"/>
                    </a:cubicBezTo>
                  </a:path>
                </a:pathLst>
              </a:custGeom>
              <a:grpFill/>
              <a:ln w="9525">
                <a:solidFill>
                  <a:schemeClr val="bg1">
                    <a:lumMod val="85000"/>
                  </a:schemeClr>
                </a:solidFill>
                <a:round/>
                <a:headEnd/>
                <a:tailEnd/>
              </a:ln>
            </p:spPr>
            <p:txBody>
              <a:bodyPr/>
              <a:lstStyle/>
              <a:p>
                <a:pPr>
                  <a:defRPr/>
                </a:pPr>
                <a:endParaRPr lang="en-US" dirty="0"/>
              </a:p>
            </p:txBody>
          </p:sp>
        </p:grpSp>
        <p:grpSp>
          <p:nvGrpSpPr>
            <p:cNvPr id="31" name="Grupo 30"/>
            <p:cNvGrpSpPr/>
            <p:nvPr/>
          </p:nvGrpSpPr>
          <p:grpSpPr>
            <a:xfrm>
              <a:off x="9094696" y="4612586"/>
              <a:ext cx="2966786" cy="1131647"/>
              <a:chOff x="477368" y="2553312"/>
              <a:chExt cx="2966786" cy="1131647"/>
            </a:xfrm>
          </p:grpSpPr>
          <p:sp>
            <p:nvSpPr>
              <p:cNvPr id="32" name="CuadroTexto 31"/>
              <p:cNvSpPr txBox="1"/>
              <p:nvPr/>
            </p:nvSpPr>
            <p:spPr>
              <a:xfrm>
                <a:off x="477368" y="2553312"/>
                <a:ext cx="2109779" cy="369332"/>
              </a:xfrm>
              <a:prstGeom prst="rect">
                <a:avLst/>
              </a:prstGeom>
              <a:noFill/>
            </p:spPr>
            <p:txBody>
              <a:bodyPr wrap="square" rtlCol="0">
                <a:spAutoFit/>
              </a:bodyPr>
              <a:lstStyle/>
              <a:p>
                <a:r>
                  <a:rPr lang="es-MX" b="1" dirty="0" smtClean="0">
                    <a:solidFill>
                      <a:srgbClr val="0C223C"/>
                    </a:solidFill>
                  </a:rPr>
                  <a:t>Tasa nacional</a:t>
                </a:r>
                <a:endParaRPr lang="es-MX" b="1" dirty="0">
                  <a:solidFill>
                    <a:srgbClr val="0C223C"/>
                  </a:solidFill>
                </a:endParaRPr>
              </a:p>
            </p:txBody>
          </p:sp>
          <p:sp>
            <p:nvSpPr>
              <p:cNvPr id="33" name="CuadroTexto 32"/>
              <p:cNvSpPr txBox="1"/>
              <p:nvPr/>
            </p:nvSpPr>
            <p:spPr>
              <a:xfrm>
                <a:off x="497685" y="2853962"/>
                <a:ext cx="2946469" cy="830997"/>
              </a:xfrm>
              <a:prstGeom prst="rect">
                <a:avLst/>
              </a:prstGeom>
              <a:noFill/>
            </p:spPr>
            <p:txBody>
              <a:bodyPr wrap="square" rtlCol="0">
                <a:spAutoFit/>
              </a:bodyPr>
              <a:lstStyle/>
              <a:p>
                <a:r>
                  <a:rPr lang="es-MX" sz="3200" b="1" dirty="0" smtClean="0">
                    <a:solidFill>
                      <a:srgbClr val="0C223C"/>
                    </a:solidFill>
                  </a:rPr>
                  <a:t>65,563 </a:t>
                </a:r>
              </a:p>
              <a:p>
                <a:r>
                  <a:rPr lang="es-MX" sz="1600" dirty="0" smtClean="0">
                    <a:solidFill>
                      <a:srgbClr val="0C223C"/>
                    </a:solidFill>
                  </a:rPr>
                  <a:t>x cada 100 mil habitantes*****</a:t>
                </a:r>
                <a:endParaRPr lang="es-MX" sz="1600" dirty="0">
                  <a:solidFill>
                    <a:srgbClr val="0C223C"/>
                  </a:solidFill>
                </a:endParaRPr>
              </a:p>
            </p:txBody>
          </p:sp>
        </p:grpSp>
      </p:grpSp>
      <p:sp>
        <p:nvSpPr>
          <p:cNvPr id="3" name="7 CuadroTexto"/>
          <p:cNvSpPr txBox="1">
            <a:spLocks noChangeArrowheads="1"/>
          </p:cNvSpPr>
          <p:nvPr/>
        </p:nvSpPr>
        <p:spPr bwMode="auto">
          <a:xfrm>
            <a:off x="9170265" y="110740"/>
            <a:ext cx="2693814" cy="461665"/>
          </a:xfrm>
          <a:prstGeom prst="rect">
            <a:avLst/>
          </a:prstGeom>
          <a:noFill/>
          <a:ln w="9525">
            <a:noFill/>
            <a:miter lim="800000"/>
            <a:headEnd/>
            <a:tailEnd/>
          </a:ln>
        </p:spPr>
        <p:txBody>
          <a:bodyPr wrap="none">
            <a:spAutoFit/>
          </a:bodyPr>
          <a:lstStyle/>
          <a:p>
            <a:pPr algn="r">
              <a:defRPr/>
            </a:pPr>
            <a:r>
              <a:rPr lang="es-MX" sz="2400" b="1" dirty="0">
                <a:solidFill>
                  <a:schemeClr val="accent5">
                    <a:lumMod val="75000"/>
                  </a:schemeClr>
                </a:solidFill>
                <a:latin typeface="Calibri" pitchFamily="34" charset="0"/>
                <a:cs typeface="Arial" charset="0"/>
              </a:rPr>
              <a:t>Trámites y Servicios</a:t>
            </a:r>
          </a:p>
        </p:txBody>
      </p:sp>
      <p:pic>
        <p:nvPicPr>
          <p:cNvPr id="5"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86" y="68610"/>
            <a:ext cx="1190778" cy="550874"/>
          </a:xfrm>
          <a:prstGeom prst="rect">
            <a:avLst/>
          </a:prstGeom>
        </p:spPr>
      </p:pic>
      <p:cxnSp>
        <p:nvCxnSpPr>
          <p:cNvPr id="6" name="6 Conector recto"/>
          <p:cNvCxnSpPr>
            <a:cxnSpLocks noChangeShapeType="1"/>
          </p:cNvCxnSpPr>
          <p:nvPr/>
        </p:nvCxnSpPr>
        <p:spPr bwMode="auto">
          <a:xfrm>
            <a:off x="316416" y="713771"/>
            <a:ext cx="11425867" cy="0"/>
          </a:xfrm>
          <a:prstGeom prst="line">
            <a:avLst/>
          </a:prstGeom>
          <a:noFill/>
          <a:ln w="38100">
            <a:solidFill>
              <a:schemeClr val="accent1"/>
            </a:solidFill>
            <a:round/>
            <a:headEnd/>
            <a:tailEnd/>
          </a:ln>
          <a:effectLst>
            <a:outerShdw blurRad="63500" dist="38100" dir="5400000" algn="t" rotWithShape="0">
              <a:srgbClr val="000000">
                <a:alpha val="39999"/>
              </a:srgbClr>
            </a:outerShdw>
          </a:effectLst>
        </p:spPr>
      </p:cxnSp>
      <p:sp>
        <p:nvSpPr>
          <p:cNvPr id="7" name="CuadroTexto 27"/>
          <p:cNvSpPr txBox="1"/>
          <p:nvPr/>
        </p:nvSpPr>
        <p:spPr>
          <a:xfrm>
            <a:off x="287412" y="908720"/>
            <a:ext cx="11469688" cy="584775"/>
          </a:xfrm>
          <a:prstGeom prst="rect">
            <a:avLst/>
          </a:prstGeom>
          <a:noFill/>
        </p:spPr>
        <p:txBody>
          <a:bodyPr wrap="square" rtlCol="0">
            <a:spAutoFit/>
          </a:bodyPr>
          <a:lstStyle/>
          <a:p>
            <a:pPr algn="just"/>
            <a:r>
              <a:rPr lang="es-MX" sz="1400" b="1" dirty="0">
                <a:solidFill>
                  <a:srgbClr val="10253F"/>
                </a:solidFill>
              </a:rPr>
              <a:t>Al cierre de </a:t>
            </a:r>
            <a:r>
              <a:rPr lang="es-MX" sz="1600" b="1" dirty="0">
                <a:solidFill>
                  <a:srgbClr val="31859C"/>
                </a:solidFill>
              </a:rPr>
              <a:t>2016</a:t>
            </a:r>
            <a:r>
              <a:rPr lang="es-MX" sz="1400" b="1" dirty="0">
                <a:solidFill>
                  <a:srgbClr val="10253F"/>
                </a:solidFill>
              </a:rPr>
              <a:t>, los Poderes Judiciales de las Entidades Federativas atendieron </a:t>
            </a:r>
            <a:r>
              <a:rPr lang="es-MX" sz="1600" b="1" dirty="0">
                <a:solidFill>
                  <a:srgbClr val="31859C"/>
                </a:solidFill>
              </a:rPr>
              <a:t>80 millones 166 mil 627 trámites y </a:t>
            </a:r>
            <a:r>
              <a:rPr lang="es-MX" sz="1600" b="1" dirty="0" smtClean="0">
                <a:solidFill>
                  <a:srgbClr val="31859C"/>
                </a:solidFill>
              </a:rPr>
              <a:t>servicios*</a:t>
            </a:r>
            <a:r>
              <a:rPr lang="es-MX" sz="1400" b="1" dirty="0" smtClean="0">
                <a:solidFill>
                  <a:srgbClr val="10253F"/>
                </a:solidFill>
              </a:rPr>
              <a:t>, </a:t>
            </a:r>
            <a:r>
              <a:rPr lang="es-MX" sz="1400" b="1" dirty="0">
                <a:solidFill>
                  <a:srgbClr val="10253F"/>
                </a:solidFill>
              </a:rPr>
              <a:t>destacando los siguientes 5 debido a su frecuencia:</a:t>
            </a:r>
            <a:endParaRPr lang="es-MX" sz="1200" b="1" dirty="0">
              <a:solidFill>
                <a:srgbClr val="006666"/>
              </a:solidFill>
            </a:endParaRPr>
          </a:p>
        </p:txBody>
      </p:sp>
      <p:grpSp>
        <p:nvGrpSpPr>
          <p:cNvPr id="8" name="Grupo 48">
            <a:extLst>
              <a:ext uri="{FF2B5EF4-FFF2-40B4-BE49-F238E27FC236}">
                <a16:creationId xmlns:a16="http://schemas.microsoft.com/office/drawing/2014/main" id="{C430D193-A91A-432A-8C1B-67FCE787B6BF}"/>
              </a:ext>
            </a:extLst>
          </p:cNvPr>
          <p:cNvGrpSpPr/>
          <p:nvPr/>
        </p:nvGrpSpPr>
        <p:grpSpPr>
          <a:xfrm>
            <a:off x="5736594" y="1789315"/>
            <a:ext cx="5541877" cy="3151853"/>
            <a:chOff x="647700" y="2003865"/>
            <a:chExt cx="6134101" cy="3487337"/>
          </a:xfrm>
        </p:grpSpPr>
        <p:sp>
          <p:nvSpPr>
            <p:cNvPr id="9" name="Rectángulo redondeado 31">
              <a:extLst>
                <a:ext uri="{FF2B5EF4-FFF2-40B4-BE49-F238E27FC236}">
                  <a16:creationId xmlns:a16="http://schemas.microsoft.com/office/drawing/2014/main" id="{5A6D850E-1ABB-4E53-8F98-B1633B57D5C7}"/>
                </a:ext>
              </a:extLst>
            </p:cNvPr>
            <p:cNvSpPr/>
            <p:nvPr/>
          </p:nvSpPr>
          <p:spPr>
            <a:xfrm>
              <a:off x="647700" y="2004777"/>
              <a:ext cx="444500" cy="431800"/>
            </a:xfrm>
            <a:prstGeom prst="roundRect">
              <a:avLst/>
            </a:prstGeom>
            <a:solidFill>
              <a:srgbClr val="0C223C"/>
            </a:solidFill>
            <a:ln>
              <a:solidFill>
                <a:srgbClr val="0C2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1</a:t>
              </a:r>
            </a:p>
          </p:txBody>
        </p:sp>
        <p:sp>
          <p:nvSpPr>
            <p:cNvPr id="10" name="Rectángulo redondeado 32">
              <a:extLst>
                <a:ext uri="{FF2B5EF4-FFF2-40B4-BE49-F238E27FC236}">
                  <a16:creationId xmlns:a16="http://schemas.microsoft.com/office/drawing/2014/main" id="{694C07B0-C07D-4D8B-8295-836466F500C4}"/>
                </a:ext>
              </a:extLst>
            </p:cNvPr>
            <p:cNvSpPr/>
            <p:nvPr/>
          </p:nvSpPr>
          <p:spPr>
            <a:xfrm>
              <a:off x="647700" y="2618967"/>
              <a:ext cx="444500" cy="431800"/>
            </a:xfrm>
            <a:prstGeom prst="roundRect">
              <a:avLst/>
            </a:prstGeom>
            <a:solidFill>
              <a:srgbClr val="023C60"/>
            </a:solidFill>
            <a:ln>
              <a:solidFill>
                <a:srgbClr val="023C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2</a:t>
              </a:r>
            </a:p>
          </p:txBody>
        </p:sp>
        <p:sp>
          <p:nvSpPr>
            <p:cNvPr id="11" name="Rectángulo redondeado 33">
              <a:extLst>
                <a:ext uri="{FF2B5EF4-FFF2-40B4-BE49-F238E27FC236}">
                  <a16:creationId xmlns:a16="http://schemas.microsoft.com/office/drawing/2014/main" id="{6CA738B2-0D56-4280-88E6-654656C3FFC4}"/>
                </a:ext>
              </a:extLst>
            </p:cNvPr>
            <p:cNvSpPr/>
            <p:nvPr/>
          </p:nvSpPr>
          <p:spPr>
            <a:xfrm>
              <a:off x="647700" y="3233157"/>
              <a:ext cx="444500" cy="431800"/>
            </a:xfrm>
            <a:prstGeom prst="roundRect">
              <a:avLst/>
            </a:prstGeom>
            <a:solidFill>
              <a:srgbClr val="006887"/>
            </a:solidFill>
            <a:ln>
              <a:solidFill>
                <a:srgbClr val="00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3</a:t>
              </a:r>
            </a:p>
          </p:txBody>
        </p:sp>
        <p:sp>
          <p:nvSpPr>
            <p:cNvPr id="12" name="Rectángulo redondeado 34">
              <a:extLst>
                <a:ext uri="{FF2B5EF4-FFF2-40B4-BE49-F238E27FC236}">
                  <a16:creationId xmlns:a16="http://schemas.microsoft.com/office/drawing/2014/main" id="{93B3B350-28E5-4B0C-8963-09B728F10F77}"/>
                </a:ext>
              </a:extLst>
            </p:cNvPr>
            <p:cNvSpPr/>
            <p:nvPr/>
          </p:nvSpPr>
          <p:spPr>
            <a:xfrm>
              <a:off x="647700" y="3847347"/>
              <a:ext cx="444500" cy="431800"/>
            </a:xfrm>
            <a:prstGeom prst="roundRect">
              <a:avLst/>
            </a:prstGeom>
            <a:solidFill>
              <a:srgbClr val="0085B1"/>
            </a:solidFill>
            <a:ln>
              <a:solidFill>
                <a:srgbClr val="0085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4</a:t>
              </a:r>
            </a:p>
          </p:txBody>
        </p:sp>
        <p:sp>
          <p:nvSpPr>
            <p:cNvPr id="13" name="Rectángulo redondeado 35">
              <a:extLst>
                <a:ext uri="{FF2B5EF4-FFF2-40B4-BE49-F238E27FC236}">
                  <a16:creationId xmlns:a16="http://schemas.microsoft.com/office/drawing/2014/main" id="{9CC0B992-C261-44F2-AA13-4CDD88FBDBBE}"/>
                </a:ext>
              </a:extLst>
            </p:cNvPr>
            <p:cNvSpPr/>
            <p:nvPr/>
          </p:nvSpPr>
          <p:spPr>
            <a:xfrm>
              <a:off x="647700" y="4461537"/>
              <a:ext cx="444500" cy="431800"/>
            </a:xfrm>
            <a:prstGeom prst="roundRect">
              <a:avLst/>
            </a:prstGeom>
            <a:solidFill>
              <a:srgbClr val="00A7C9"/>
            </a:solidFill>
            <a:ln>
              <a:solidFill>
                <a:srgbClr val="00A7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5</a:t>
              </a:r>
            </a:p>
          </p:txBody>
        </p:sp>
        <p:sp>
          <p:nvSpPr>
            <p:cNvPr id="14" name="Rectángulo redondeado 36">
              <a:extLst>
                <a:ext uri="{FF2B5EF4-FFF2-40B4-BE49-F238E27FC236}">
                  <a16:creationId xmlns:a16="http://schemas.microsoft.com/office/drawing/2014/main" id="{99BA21DC-0FE9-4C37-AEEE-B1F3BF357331}"/>
                </a:ext>
              </a:extLst>
            </p:cNvPr>
            <p:cNvSpPr/>
            <p:nvPr/>
          </p:nvSpPr>
          <p:spPr>
            <a:xfrm>
              <a:off x="1231900" y="2003865"/>
              <a:ext cx="4152900" cy="431800"/>
            </a:xfrm>
            <a:prstGeom prst="roundRect">
              <a:avLst/>
            </a:prstGeom>
            <a:noFill/>
            <a:ln>
              <a:solidFill>
                <a:srgbClr val="0C2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200" b="1" dirty="0">
                  <a:solidFill>
                    <a:schemeClr val="tx1"/>
                  </a:solidFill>
                  <a:latin typeface="Arial" panose="020B0604020202020204" pitchFamily="34" charset="0"/>
                  <a:cs typeface="Arial" panose="020B0604020202020204" pitchFamily="34" charset="0"/>
                </a:rPr>
                <a:t>Notificaciones judiciales</a:t>
              </a:r>
            </a:p>
          </p:txBody>
        </p:sp>
        <p:sp>
          <p:nvSpPr>
            <p:cNvPr id="15" name="Rectángulo redondeado 37">
              <a:extLst>
                <a:ext uri="{FF2B5EF4-FFF2-40B4-BE49-F238E27FC236}">
                  <a16:creationId xmlns:a16="http://schemas.microsoft.com/office/drawing/2014/main" id="{8154D32B-CC97-4B65-9ED8-63FC3862F5C4}"/>
                </a:ext>
              </a:extLst>
            </p:cNvPr>
            <p:cNvSpPr/>
            <p:nvPr/>
          </p:nvSpPr>
          <p:spPr>
            <a:xfrm>
              <a:off x="1231900" y="2618967"/>
              <a:ext cx="4152900" cy="431800"/>
            </a:xfrm>
            <a:prstGeom prst="roundRect">
              <a:avLst/>
            </a:prstGeom>
            <a:noFill/>
            <a:ln>
              <a:solidFill>
                <a:srgbClr val="023C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200" b="1" dirty="0" smtClean="0">
                  <a:solidFill>
                    <a:schemeClr val="tx1"/>
                  </a:solidFill>
                  <a:latin typeface="Arial" panose="020B0604020202020204" pitchFamily="34" charset="0"/>
                  <a:cs typeface="Arial" panose="020B0604020202020204" pitchFamily="34" charset="0"/>
                </a:rPr>
                <a:t>Registro, consulta, acreditación y/o expedición de documentos**</a:t>
              </a:r>
              <a:endParaRPr lang="es-MX" sz="1200" b="1" dirty="0">
                <a:solidFill>
                  <a:schemeClr val="tx1"/>
                </a:solidFill>
                <a:latin typeface="Arial" panose="020B0604020202020204" pitchFamily="34" charset="0"/>
                <a:cs typeface="Arial" panose="020B0604020202020204" pitchFamily="34" charset="0"/>
              </a:endParaRPr>
            </a:p>
          </p:txBody>
        </p:sp>
        <p:sp>
          <p:nvSpPr>
            <p:cNvPr id="16" name="Rectángulo redondeado 38">
              <a:extLst>
                <a:ext uri="{FF2B5EF4-FFF2-40B4-BE49-F238E27FC236}">
                  <a16:creationId xmlns:a16="http://schemas.microsoft.com/office/drawing/2014/main" id="{68A7BA70-024A-499A-BD94-6CDE67067994}"/>
                </a:ext>
              </a:extLst>
            </p:cNvPr>
            <p:cNvSpPr/>
            <p:nvPr/>
          </p:nvSpPr>
          <p:spPr>
            <a:xfrm>
              <a:off x="1231900" y="3228164"/>
              <a:ext cx="4152900" cy="431800"/>
            </a:xfrm>
            <a:prstGeom prst="roundRect">
              <a:avLst/>
            </a:prstGeom>
            <a:noFill/>
            <a:ln>
              <a:solidFill>
                <a:srgbClr val="00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200" b="1" dirty="0" smtClean="0">
                  <a:solidFill>
                    <a:schemeClr val="tx1"/>
                  </a:solidFill>
                  <a:latin typeface="Arial" panose="020B0604020202020204" pitchFamily="34" charset="0"/>
                  <a:cs typeface="Arial" panose="020B0604020202020204" pitchFamily="34" charset="0"/>
                </a:rPr>
                <a:t>Trámites es materia de transparencia***</a:t>
              </a:r>
              <a:endParaRPr lang="es-MX" sz="1200" b="1" dirty="0">
                <a:solidFill>
                  <a:schemeClr val="tx1"/>
                </a:solidFill>
                <a:latin typeface="Arial" panose="020B0604020202020204" pitchFamily="34" charset="0"/>
                <a:cs typeface="Arial" panose="020B0604020202020204" pitchFamily="34" charset="0"/>
              </a:endParaRPr>
            </a:p>
          </p:txBody>
        </p:sp>
        <p:sp>
          <p:nvSpPr>
            <p:cNvPr id="17" name="Rectángulo redondeado 39">
              <a:extLst>
                <a:ext uri="{FF2B5EF4-FFF2-40B4-BE49-F238E27FC236}">
                  <a16:creationId xmlns:a16="http://schemas.microsoft.com/office/drawing/2014/main" id="{17A5ADF6-5585-45F0-AD92-A90DC0642C1C}"/>
                </a:ext>
              </a:extLst>
            </p:cNvPr>
            <p:cNvSpPr/>
            <p:nvPr/>
          </p:nvSpPr>
          <p:spPr>
            <a:xfrm>
              <a:off x="1231900" y="3861308"/>
              <a:ext cx="4152900" cy="431800"/>
            </a:xfrm>
            <a:prstGeom prst="roundRect">
              <a:avLst/>
            </a:prstGeom>
            <a:noFill/>
            <a:ln>
              <a:solidFill>
                <a:srgbClr val="0085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200" b="1" dirty="0" smtClean="0">
                  <a:solidFill>
                    <a:schemeClr val="tx1"/>
                  </a:solidFill>
                  <a:latin typeface="Arial" panose="020B0604020202020204" pitchFamily="34" charset="0"/>
                  <a:cs typeface="Arial" panose="020B0604020202020204" pitchFamily="34" charset="0"/>
                </a:rPr>
                <a:t>Suscripción</a:t>
              </a:r>
              <a:r>
                <a:rPr lang="es-MX" sz="1200" b="1" dirty="0">
                  <a:solidFill>
                    <a:schemeClr val="tx1"/>
                  </a:solidFill>
                  <a:latin typeface="Arial" panose="020B0604020202020204" pitchFamily="34" charset="0"/>
                  <a:cs typeface="Arial" panose="020B0604020202020204" pitchFamily="34" charset="0"/>
                </a:rPr>
                <a:t>, venta y/o consulta al </a:t>
              </a:r>
              <a:r>
                <a:rPr lang="es-MX" sz="1200" b="1" dirty="0" smtClean="0">
                  <a:solidFill>
                    <a:schemeClr val="tx1"/>
                  </a:solidFill>
                  <a:latin typeface="Arial" panose="020B0604020202020204" pitchFamily="34" charset="0"/>
                  <a:cs typeface="Arial" panose="020B0604020202020204" pitchFamily="34" charset="0"/>
                </a:rPr>
                <a:t>boletín </a:t>
              </a:r>
              <a:r>
                <a:rPr lang="es-MX" sz="1200" b="1" dirty="0">
                  <a:solidFill>
                    <a:schemeClr val="tx1"/>
                  </a:solidFill>
                  <a:latin typeface="Arial" panose="020B0604020202020204" pitchFamily="34" charset="0"/>
                  <a:cs typeface="Arial" panose="020B0604020202020204" pitchFamily="34" charset="0"/>
                </a:rPr>
                <a:t>electrónico </a:t>
              </a:r>
              <a:r>
                <a:rPr lang="es-MX" sz="1200" b="1" dirty="0" smtClean="0">
                  <a:solidFill>
                    <a:schemeClr val="tx1"/>
                  </a:solidFill>
                  <a:latin typeface="Arial" panose="020B0604020202020204" pitchFamily="34" charset="0"/>
                  <a:cs typeface="Arial" panose="020B0604020202020204" pitchFamily="34" charset="0"/>
                </a:rPr>
                <a:t>judicial</a:t>
              </a:r>
              <a:endParaRPr lang="es-MX" sz="1200" b="1" dirty="0">
                <a:solidFill>
                  <a:schemeClr val="tx1"/>
                </a:solidFill>
                <a:latin typeface="Arial" panose="020B0604020202020204" pitchFamily="34" charset="0"/>
                <a:cs typeface="Arial" panose="020B0604020202020204" pitchFamily="34" charset="0"/>
              </a:endParaRPr>
            </a:p>
          </p:txBody>
        </p:sp>
        <p:sp>
          <p:nvSpPr>
            <p:cNvPr id="18" name="Rectángulo redondeado 40">
              <a:extLst>
                <a:ext uri="{FF2B5EF4-FFF2-40B4-BE49-F238E27FC236}">
                  <a16:creationId xmlns:a16="http://schemas.microsoft.com/office/drawing/2014/main" id="{8693472D-A74B-4F41-8777-622A0DE9E781}"/>
                </a:ext>
              </a:extLst>
            </p:cNvPr>
            <p:cNvSpPr/>
            <p:nvPr/>
          </p:nvSpPr>
          <p:spPr>
            <a:xfrm>
              <a:off x="1231900" y="4461537"/>
              <a:ext cx="4152900" cy="431800"/>
            </a:xfrm>
            <a:prstGeom prst="roundRect">
              <a:avLst/>
            </a:prstGeom>
            <a:noFill/>
            <a:ln>
              <a:solidFill>
                <a:srgbClr val="00A7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200" b="1" dirty="0" smtClean="0">
                  <a:solidFill>
                    <a:schemeClr val="tx1"/>
                  </a:solidFill>
                  <a:latin typeface="Arial" panose="020B0604020202020204" pitchFamily="34" charset="0"/>
                  <a:cs typeface="Arial" panose="020B0604020202020204" pitchFamily="34" charset="0"/>
                </a:rPr>
                <a:t>Oficialía de partes****</a:t>
              </a:r>
              <a:endParaRPr lang="es-MX" sz="1200" b="1" dirty="0">
                <a:solidFill>
                  <a:schemeClr val="tx1"/>
                </a:solidFill>
                <a:latin typeface="Arial" panose="020B0604020202020204" pitchFamily="34" charset="0"/>
                <a:cs typeface="Arial" panose="020B0604020202020204" pitchFamily="34" charset="0"/>
              </a:endParaRPr>
            </a:p>
          </p:txBody>
        </p:sp>
        <p:sp>
          <p:nvSpPr>
            <p:cNvPr id="19" name="Rectángulo redondeado 41">
              <a:extLst>
                <a:ext uri="{FF2B5EF4-FFF2-40B4-BE49-F238E27FC236}">
                  <a16:creationId xmlns:a16="http://schemas.microsoft.com/office/drawing/2014/main" id="{90E70A37-B8F7-4963-A199-BCCF2A5BE0C0}"/>
                </a:ext>
              </a:extLst>
            </p:cNvPr>
            <p:cNvSpPr/>
            <p:nvPr/>
          </p:nvSpPr>
          <p:spPr>
            <a:xfrm>
              <a:off x="5530800" y="2003865"/>
              <a:ext cx="1224000" cy="431800"/>
            </a:xfrm>
            <a:prstGeom prst="roundRect">
              <a:avLst/>
            </a:prstGeom>
            <a:solidFill>
              <a:srgbClr val="0C223C"/>
            </a:solidFill>
            <a:ln>
              <a:solidFill>
                <a:srgbClr val="0C2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latin typeface="Arial" panose="020B0604020202020204" pitchFamily="34" charset="0"/>
                  <a:cs typeface="Arial" panose="020B0604020202020204" pitchFamily="34" charset="0"/>
                </a:rPr>
                <a:t>48.8%</a:t>
              </a:r>
            </a:p>
          </p:txBody>
        </p:sp>
        <p:sp>
          <p:nvSpPr>
            <p:cNvPr id="20" name="Rectángulo redondeado 42">
              <a:extLst>
                <a:ext uri="{FF2B5EF4-FFF2-40B4-BE49-F238E27FC236}">
                  <a16:creationId xmlns:a16="http://schemas.microsoft.com/office/drawing/2014/main" id="{F1D27CCB-E189-4CF2-BB4B-AE90601520D7}"/>
                </a:ext>
              </a:extLst>
            </p:cNvPr>
            <p:cNvSpPr/>
            <p:nvPr/>
          </p:nvSpPr>
          <p:spPr>
            <a:xfrm>
              <a:off x="5524499" y="2618055"/>
              <a:ext cx="1224000" cy="431800"/>
            </a:xfrm>
            <a:prstGeom prst="roundRect">
              <a:avLst/>
            </a:prstGeom>
            <a:solidFill>
              <a:srgbClr val="023C60"/>
            </a:solidFill>
            <a:ln>
              <a:solidFill>
                <a:srgbClr val="023C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smtClean="0">
                  <a:latin typeface="Arial" panose="020B0604020202020204" pitchFamily="34" charset="0"/>
                  <a:cs typeface="Arial" panose="020B0604020202020204" pitchFamily="34" charset="0"/>
                </a:rPr>
                <a:t>27.4%</a:t>
              </a:r>
              <a:endParaRPr lang="es-MX" sz="1400" b="1" dirty="0">
                <a:latin typeface="Arial" panose="020B0604020202020204" pitchFamily="34" charset="0"/>
                <a:cs typeface="Arial" panose="020B0604020202020204" pitchFamily="34" charset="0"/>
              </a:endParaRPr>
            </a:p>
          </p:txBody>
        </p:sp>
        <p:sp>
          <p:nvSpPr>
            <p:cNvPr id="21" name="Rectángulo redondeado 43">
              <a:extLst>
                <a:ext uri="{FF2B5EF4-FFF2-40B4-BE49-F238E27FC236}">
                  <a16:creationId xmlns:a16="http://schemas.microsoft.com/office/drawing/2014/main" id="{5598947B-B5E0-45A8-BF71-F87A535EBBA1}"/>
                </a:ext>
              </a:extLst>
            </p:cNvPr>
            <p:cNvSpPr/>
            <p:nvPr/>
          </p:nvSpPr>
          <p:spPr>
            <a:xfrm>
              <a:off x="5530800" y="3228164"/>
              <a:ext cx="1224000" cy="431800"/>
            </a:xfrm>
            <a:prstGeom prst="roundRect">
              <a:avLst/>
            </a:prstGeom>
            <a:solidFill>
              <a:srgbClr val="006887"/>
            </a:solidFill>
            <a:ln>
              <a:solidFill>
                <a:srgbClr val="00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smtClean="0">
                  <a:latin typeface="Arial" panose="020B0604020202020204" pitchFamily="34" charset="0"/>
                  <a:cs typeface="Arial" panose="020B0604020202020204" pitchFamily="34" charset="0"/>
                </a:rPr>
                <a:t>8.1%</a:t>
              </a:r>
              <a:endParaRPr lang="es-MX" sz="1400" b="1" dirty="0">
                <a:latin typeface="Arial" panose="020B0604020202020204" pitchFamily="34" charset="0"/>
                <a:cs typeface="Arial" panose="020B0604020202020204" pitchFamily="34" charset="0"/>
              </a:endParaRPr>
            </a:p>
          </p:txBody>
        </p:sp>
        <p:sp>
          <p:nvSpPr>
            <p:cNvPr id="22" name="Rectángulo redondeado 44">
              <a:extLst>
                <a:ext uri="{FF2B5EF4-FFF2-40B4-BE49-F238E27FC236}">
                  <a16:creationId xmlns:a16="http://schemas.microsoft.com/office/drawing/2014/main" id="{6536B84E-4C9D-40F8-8BE4-2710F6AF1407}"/>
                </a:ext>
              </a:extLst>
            </p:cNvPr>
            <p:cNvSpPr/>
            <p:nvPr/>
          </p:nvSpPr>
          <p:spPr>
            <a:xfrm>
              <a:off x="5524498" y="3863672"/>
              <a:ext cx="1224000" cy="431800"/>
            </a:xfrm>
            <a:prstGeom prst="roundRect">
              <a:avLst/>
            </a:prstGeom>
            <a:solidFill>
              <a:srgbClr val="0085B1"/>
            </a:solidFill>
            <a:ln>
              <a:solidFill>
                <a:srgbClr val="0085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smtClean="0">
                  <a:latin typeface="Arial" panose="020B0604020202020204" pitchFamily="34" charset="0"/>
                  <a:cs typeface="Arial" panose="020B0604020202020204" pitchFamily="34" charset="0"/>
                </a:rPr>
                <a:t>4.3%</a:t>
              </a:r>
              <a:endParaRPr lang="es-MX" sz="1400" b="1" dirty="0">
                <a:latin typeface="Arial" panose="020B0604020202020204" pitchFamily="34" charset="0"/>
                <a:cs typeface="Arial" panose="020B0604020202020204" pitchFamily="34" charset="0"/>
              </a:endParaRPr>
            </a:p>
          </p:txBody>
        </p:sp>
        <p:sp>
          <p:nvSpPr>
            <p:cNvPr id="23" name="Rectángulo redondeado 45">
              <a:extLst>
                <a:ext uri="{FF2B5EF4-FFF2-40B4-BE49-F238E27FC236}">
                  <a16:creationId xmlns:a16="http://schemas.microsoft.com/office/drawing/2014/main" id="{0FE00E8C-A071-4340-A397-95C888FD6AC3}"/>
                </a:ext>
              </a:extLst>
            </p:cNvPr>
            <p:cNvSpPr/>
            <p:nvPr/>
          </p:nvSpPr>
          <p:spPr>
            <a:xfrm>
              <a:off x="5527649" y="4461537"/>
              <a:ext cx="1224000" cy="431800"/>
            </a:xfrm>
            <a:prstGeom prst="roundRect">
              <a:avLst/>
            </a:prstGeom>
            <a:solidFill>
              <a:srgbClr val="00A7C9"/>
            </a:solidFill>
            <a:ln>
              <a:solidFill>
                <a:srgbClr val="00A7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smtClean="0">
                  <a:latin typeface="Arial" panose="020B0604020202020204" pitchFamily="34" charset="0"/>
                  <a:cs typeface="Arial" panose="020B0604020202020204" pitchFamily="34" charset="0"/>
                </a:rPr>
                <a:t>2.6%</a:t>
              </a:r>
              <a:endParaRPr lang="es-MX" sz="1400" b="1" dirty="0">
                <a:latin typeface="Arial" panose="020B0604020202020204" pitchFamily="34" charset="0"/>
                <a:cs typeface="Arial" panose="020B0604020202020204" pitchFamily="34" charset="0"/>
              </a:endParaRPr>
            </a:p>
          </p:txBody>
        </p:sp>
        <p:sp>
          <p:nvSpPr>
            <p:cNvPr id="24" name="Rectángulo redondeado 47">
              <a:extLst>
                <a:ext uri="{FF2B5EF4-FFF2-40B4-BE49-F238E27FC236}">
                  <a16:creationId xmlns:a16="http://schemas.microsoft.com/office/drawing/2014/main" id="{4A2F2BBC-88A7-4AF7-AD53-7DD2FE6062A3}"/>
                </a:ext>
              </a:extLst>
            </p:cNvPr>
            <p:cNvSpPr/>
            <p:nvPr/>
          </p:nvSpPr>
          <p:spPr>
            <a:xfrm>
              <a:off x="5410199" y="5059402"/>
              <a:ext cx="1371602" cy="431800"/>
            </a:xfrm>
            <a:prstGeom prst="roundRect">
              <a:avLst/>
            </a:prstGeom>
            <a:noFill/>
            <a:ln>
              <a:solidFill>
                <a:srgbClr val="0C2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smtClean="0">
                  <a:solidFill>
                    <a:schemeClr val="tx1"/>
                  </a:solidFill>
                  <a:latin typeface="Arial" panose="020B0604020202020204" pitchFamily="34" charset="0"/>
                  <a:cs typeface="Arial" panose="020B0604020202020204" pitchFamily="34" charset="0"/>
                </a:rPr>
                <a:t>91.2%</a:t>
              </a:r>
              <a:endParaRPr lang="es-MX" sz="1400" b="1" dirty="0">
                <a:solidFill>
                  <a:schemeClr val="tx1"/>
                </a:solidFill>
                <a:latin typeface="Arial" panose="020B0604020202020204" pitchFamily="34" charset="0"/>
                <a:cs typeface="Arial" panose="020B0604020202020204" pitchFamily="34" charset="0"/>
              </a:endParaRPr>
            </a:p>
          </p:txBody>
        </p:sp>
      </p:grpSp>
      <p:pic>
        <p:nvPicPr>
          <p:cNvPr id="27" name="Picture 16" descr="Resultado de imagen para ICONO TRÁMITES Y SERVICIOS">
            <a:extLst>
              <a:ext uri="{FF2B5EF4-FFF2-40B4-BE49-F238E27FC236}">
                <a16:creationId xmlns:a16="http://schemas.microsoft.com/office/drawing/2014/main" id="{FE3FD155-62ED-4313-B9DD-FC9F910A436B}"/>
              </a:ext>
            </a:extLst>
          </p:cNvPr>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92804" y="2164818"/>
            <a:ext cx="1977232" cy="1852295"/>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Conector recto 65">
            <a:extLst>
              <a:ext uri="{FF2B5EF4-FFF2-40B4-BE49-F238E27FC236}">
                <a16:creationId xmlns:a16="http://schemas.microsoft.com/office/drawing/2014/main" id="{775D15AA-96F8-4A74-B89B-185C1AF3D7AD}"/>
              </a:ext>
            </a:extLst>
          </p:cNvPr>
          <p:cNvCxnSpPr/>
          <p:nvPr/>
        </p:nvCxnSpPr>
        <p:spPr>
          <a:xfrm flipH="1">
            <a:off x="4891317" y="1748503"/>
            <a:ext cx="1" cy="2645434"/>
          </a:xfrm>
          <a:prstGeom prst="line">
            <a:avLst/>
          </a:prstGeom>
          <a:ln w="38100">
            <a:solidFill>
              <a:srgbClr val="10253F"/>
            </a:solidFill>
            <a:prstDash val="sysDot"/>
          </a:ln>
        </p:spPr>
        <p:style>
          <a:lnRef idx="1">
            <a:schemeClr val="accent1"/>
          </a:lnRef>
          <a:fillRef idx="0">
            <a:schemeClr val="accent1"/>
          </a:fillRef>
          <a:effectRef idx="0">
            <a:schemeClr val="accent1"/>
          </a:effectRef>
          <a:fontRef idx="minor">
            <a:schemeClr val="tx1"/>
          </a:fontRef>
        </p:style>
      </p:cxnSp>
      <p:cxnSp>
        <p:nvCxnSpPr>
          <p:cNvPr id="70" name="Conector recto 65"/>
          <p:cNvCxnSpPr/>
          <p:nvPr/>
        </p:nvCxnSpPr>
        <p:spPr>
          <a:xfrm flipH="1">
            <a:off x="6885045" y="5454952"/>
            <a:ext cx="1983919" cy="0"/>
          </a:xfrm>
          <a:prstGeom prst="line">
            <a:avLst/>
          </a:prstGeom>
          <a:ln w="38100">
            <a:solidFill>
              <a:srgbClr val="10253F"/>
            </a:solidFill>
            <a:prstDash val="sysDot"/>
          </a:ln>
        </p:spPr>
        <p:style>
          <a:lnRef idx="1">
            <a:schemeClr val="accent1"/>
          </a:lnRef>
          <a:fillRef idx="0">
            <a:schemeClr val="accent1"/>
          </a:fillRef>
          <a:effectRef idx="0">
            <a:schemeClr val="accent1"/>
          </a:effectRef>
          <a:fontRef idx="minor">
            <a:schemeClr val="tx1"/>
          </a:fontRef>
        </p:style>
      </p:cxnSp>
      <p:sp>
        <p:nvSpPr>
          <p:cNvPr id="82" name="117 CuadroTexto"/>
          <p:cNvSpPr txBox="1"/>
          <p:nvPr/>
        </p:nvSpPr>
        <p:spPr>
          <a:xfrm>
            <a:off x="404267" y="4760565"/>
            <a:ext cx="4554305" cy="1692771"/>
          </a:xfrm>
          <a:prstGeom prst="rect">
            <a:avLst/>
          </a:prstGeom>
          <a:noFill/>
        </p:spPr>
        <p:txBody>
          <a:bodyPr wrap="square" rtlCol="0">
            <a:spAutoFit/>
          </a:bodyPr>
          <a:lstStyle/>
          <a:p>
            <a:pPr algn="just"/>
            <a:r>
              <a:rPr lang="es-MX" sz="800" dirty="0" smtClean="0"/>
              <a:t>* Esta </a:t>
            </a:r>
            <a:r>
              <a:rPr lang="es-MX" sz="800" dirty="0"/>
              <a:t>cifra comprende trámites atendidos (genéricos y específicos</a:t>
            </a:r>
            <a:r>
              <a:rPr lang="es-MX" sz="800" dirty="0" smtClean="0"/>
              <a:t>). Igualmente </a:t>
            </a:r>
            <a:r>
              <a:rPr lang="es-MX" sz="800" dirty="0"/>
              <a:t>considera los trámites en materia de </a:t>
            </a:r>
            <a:r>
              <a:rPr lang="es-MX" sz="800" dirty="0" smtClean="0"/>
              <a:t>transparencia</a:t>
            </a:r>
          </a:p>
          <a:p>
            <a:pPr algn="just"/>
            <a:r>
              <a:rPr lang="es-MX" sz="800" dirty="0"/>
              <a:t>*</a:t>
            </a:r>
            <a:r>
              <a:rPr lang="es-MX" sz="800" dirty="0" smtClean="0"/>
              <a:t>* Incluye</a:t>
            </a:r>
            <a:r>
              <a:rPr lang="es-MX" sz="800" dirty="0"/>
              <a:t>: </a:t>
            </a:r>
            <a:r>
              <a:rPr lang="es-MX" sz="800" dirty="0" smtClean="0"/>
              <a:t>“Registro </a:t>
            </a:r>
            <a:r>
              <a:rPr lang="es-MX" sz="800" dirty="0"/>
              <a:t>de usuario y/o consulta de expedientes electrónicos”, “Expedición de copias certificadas y/o devolución de documentos”, “Consulta y/o expedición de copias simples de expedientes”, “Expedición de constancias </a:t>
            </a:r>
            <a:r>
              <a:rPr lang="es-MX" sz="800" dirty="0" smtClean="0"/>
              <a:t>de </a:t>
            </a:r>
            <a:r>
              <a:rPr lang="es-MX" sz="800" dirty="0"/>
              <a:t>no antecedentes penales”, “Registro de abogados” y “Registro de título y/o cédula </a:t>
            </a:r>
            <a:r>
              <a:rPr lang="es-MX" sz="800" dirty="0" smtClean="0"/>
              <a:t>profesional”</a:t>
            </a:r>
          </a:p>
          <a:p>
            <a:pPr algn="just"/>
            <a:r>
              <a:rPr lang="es-MX" sz="800" dirty="0" smtClean="0"/>
              <a:t>*** Incluye: “Solicitudes </a:t>
            </a:r>
            <a:r>
              <a:rPr lang="es-MX" sz="800" dirty="0"/>
              <a:t>de acceso a la información </a:t>
            </a:r>
            <a:r>
              <a:rPr lang="es-MX" sz="800" dirty="0" smtClean="0"/>
              <a:t>pública y protección de </a:t>
            </a:r>
            <a:r>
              <a:rPr lang="es-MX" sz="800" dirty="0"/>
              <a:t>datos personales”, “Consultas realizadas al Portal de Obligaciones de Transparencia para obtener información”, “Asesorías atendidas en materia de acceso a la información pública y protección de datos </a:t>
            </a:r>
            <a:r>
              <a:rPr lang="es-MX" sz="800" dirty="0" smtClean="0"/>
              <a:t>personales” y “Otros trámites relacionados”</a:t>
            </a:r>
          </a:p>
          <a:p>
            <a:pPr algn="just"/>
            <a:r>
              <a:rPr lang="es-MX" sz="800" dirty="0" smtClean="0"/>
              <a:t>**** Incluye: </a:t>
            </a:r>
            <a:r>
              <a:rPr lang="es-MX" sz="800" dirty="0"/>
              <a:t>“Recepción de demandas, contestaciones, exhortos, promociones (en expedientes) y documentos para inicio de </a:t>
            </a:r>
            <a:r>
              <a:rPr lang="es-MX" sz="800" dirty="0" smtClean="0"/>
              <a:t>juicios”</a:t>
            </a:r>
          </a:p>
          <a:p>
            <a:pPr algn="just"/>
            <a:r>
              <a:rPr lang="es-MX" sz="800" dirty="0" smtClean="0"/>
              <a:t>***** El dato poblacional se obtiene de las proyecciones CONAPO para mediados del año 2016</a:t>
            </a:r>
          </a:p>
        </p:txBody>
      </p:sp>
    </p:spTree>
    <p:extLst>
      <p:ext uri="{BB962C8B-B14F-4D97-AF65-F5344CB8AC3E}">
        <p14:creationId xmlns:p14="http://schemas.microsoft.com/office/powerpoint/2010/main" val="27152191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7 CuadroTexto"/>
          <p:cNvSpPr txBox="1">
            <a:spLocks noChangeArrowheads="1"/>
          </p:cNvSpPr>
          <p:nvPr/>
        </p:nvSpPr>
        <p:spPr bwMode="auto">
          <a:xfrm>
            <a:off x="7466785" y="110740"/>
            <a:ext cx="4397294" cy="461665"/>
          </a:xfrm>
          <a:prstGeom prst="rect">
            <a:avLst/>
          </a:prstGeom>
          <a:noFill/>
          <a:ln w="9525">
            <a:noFill/>
            <a:miter lim="800000"/>
            <a:headEnd/>
            <a:tailEnd/>
          </a:ln>
        </p:spPr>
        <p:txBody>
          <a:bodyPr wrap="none">
            <a:spAutoFit/>
          </a:bodyPr>
          <a:lstStyle/>
          <a:p>
            <a:pPr algn="r">
              <a:defRPr/>
            </a:pPr>
            <a:r>
              <a:rPr lang="es-MX" sz="2400" b="1" dirty="0" smtClean="0">
                <a:solidFill>
                  <a:schemeClr val="accent5">
                    <a:lumMod val="75000"/>
                  </a:schemeClr>
                </a:solidFill>
                <a:latin typeface="Calibri" pitchFamily="34" charset="0"/>
                <a:cs typeface="Arial" charset="0"/>
              </a:rPr>
              <a:t>Control Interno y Anticorrupción</a:t>
            </a:r>
            <a:endParaRPr lang="es-MX" sz="2400" b="1" dirty="0">
              <a:solidFill>
                <a:schemeClr val="accent5">
                  <a:lumMod val="75000"/>
                </a:schemeClr>
              </a:solidFill>
              <a:latin typeface="Calibri" pitchFamily="34" charset="0"/>
              <a:cs typeface="Arial" charset="0"/>
            </a:endParaRPr>
          </a:p>
        </p:txBody>
      </p:sp>
      <p:pic>
        <p:nvPicPr>
          <p:cNvPr id="5"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86" y="68610"/>
            <a:ext cx="1190778" cy="550874"/>
          </a:xfrm>
          <a:prstGeom prst="rect">
            <a:avLst/>
          </a:prstGeom>
        </p:spPr>
      </p:pic>
      <p:cxnSp>
        <p:nvCxnSpPr>
          <p:cNvPr id="6" name="6 Conector recto"/>
          <p:cNvCxnSpPr>
            <a:cxnSpLocks noChangeShapeType="1"/>
          </p:cNvCxnSpPr>
          <p:nvPr/>
        </p:nvCxnSpPr>
        <p:spPr bwMode="auto">
          <a:xfrm>
            <a:off x="316416" y="713771"/>
            <a:ext cx="11425867" cy="0"/>
          </a:xfrm>
          <a:prstGeom prst="line">
            <a:avLst/>
          </a:prstGeom>
          <a:noFill/>
          <a:ln w="38100">
            <a:solidFill>
              <a:schemeClr val="accent1"/>
            </a:solidFill>
            <a:round/>
            <a:headEnd/>
            <a:tailEnd/>
          </a:ln>
          <a:effectLst>
            <a:outerShdw blurRad="63500" dist="38100" dir="5400000" algn="t" rotWithShape="0">
              <a:srgbClr val="000000">
                <a:alpha val="39999"/>
              </a:srgbClr>
            </a:outerShdw>
          </a:effectLst>
        </p:spPr>
      </p:cxnSp>
      <p:graphicFrame>
        <p:nvGraphicFramePr>
          <p:cNvPr id="8" name="2 Gráfico"/>
          <p:cNvGraphicFramePr/>
          <p:nvPr/>
        </p:nvGraphicFramePr>
        <p:xfrm>
          <a:off x="8237638" y="1569428"/>
          <a:ext cx="3528000" cy="1684800"/>
        </p:xfrm>
        <a:graphic>
          <a:graphicData uri="http://schemas.openxmlformats.org/drawingml/2006/chart">
            <c:chart xmlns:c="http://schemas.openxmlformats.org/drawingml/2006/chart" xmlns:r="http://schemas.openxmlformats.org/officeDocument/2006/relationships" r:id="rId4"/>
          </a:graphicData>
        </a:graphic>
      </p:graphicFrame>
      <p:pic>
        <p:nvPicPr>
          <p:cNvPr id="10" name="Imagen 8"/>
          <p:cNvPicPr>
            <a:picLocks noChangeAspect="1"/>
          </p:cNvPicPr>
          <p:nvPr/>
        </p:nvPicPr>
        <p:blipFill>
          <a:blip r:embed="rId5" cstate="print">
            <a:clrChange>
              <a:clrFrom>
                <a:srgbClr val="FFFFFF"/>
              </a:clrFrom>
              <a:clrTo>
                <a:srgbClr val="FFFFFF">
                  <a:alpha val="0"/>
                </a:srgbClr>
              </a:clrTo>
            </a:clrChange>
            <a:lum bright="70000" contrast="-70000"/>
          </a:blip>
          <a:stretch>
            <a:fillRect/>
          </a:stretch>
        </p:blipFill>
        <p:spPr>
          <a:xfrm>
            <a:off x="10416480" y="1988840"/>
            <a:ext cx="505675" cy="505675"/>
          </a:xfrm>
          <a:prstGeom prst="rect">
            <a:avLst/>
          </a:prstGeom>
        </p:spPr>
      </p:pic>
      <p:cxnSp>
        <p:nvCxnSpPr>
          <p:cNvPr id="11" name="Conector recto 65"/>
          <p:cNvCxnSpPr/>
          <p:nvPr/>
        </p:nvCxnSpPr>
        <p:spPr>
          <a:xfrm flipH="1">
            <a:off x="6096000" y="2672438"/>
            <a:ext cx="1" cy="2645434"/>
          </a:xfrm>
          <a:prstGeom prst="line">
            <a:avLst/>
          </a:prstGeom>
          <a:ln w="38100">
            <a:solidFill>
              <a:srgbClr val="10253F"/>
            </a:solidFill>
            <a:prstDash val="sysDot"/>
          </a:ln>
        </p:spPr>
        <p:style>
          <a:lnRef idx="1">
            <a:schemeClr val="accent1"/>
          </a:lnRef>
          <a:fillRef idx="0">
            <a:schemeClr val="accent1"/>
          </a:fillRef>
          <a:effectRef idx="0">
            <a:schemeClr val="accent1"/>
          </a:effectRef>
          <a:fontRef idx="minor">
            <a:schemeClr val="tx1"/>
          </a:fontRef>
        </p:style>
      </p:cxnSp>
      <p:grpSp>
        <p:nvGrpSpPr>
          <p:cNvPr id="12" name="Grupo 23"/>
          <p:cNvGrpSpPr/>
          <p:nvPr/>
        </p:nvGrpSpPr>
        <p:grpSpPr>
          <a:xfrm>
            <a:off x="6600056" y="2204864"/>
            <a:ext cx="2413253" cy="263271"/>
            <a:chOff x="508532" y="4465251"/>
            <a:chExt cx="2413253" cy="263271"/>
          </a:xfrm>
        </p:grpSpPr>
        <p:sp>
          <p:nvSpPr>
            <p:cNvPr id="13" name="CuadroTexto 24"/>
            <p:cNvSpPr txBox="1"/>
            <p:nvPr/>
          </p:nvSpPr>
          <p:spPr>
            <a:xfrm>
              <a:off x="796564" y="4465251"/>
              <a:ext cx="2125221" cy="246221"/>
            </a:xfrm>
            <a:prstGeom prst="rect">
              <a:avLst/>
            </a:prstGeom>
            <a:noFill/>
          </p:spPr>
          <p:txBody>
            <a:bodyPr wrap="square" rtlCol="0">
              <a:spAutoFit/>
            </a:bodyPr>
            <a:lstStyle/>
            <a:p>
              <a:r>
                <a:rPr lang="es-MX" sz="1000" b="1" dirty="0" smtClean="0">
                  <a:solidFill>
                    <a:srgbClr val="31859C"/>
                  </a:solidFill>
                </a:rPr>
                <a:t>Sanciones económicas</a:t>
              </a:r>
              <a:endParaRPr lang="es-MX" sz="1000" b="1" dirty="0">
                <a:solidFill>
                  <a:srgbClr val="31859C"/>
                </a:solidFill>
              </a:endParaRPr>
            </a:p>
          </p:txBody>
        </p:sp>
        <p:sp>
          <p:nvSpPr>
            <p:cNvPr id="14" name="Rectángulo redondeado 25"/>
            <p:cNvSpPr/>
            <p:nvPr/>
          </p:nvSpPr>
          <p:spPr>
            <a:xfrm>
              <a:off x="508532" y="4500392"/>
              <a:ext cx="288032" cy="228130"/>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dirty="0"/>
            </a:p>
          </p:txBody>
        </p:sp>
      </p:grpSp>
      <p:grpSp>
        <p:nvGrpSpPr>
          <p:cNvPr id="15" name="Grupo 26"/>
          <p:cNvGrpSpPr/>
          <p:nvPr/>
        </p:nvGrpSpPr>
        <p:grpSpPr>
          <a:xfrm>
            <a:off x="6600056" y="2541349"/>
            <a:ext cx="2563132" cy="263271"/>
            <a:chOff x="508532" y="4465251"/>
            <a:chExt cx="2563132" cy="263271"/>
          </a:xfrm>
        </p:grpSpPr>
        <p:sp>
          <p:nvSpPr>
            <p:cNvPr id="16" name="CuadroTexto 27"/>
            <p:cNvSpPr txBox="1"/>
            <p:nvPr/>
          </p:nvSpPr>
          <p:spPr>
            <a:xfrm>
              <a:off x="796564" y="4465251"/>
              <a:ext cx="2275100" cy="246221"/>
            </a:xfrm>
            <a:prstGeom prst="rect">
              <a:avLst/>
            </a:prstGeom>
            <a:noFill/>
          </p:spPr>
          <p:txBody>
            <a:bodyPr wrap="square" rtlCol="0">
              <a:spAutoFit/>
            </a:bodyPr>
            <a:lstStyle/>
            <a:p>
              <a:r>
                <a:rPr lang="es-MX" sz="1000" b="1" dirty="0" smtClean="0">
                  <a:solidFill>
                    <a:srgbClr val="0C223C"/>
                  </a:solidFill>
                </a:rPr>
                <a:t>Sanciones administrativas</a:t>
              </a:r>
              <a:endParaRPr lang="es-MX" sz="1000" b="1" dirty="0">
                <a:solidFill>
                  <a:srgbClr val="0C223C"/>
                </a:solidFill>
              </a:endParaRPr>
            </a:p>
          </p:txBody>
        </p:sp>
        <p:sp>
          <p:nvSpPr>
            <p:cNvPr id="17" name="Rectángulo redondeado 28"/>
            <p:cNvSpPr/>
            <p:nvPr/>
          </p:nvSpPr>
          <p:spPr>
            <a:xfrm>
              <a:off x="508532" y="4500392"/>
              <a:ext cx="288032" cy="228130"/>
            </a:xfrm>
            <a:prstGeom prst="roundRect">
              <a:avLst/>
            </a:prstGeom>
            <a:solidFill>
              <a:srgbClr val="0A203A"/>
            </a:solidFill>
            <a:ln>
              <a:solidFill>
                <a:srgbClr val="0A20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dirty="0"/>
            </a:p>
          </p:txBody>
        </p:sp>
      </p:grpSp>
      <p:sp>
        <p:nvSpPr>
          <p:cNvPr id="18" name="CuadroTexto 30"/>
          <p:cNvSpPr txBox="1"/>
          <p:nvPr/>
        </p:nvSpPr>
        <p:spPr>
          <a:xfrm rot="16200000">
            <a:off x="5571506" y="3521446"/>
            <a:ext cx="1593115" cy="400110"/>
          </a:xfrm>
          <a:prstGeom prst="rect">
            <a:avLst/>
          </a:prstGeom>
          <a:noFill/>
        </p:spPr>
        <p:txBody>
          <a:bodyPr wrap="square" rtlCol="0">
            <a:spAutoFit/>
          </a:bodyPr>
          <a:lstStyle/>
          <a:p>
            <a:pPr algn="ctr"/>
            <a:r>
              <a:rPr lang="es-MX" sz="1000" b="1" dirty="0" smtClean="0">
                <a:solidFill>
                  <a:schemeClr val="tx2">
                    <a:lumMod val="50000"/>
                  </a:schemeClr>
                </a:solidFill>
              </a:rPr>
              <a:t>Sanciones </a:t>
            </a:r>
          </a:p>
          <a:p>
            <a:pPr algn="ctr"/>
            <a:r>
              <a:rPr lang="es-MX" sz="1000" b="1" dirty="0" smtClean="0">
                <a:solidFill>
                  <a:schemeClr val="tx2">
                    <a:lumMod val="50000"/>
                  </a:schemeClr>
                </a:solidFill>
              </a:rPr>
              <a:t>administrativas</a:t>
            </a:r>
            <a:endParaRPr lang="es-MX" sz="1000" b="1" dirty="0">
              <a:solidFill>
                <a:schemeClr val="tx2">
                  <a:lumMod val="50000"/>
                </a:schemeClr>
              </a:solidFill>
            </a:endParaRPr>
          </a:p>
        </p:txBody>
      </p:sp>
      <p:sp>
        <p:nvSpPr>
          <p:cNvPr id="19" name="Rectángulo redondeado 35"/>
          <p:cNvSpPr/>
          <p:nvPr/>
        </p:nvSpPr>
        <p:spPr>
          <a:xfrm>
            <a:off x="316416" y="1711907"/>
            <a:ext cx="2451129" cy="50470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600" b="1" dirty="0" smtClean="0">
                <a:solidFill>
                  <a:srgbClr val="10253F"/>
                </a:solidFill>
                <a:latin typeface="Century Gothic" panose="020B0502020202020204" pitchFamily="34" charset="0"/>
              </a:rPr>
              <a:t>Auditorías</a:t>
            </a:r>
            <a:endParaRPr lang="es-MX" sz="1600" b="1" dirty="0">
              <a:solidFill>
                <a:srgbClr val="10253F"/>
              </a:solidFill>
              <a:latin typeface="Century Gothic" panose="020B0502020202020204" pitchFamily="34" charset="0"/>
            </a:endParaRPr>
          </a:p>
        </p:txBody>
      </p:sp>
      <p:sp>
        <p:nvSpPr>
          <p:cNvPr id="20" name="Rectángulo redondeado 36"/>
          <p:cNvSpPr/>
          <p:nvPr/>
        </p:nvSpPr>
        <p:spPr>
          <a:xfrm>
            <a:off x="6271387" y="1711907"/>
            <a:ext cx="2451129" cy="50470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600" b="1" dirty="0" smtClean="0">
                <a:solidFill>
                  <a:srgbClr val="10253F"/>
                </a:solidFill>
                <a:latin typeface="Century Gothic" panose="020B0502020202020204" pitchFamily="34" charset="0"/>
              </a:rPr>
              <a:t>Sanciones</a:t>
            </a:r>
            <a:endParaRPr lang="es-MX" sz="1600" b="1" dirty="0">
              <a:solidFill>
                <a:srgbClr val="10253F"/>
              </a:solidFill>
              <a:latin typeface="Century Gothic" panose="020B0502020202020204" pitchFamily="34" charset="0"/>
            </a:endParaRPr>
          </a:p>
        </p:txBody>
      </p:sp>
      <p:sp>
        <p:nvSpPr>
          <p:cNvPr id="21" name="Rectángulo redondeado 37"/>
          <p:cNvSpPr/>
          <p:nvPr/>
        </p:nvSpPr>
        <p:spPr>
          <a:xfrm>
            <a:off x="6744072" y="4437112"/>
            <a:ext cx="3641037" cy="50470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sz="1600" b="1" dirty="0" smtClean="0">
                <a:solidFill>
                  <a:srgbClr val="10253F"/>
                </a:solidFill>
                <a:latin typeface="Century Gothic" panose="020B0502020202020204" pitchFamily="34" charset="0"/>
              </a:rPr>
              <a:t>Servidores públicos sancionados</a:t>
            </a:r>
            <a:endParaRPr lang="es-MX" sz="1600" b="1" dirty="0">
              <a:solidFill>
                <a:srgbClr val="10253F"/>
              </a:solidFill>
              <a:latin typeface="Century Gothic" panose="020B0502020202020204" pitchFamily="34" charset="0"/>
            </a:endParaRPr>
          </a:p>
        </p:txBody>
      </p:sp>
      <p:sp>
        <p:nvSpPr>
          <p:cNvPr id="22" name="Rectángulo redondeado 38"/>
          <p:cNvSpPr/>
          <p:nvPr/>
        </p:nvSpPr>
        <p:spPr>
          <a:xfrm>
            <a:off x="10001638" y="4546765"/>
            <a:ext cx="929807" cy="40946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MX" b="1" dirty="0" smtClean="0">
                <a:solidFill>
                  <a:srgbClr val="308399"/>
                </a:solidFill>
                <a:latin typeface="Century Gothic" panose="020B0502020202020204" pitchFamily="34" charset="0"/>
              </a:rPr>
              <a:t>878</a:t>
            </a:r>
            <a:endParaRPr lang="es-MX" b="1" dirty="0">
              <a:solidFill>
                <a:srgbClr val="308399"/>
              </a:solidFill>
              <a:latin typeface="Century Gothic" panose="020B0502020202020204" pitchFamily="34" charset="0"/>
            </a:endParaRPr>
          </a:p>
        </p:txBody>
      </p:sp>
      <p:grpSp>
        <p:nvGrpSpPr>
          <p:cNvPr id="24" name="Grupo 23"/>
          <p:cNvGrpSpPr/>
          <p:nvPr/>
        </p:nvGrpSpPr>
        <p:grpSpPr>
          <a:xfrm>
            <a:off x="182634" y="2265896"/>
            <a:ext cx="5426424" cy="3458518"/>
            <a:chOff x="165521" y="2204864"/>
            <a:chExt cx="5426424" cy="3458518"/>
          </a:xfrm>
        </p:grpSpPr>
        <p:graphicFrame>
          <p:nvGraphicFramePr>
            <p:cNvPr id="25" name="1 Gráfico"/>
            <p:cNvGraphicFramePr/>
            <p:nvPr>
              <p:extLst>
                <p:ext uri="{D42A27DB-BD31-4B8C-83A1-F6EECF244321}">
                  <p14:modId xmlns:p14="http://schemas.microsoft.com/office/powerpoint/2010/main" val="507428946"/>
                </p:ext>
              </p:extLst>
            </p:nvPr>
          </p:nvGraphicFramePr>
          <p:xfrm>
            <a:off x="2495600" y="2204864"/>
            <a:ext cx="3024336" cy="3458518"/>
          </p:xfrm>
          <a:graphic>
            <a:graphicData uri="http://schemas.openxmlformats.org/drawingml/2006/chart">
              <c:chart xmlns:c="http://schemas.openxmlformats.org/drawingml/2006/chart" xmlns:r="http://schemas.openxmlformats.org/officeDocument/2006/relationships" r:id="rId6"/>
            </a:graphicData>
          </a:graphic>
        </p:graphicFrame>
        <p:pic>
          <p:nvPicPr>
            <p:cNvPr id="26" name="Picture 2" descr="Resultado de imagen para icono auditorías"/>
            <p:cNvPicPr>
              <a:picLocks noChangeAspect="1" noChangeArrowheads="1"/>
            </p:cNvPicPr>
            <p:nvPr/>
          </p:nvPicPr>
          <p:blipFill>
            <a:blip r:embed="rId7" cstate="print">
              <a:lum bright="70000" contrast="-70000"/>
              <a:extLst>
                <a:ext uri="{28A0092B-C50C-407E-A947-70E740481C1C}">
                  <a14:useLocalDpi xmlns:a14="http://schemas.microsoft.com/office/drawing/2010/main" val="0"/>
                </a:ext>
              </a:extLst>
            </a:blip>
            <a:srcRect/>
            <a:stretch>
              <a:fillRect/>
            </a:stretch>
          </p:blipFill>
          <p:spPr bwMode="auto">
            <a:xfrm>
              <a:off x="3727616" y="3730580"/>
              <a:ext cx="845129" cy="679495"/>
            </a:xfrm>
            <a:prstGeom prst="rect">
              <a:avLst/>
            </a:prstGeom>
            <a:noFill/>
            <a:extLst>
              <a:ext uri="{909E8E84-426E-40DD-AFC4-6F175D3DCCD1}">
                <a14:hiddenFill xmlns:a14="http://schemas.microsoft.com/office/drawing/2010/main">
                  <a:solidFill>
                    <a:srgbClr val="FFFFFF"/>
                  </a:solidFill>
                </a14:hiddenFill>
              </a:ext>
            </a:extLst>
          </p:spPr>
        </p:pic>
        <p:sp>
          <p:nvSpPr>
            <p:cNvPr id="27" name="CuadroTexto 14"/>
            <p:cNvSpPr txBox="1"/>
            <p:nvPr/>
          </p:nvSpPr>
          <p:spPr>
            <a:xfrm>
              <a:off x="3277216" y="4114635"/>
              <a:ext cx="2314729" cy="369332"/>
            </a:xfrm>
            <a:prstGeom prst="rect">
              <a:avLst/>
            </a:prstGeom>
            <a:noFill/>
          </p:spPr>
          <p:txBody>
            <a:bodyPr wrap="square" rtlCol="0">
              <a:spAutoFit/>
            </a:bodyPr>
            <a:lstStyle/>
            <a:p>
              <a:pPr algn="r"/>
              <a:r>
                <a:rPr lang="es-MX" b="1" u="sng" dirty="0" smtClean="0">
                  <a:solidFill>
                    <a:srgbClr val="31859C"/>
                  </a:solidFill>
                </a:rPr>
                <a:t>116.1</a:t>
              </a:r>
              <a:r>
                <a:rPr lang="es-MX" b="1" dirty="0" smtClean="0">
                  <a:solidFill>
                    <a:srgbClr val="31859C"/>
                  </a:solidFill>
                </a:rPr>
                <a:t> </a:t>
              </a:r>
              <a:r>
                <a:rPr lang="es-MX" sz="1200" b="1" dirty="0" smtClean="0">
                  <a:solidFill>
                    <a:srgbClr val="31859C"/>
                  </a:solidFill>
                </a:rPr>
                <a:t>auditorías por PJE</a:t>
              </a:r>
              <a:endParaRPr lang="es-MX" sz="1600" b="1" dirty="0">
                <a:solidFill>
                  <a:srgbClr val="31859C"/>
                </a:solidFill>
              </a:endParaRPr>
            </a:p>
          </p:txBody>
        </p:sp>
        <p:sp>
          <p:nvSpPr>
            <p:cNvPr id="28" name="CuadroTexto 15"/>
            <p:cNvSpPr txBox="1"/>
            <p:nvPr/>
          </p:nvSpPr>
          <p:spPr>
            <a:xfrm>
              <a:off x="165521" y="2433483"/>
              <a:ext cx="2330079" cy="430887"/>
            </a:xfrm>
            <a:prstGeom prst="rect">
              <a:avLst/>
            </a:prstGeom>
            <a:noFill/>
          </p:spPr>
          <p:txBody>
            <a:bodyPr wrap="square" rtlCol="0">
              <a:spAutoFit/>
            </a:bodyPr>
            <a:lstStyle/>
            <a:p>
              <a:pPr algn="r"/>
              <a:r>
                <a:rPr lang="es-MX" sz="1100" dirty="0" smtClean="0">
                  <a:solidFill>
                    <a:srgbClr val="0C223C"/>
                  </a:solidFill>
                </a:rPr>
                <a:t>Visitaduría Judicial del Poder Judicial de la Entidad Federativa</a:t>
              </a:r>
              <a:endParaRPr lang="es-MX" sz="1100" dirty="0">
                <a:solidFill>
                  <a:srgbClr val="0C223C"/>
                </a:solidFill>
              </a:endParaRPr>
            </a:p>
          </p:txBody>
        </p:sp>
        <p:sp>
          <p:nvSpPr>
            <p:cNvPr id="29" name="CuadroTexto 17"/>
            <p:cNvSpPr txBox="1"/>
            <p:nvPr/>
          </p:nvSpPr>
          <p:spPr>
            <a:xfrm>
              <a:off x="237545" y="2991199"/>
              <a:ext cx="2258055" cy="600164"/>
            </a:xfrm>
            <a:prstGeom prst="rect">
              <a:avLst/>
            </a:prstGeom>
            <a:noFill/>
          </p:spPr>
          <p:txBody>
            <a:bodyPr wrap="square" rtlCol="0">
              <a:spAutoFit/>
            </a:bodyPr>
            <a:lstStyle/>
            <a:p>
              <a:pPr algn="r"/>
              <a:r>
                <a:rPr lang="es-MX" sz="1100" dirty="0" smtClean="0">
                  <a:solidFill>
                    <a:schemeClr val="accent5">
                      <a:lumMod val="75000"/>
                    </a:schemeClr>
                  </a:solidFill>
                </a:rPr>
                <a:t>Contraloría Interna u Homóloga del  Poder Judicial de la Entidad Federativa</a:t>
              </a:r>
              <a:endParaRPr lang="es-MX" sz="1100" dirty="0">
                <a:solidFill>
                  <a:schemeClr val="accent5">
                    <a:lumMod val="75000"/>
                  </a:schemeClr>
                </a:solidFill>
              </a:endParaRPr>
            </a:p>
          </p:txBody>
        </p:sp>
        <p:sp>
          <p:nvSpPr>
            <p:cNvPr id="30" name="CuadroTexto 18"/>
            <p:cNvSpPr txBox="1"/>
            <p:nvPr/>
          </p:nvSpPr>
          <p:spPr>
            <a:xfrm>
              <a:off x="561353" y="3718679"/>
              <a:ext cx="1934247" cy="430887"/>
            </a:xfrm>
            <a:prstGeom prst="rect">
              <a:avLst/>
            </a:prstGeom>
            <a:noFill/>
          </p:spPr>
          <p:txBody>
            <a:bodyPr wrap="square" rtlCol="0">
              <a:spAutoFit/>
            </a:bodyPr>
            <a:lstStyle/>
            <a:p>
              <a:pPr algn="r"/>
              <a:r>
                <a:rPr lang="es-MX" sz="1100" dirty="0" smtClean="0">
                  <a:solidFill>
                    <a:schemeClr val="accent5">
                      <a:lumMod val="75000"/>
                    </a:schemeClr>
                  </a:solidFill>
                </a:rPr>
                <a:t>Órgano de Fiscalización del Estado</a:t>
              </a:r>
              <a:endParaRPr lang="es-MX" sz="1100" dirty="0">
                <a:solidFill>
                  <a:schemeClr val="accent5">
                    <a:lumMod val="75000"/>
                  </a:schemeClr>
                </a:solidFill>
              </a:endParaRPr>
            </a:p>
          </p:txBody>
        </p:sp>
        <p:sp>
          <p:nvSpPr>
            <p:cNvPr id="31" name="CuadroTexto 20"/>
            <p:cNvSpPr txBox="1"/>
            <p:nvPr/>
          </p:nvSpPr>
          <p:spPr>
            <a:xfrm>
              <a:off x="561353" y="4326975"/>
              <a:ext cx="1934247" cy="430887"/>
            </a:xfrm>
            <a:prstGeom prst="rect">
              <a:avLst/>
            </a:prstGeom>
            <a:noFill/>
          </p:spPr>
          <p:txBody>
            <a:bodyPr wrap="square" rtlCol="0">
              <a:spAutoFit/>
            </a:bodyPr>
            <a:lstStyle/>
            <a:p>
              <a:pPr algn="r"/>
              <a:r>
                <a:rPr lang="es-MX" sz="1100" dirty="0" smtClean="0">
                  <a:solidFill>
                    <a:schemeClr val="accent5">
                      <a:lumMod val="75000"/>
                    </a:schemeClr>
                  </a:solidFill>
                </a:rPr>
                <a:t>Auditoría Superior de la Federación</a:t>
              </a:r>
              <a:endParaRPr lang="es-MX" sz="1100" dirty="0">
                <a:solidFill>
                  <a:schemeClr val="accent5">
                    <a:lumMod val="75000"/>
                  </a:schemeClr>
                </a:solidFill>
              </a:endParaRPr>
            </a:p>
          </p:txBody>
        </p:sp>
        <p:sp>
          <p:nvSpPr>
            <p:cNvPr id="32" name="CuadroTexto 20"/>
            <p:cNvSpPr txBox="1"/>
            <p:nvPr/>
          </p:nvSpPr>
          <p:spPr>
            <a:xfrm>
              <a:off x="561353" y="5010004"/>
              <a:ext cx="1934247" cy="430887"/>
            </a:xfrm>
            <a:prstGeom prst="rect">
              <a:avLst/>
            </a:prstGeom>
            <a:noFill/>
          </p:spPr>
          <p:txBody>
            <a:bodyPr wrap="square" rtlCol="0">
              <a:spAutoFit/>
            </a:bodyPr>
            <a:lstStyle/>
            <a:p>
              <a:pPr algn="r"/>
              <a:r>
                <a:rPr lang="es-MX" sz="1100" dirty="0" smtClean="0">
                  <a:solidFill>
                    <a:schemeClr val="accent5">
                      <a:lumMod val="75000"/>
                    </a:schemeClr>
                  </a:solidFill>
                </a:rPr>
                <a:t>Otro órgano distinto a los anteriores</a:t>
              </a:r>
              <a:endParaRPr lang="es-MX" sz="1100" dirty="0">
                <a:solidFill>
                  <a:schemeClr val="accent5">
                    <a:lumMod val="75000"/>
                  </a:schemeClr>
                </a:solidFill>
              </a:endParaRPr>
            </a:p>
          </p:txBody>
        </p:sp>
      </p:grpSp>
      <p:sp>
        <p:nvSpPr>
          <p:cNvPr id="33" name="59 Abrir llave"/>
          <p:cNvSpPr/>
          <p:nvPr/>
        </p:nvSpPr>
        <p:spPr>
          <a:xfrm>
            <a:off x="6600056" y="3068960"/>
            <a:ext cx="144016" cy="1368152"/>
          </a:xfrm>
          <a:prstGeom prst="leftBrac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graphicFrame>
        <p:nvGraphicFramePr>
          <p:cNvPr id="34" name="3 Gráfico"/>
          <p:cNvGraphicFramePr/>
          <p:nvPr/>
        </p:nvGraphicFramePr>
        <p:xfrm>
          <a:off x="6744072" y="3068960"/>
          <a:ext cx="5184576" cy="144229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5" name="4 Gráfico"/>
          <p:cNvGraphicFramePr/>
          <p:nvPr/>
        </p:nvGraphicFramePr>
        <p:xfrm>
          <a:off x="8735616" y="4941168"/>
          <a:ext cx="3265040" cy="1152128"/>
        </p:xfrm>
        <a:graphic>
          <a:graphicData uri="http://schemas.openxmlformats.org/drawingml/2006/chart">
            <c:chart xmlns:c="http://schemas.openxmlformats.org/drawingml/2006/chart" xmlns:r="http://schemas.openxmlformats.org/officeDocument/2006/relationships" r:id="rId9"/>
          </a:graphicData>
        </a:graphic>
      </p:graphicFrame>
      <p:grpSp>
        <p:nvGrpSpPr>
          <p:cNvPr id="36" name="85 Grupo"/>
          <p:cNvGrpSpPr/>
          <p:nvPr/>
        </p:nvGrpSpPr>
        <p:grpSpPr>
          <a:xfrm>
            <a:off x="6096000" y="4954166"/>
            <a:ext cx="2410300" cy="1122030"/>
            <a:chOff x="9374332" y="5026174"/>
            <a:chExt cx="2410300" cy="1122030"/>
          </a:xfrm>
        </p:grpSpPr>
        <p:sp>
          <p:nvSpPr>
            <p:cNvPr id="37" name="CuadroTexto 80"/>
            <p:cNvSpPr txBox="1"/>
            <p:nvPr/>
          </p:nvSpPr>
          <p:spPr>
            <a:xfrm>
              <a:off x="9662364" y="5695638"/>
              <a:ext cx="2050260" cy="230832"/>
            </a:xfrm>
            <a:prstGeom prst="rect">
              <a:avLst/>
            </a:prstGeom>
            <a:noFill/>
          </p:spPr>
          <p:txBody>
            <a:bodyPr wrap="square" rtlCol="0">
              <a:spAutoFit/>
            </a:bodyPr>
            <a:lstStyle/>
            <a:p>
              <a:pPr algn="r"/>
              <a:r>
                <a:rPr lang="es-MX" sz="900" dirty="0" smtClean="0"/>
                <a:t>Omisión de declaración patrimonial</a:t>
              </a:r>
              <a:endParaRPr lang="es-MX" sz="900" dirty="0"/>
            </a:p>
          </p:txBody>
        </p:sp>
        <p:sp>
          <p:nvSpPr>
            <p:cNvPr id="38" name="CuadroTexto 79"/>
            <p:cNvSpPr txBox="1"/>
            <p:nvPr/>
          </p:nvSpPr>
          <p:spPr>
            <a:xfrm>
              <a:off x="9374332" y="5465274"/>
              <a:ext cx="2338292" cy="230832"/>
            </a:xfrm>
            <a:prstGeom prst="rect">
              <a:avLst/>
            </a:prstGeom>
            <a:noFill/>
          </p:spPr>
          <p:txBody>
            <a:bodyPr wrap="square" rtlCol="0">
              <a:spAutoFit/>
            </a:bodyPr>
            <a:lstStyle/>
            <a:p>
              <a:pPr algn="r"/>
              <a:r>
                <a:rPr lang="es-MX" sz="900" dirty="0" smtClean="0"/>
                <a:t>Otras cometidas con motivo del serv. púb.</a:t>
              </a:r>
              <a:endParaRPr lang="es-MX" sz="900" dirty="0"/>
            </a:p>
          </p:txBody>
        </p:sp>
        <p:cxnSp>
          <p:nvCxnSpPr>
            <p:cNvPr id="39" name="Conector recto 83"/>
            <p:cNvCxnSpPr/>
            <p:nvPr/>
          </p:nvCxnSpPr>
          <p:spPr>
            <a:xfrm>
              <a:off x="11784632" y="5478617"/>
              <a:ext cx="0" cy="221337"/>
            </a:xfrm>
            <a:prstGeom prst="line">
              <a:avLst/>
            </a:prstGeom>
            <a:ln w="1270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84"/>
            <p:cNvCxnSpPr/>
            <p:nvPr/>
          </p:nvCxnSpPr>
          <p:spPr>
            <a:xfrm>
              <a:off x="11784632" y="5691201"/>
              <a:ext cx="0" cy="221337"/>
            </a:xfrm>
            <a:prstGeom prst="line">
              <a:avLst/>
            </a:prstGeom>
            <a:ln w="127000">
              <a:solidFill>
                <a:srgbClr val="00A7C9"/>
              </a:solidFill>
            </a:ln>
          </p:spPr>
          <p:style>
            <a:lnRef idx="1">
              <a:schemeClr val="accent1"/>
            </a:lnRef>
            <a:fillRef idx="0">
              <a:schemeClr val="accent1"/>
            </a:fillRef>
            <a:effectRef idx="0">
              <a:schemeClr val="accent1"/>
            </a:effectRef>
            <a:fontRef idx="minor">
              <a:schemeClr val="tx1"/>
            </a:fontRef>
          </p:style>
        </p:cxnSp>
        <p:sp>
          <p:nvSpPr>
            <p:cNvPr id="41" name="CuadroTexto 81"/>
            <p:cNvSpPr txBox="1"/>
            <p:nvPr/>
          </p:nvSpPr>
          <p:spPr>
            <a:xfrm>
              <a:off x="10166420" y="5917372"/>
              <a:ext cx="1546204" cy="230832"/>
            </a:xfrm>
            <a:prstGeom prst="rect">
              <a:avLst/>
            </a:prstGeom>
            <a:noFill/>
          </p:spPr>
          <p:txBody>
            <a:bodyPr wrap="square" rtlCol="0">
              <a:spAutoFit/>
            </a:bodyPr>
            <a:lstStyle/>
            <a:p>
              <a:pPr algn="r"/>
              <a:r>
                <a:rPr lang="es-MX" sz="900" dirty="0" smtClean="0"/>
                <a:t>No especificado</a:t>
              </a:r>
              <a:endParaRPr lang="es-MX" sz="900" dirty="0"/>
            </a:p>
          </p:txBody>
        </p:sp>
        <p:cxnSp>
          <p:nvCxnSpPr>
            <p:cNvPr id="42" name="Conector recto 82"/>
            <p:cNvCxnSpPr/>
            <p:nvPr/>
          </p:nvCxnSpPr>
          <p:spPr>
            <a:xfrm>
              <a:off x="11784632" y="5903784"/>
              <a:ext cx="0" cy="221337"/>
            </a:xfrm>
            <a:prstGeom prst="line">
              <a:avLst/>
            </a:prstGeom>
            <a:ln w="1270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3" name="CuadroTexto 80"/>
            <p:cNvSpPr txBox="1"/>
            <p:nvPr/>
          </p:nvSpPr>
          <p:spPr>
            <a:xfrm>
              <a:off x="9734372" y="5256538"/>
              <a:ext cx="1978252" cy="230832"/>
            </a:xfrm>
            <a:prstGeom prst="rect">
              <a:avLst/>
            </a:prstGeom>
            <a:noFill/>
          </p:spPr>
          <p:txBody>
            <a:bodyPr wrap="square" rtlCol="0">
              <a:spAutoFit/>
            </a:bodyPr>
            <a:lstStyle/>
            <a:p>
              <a:pPr algn="r"/>
              <a:r>
                <a:rPr lang="es-MX" sz="900" dirty="0" smtClean="0"/>
                <a:t>Violación a leyes y normatividad</a:t>
              </a:r>
              <a:endParaRPr lang="es-MX" sz="900" dirty="0"/>
            </a:p>
          </p:txBody>
        </p:sp>
        <p:sp>
          <p:nvSpPr>
            <p:cNvPr id="44" name="CuadroTexto 79"/>
            <p:cNvSpPr txBox="1"/>
            <p:nvPr/>
          </p:nvSpPr>
          <p:spPr>
            <a:xfrm>
              <a:off x="10166420" y="5026174"/>
              <a:ext cx="1546204" cy="230832"/>
            </a:xfrm>
            <a:prstGeom prst="rect">
              <a:avLst/>
            </a:prstGeom>
            <a:noFill/>
          </p:spPr>
          <p:txBody>
            <a:bodyPr wrap="square" rtlCol="0">
              <a:spAutoFit/>
            </a:bodyPr>
            <a:lstStyle/>
            <a:p>
              <a:pPr algn="r"/>
              <a:r>
                <a:rPr lang="es-MX" sz="900" dirty="0" smtClean="0"/>
                <a:t>Negligencia administrativa</a:t>
              </a:r>
              <a:endParaRPr lang="es-MX" sz="900" dirty="0"/>
            </a:p>
          </p:txBody>
        </p:sp>
        <p:cxnSp>
          <p:nvCxnSpPr>
            <p:cNvPr id="45" name="Conector recto 83"/>
            <p:cNvCxnSpPr/>
            <p:nvPr/>
          </p:nvCxnSpPr>
          <p:spPr>
            <a:xfrm>
              <a:off x="11784632" y="5053449"/>
              <a:ext cx="0" cy="221337"/>
            </a:xfrm>
            <a:prstGeom prst="line">
              <a:avLst/>
            </a:prstGeom>
            <a:ln w="127000">
              <a:solidFill>
                <a:srgbClr val="10253F"/>
              </a:solidFill>
            </a:ln>
          </p:spPr>
          <p:style>
            <a:lnRef idx="1">
              <a:schemeClr val="accent1"/>
            </a:lnRef>
            <a:fillRef idx="0">
              <a:schemeClr val="accent1"/>
            </a:fillRef>
            <a:effectRef idx="0">
              <a:schemeClr val="accent1"/>
            </a:effectRef>
            <a:fontRef idx="minor">
              <a:schemeClr val="tx1"/>
            </a:fontRef>
          </p:style>
        </p:cxnSp>
        <p:cxnSp>
          <p:nvCxnSpPr>
            <p:cNvPr id="46" name="Conector recto 84"/>
            <p:cNvCxnSpPr/>
            <p:nvPr/>
          </p:nvCxnSpPr>
          <p:spPr>
            <a:xfrm>
              <a:off x="11784632" y="5266033"/>
              <a:ext cx="0" cy="221337"/>
            </a:xfrm>
            <a:prstGeom prst="line">
              <a:avLst/>
            </a:prstGeom>
            <a:ln w="1270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7" name="CuadroTexto 27"/>
          <p:cNvSpPr txBox="1"/>
          <p:nvPr/>
        </p:nvSpPr>
        <p:spPr>
          <a:xfrm>
            <a:off x="287412" y="908720"/>
            <a:ext cx="11469688" cy="800219"/>
          </a:xfrm>
          <a:prstGeom prst="rect">
            <a:avLst/>
          </a:prstGeom>
          <a:noFill/>
        </p:spPr>
        <p:txBody>
          <a:bodyPr wrap="square" rtlCol="0">
            <a:spAutoFit/>
          </a:bodyPr>
          <a:lstStyle/>
          <a:p>
            <a:pPr algn="just"/>
            <a:r>
              <a:rPr lang="es-MX" sz="1400" b="1" dirty="0">
                <a:solidFill>
                  <a:srgbClr val="10253F"/>
                </a:solidFill>
              </a:rPr>
              <a:t>Al cierre de </a:t>
            </a:r>
            <a:r>
              <a:rPr lang="es-MX" sz="1600" b="1" dirty="0" smtClean="0">
                <a:solidFill>
                  <a:srgbClr val="31859C"/>
                </a:solidFill>
              </a:rPr>
              <a:t>2016</a:t>
            </a:r>
            <a:r>
              <a:rPr lang="es-MX" sz="1400" b="1" dirty="0" smtClean="0">
                <a:solidFill>
                  <a:srgbClr val="10253F"/>
                </a:solidFill>
              </a:rPr>
              <a:t> se realizaron </a:t>
            </a:r>
            <a:r>
              <a:rPr lang="es-MX" sz="1600" b="1" dirty="0" smtClean="0">
                <a:solidFill>
                  <a:srgbClr val="31859C"/>
                </a:solidFill>
              </a:rPr>
              <a:t>3 mil 715 auditorías </a:t>
            </a:r>
            <a:r>
              <a:rPr lang="es-MX" sz="1400" b="1" dirty="0" smtClean="0">
                <a:solidFill>
                  <a:srgbClr val="10253F"/>
                </a:solidFill>
              </a:rPr>
              <a:t>a los  </a:t>
            </a:r>
            <a:r>
              <a:rPr lang="es-MX" sz="1400" b="1" dirty="0">
                <a:solidFill>
                  <a:srgbClr val="10253F"/>
                </a:solidFill>
              </a:rPr>
              <a:t>Poderes Judiciales de las Entidades </a:t>
            </a:r>
            <a:r>
              <a:rPr lang="es-MX" sz="1400" b="1" dirty="0" smtClean="0">
                <a:solidFill>
                  <a:srgbClr val="10253F"/>
                </a:solidFill>
              </a:rPr>
              <a:t>Federativas, mientras que las sanciones determinadas a través de los procedimientos disciplinarios representaron un total de </a:t>
            </a:r>
            <a:r>
              <a:rPr lang="es-MX" sz="1600" b="1" dirty="0" smtClean="0">
                <a:solidFill>
                  <a:srgbClr val="31859C"/>
                </a:solidFill>
              </a:rPr>
              <a:t>895</a:t>
            </a:r>
            <a:r>
              <a:rPr lang="es-MX" sz="1400" b="1" dirty="0" smtClean="0">
                <a:solidFill>
                  <a:srgbClr val="10253F"/>
                </a:solidFill>
              </a:rPr>
              <a:t>, desagregando la siguiente información:</a:t>
            </a:r>
            <a:endParaRPr lang="es-MX" sz="1200" b="1" dirty="0">
              <a:solidFill>
                <a:srgbClr val="006666"/>
              </a:solidFill>
            </a:endParaRPr>
          </a:p>
        </p:txBody>
      </p:sp>
    </p:spTree>
    <p:extLst>
      <p:ext uri="{BB962C8B-B14F-4D97-AF65-F5344CB8AC3E}">
        <p14:creationId xmlns:p14="http://schemas.microsoft.com/office/powerpoint/2010/main" val="37509385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bwMode="auto">
          <a:xfrm>
            <a:off x="914400" y="2718634"/>
            <a:ext cx="10363200" cy="10372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Helvetica" pitchFamily="34" charset="0"/>
                <a:ea typeface="+mj-ea"/>
                <a:cs typeface="+mj-cs"/>
              </a:defRPr>
            </a:lvl1pPr>
            <a:lvl2pPr algn="ctr" rtl="0" eaLnBrk="1" fontAlgn="base" hangingPunct="1">
              <a:spcBef>
                <a:spcPct val="0"/>
              </a:spcBef>
              <a:spcAft>
                <a:spcPct val="0"/>
              </a:spcAft>
              <a:defRPr sz="4400">
                <a:solidFill>
                  <a:schemeClr val="tx1"/>
                </a:solidFill>
                <a:latin typeface="Helvetica" charset="0"/>
              </a:defRPr>
            </a:lvl2pPr>
            <a:lvl3pPr algn="ctr" rtl="0" eaLnBrk="1" fontAlgn="base" hangingPunct="1">
              <a:spcBef>
                <a:spcPct val="0"/>
              </a:spcBef>
              <a:spcAft>
                <a:spcPct val="0"/>
              </a:spcAft>
              <a:defRPr sz="4400">
                <a:solidFill>
                  <a:schemeClr val="tx1"/>
                </a:solidFill>
                <a:latin typeface="Helvetica" charset="0"/>
              </a:defRPr>
            </a:lvl3pPr>
            <a:lvl4pPr algn="ctr" rtl="0" eaLnBrk="1" fontAlgn="base" hangingPunct="1">
              <a:spcBef>
                <a:spcPct val="0"/>
              </a:spcBef>
              <a:spcAft>
                <a:spcPct val="0"/>
              </a:spcAft>
              <a:defRPr sz="4400">
                <a:solidFill>
                  <a:schemeClr val="tx1"/>
                </a:solidFill>
                <a:latin typeface="Helvetica" charset="0"/>
              </a:defRPr>
            </a:lvl4pPr>
            <a:lvl5pPr algn="ctr" rtl="0" eaLnBrk="1" fontAlgn="base" hangingPunct="1">
              <a:spcBef>
                <a:spcPct val="0"/>
              </a:spcBef>
              <a:spcAft>
                <a:spcPct val="0"/>
              </a:spcAft>
              <a:defRPr sz="4400">
                <a:solidFill>
                  <a:schemeClr val="tx1"/>
                </a:solidFill>
                <a:latin typeface="Helvetica" charset="0"/>
              </a:defRPr>
            </a:lvl5pPr>
            <a:lvl6pPr marL="457200" algn="ctr" rtl="0" eaLnBrk="1" fontAlgn="base" hangingPunct="1">
              <a:spcBef>
                <a:spcPct val="0"/>
              </a:spcBef>
              <a:spcAft>
                <a:spcPct val="0"/>
              </a:spcAft>
              <a:defRPr sz="4400">
                <a:solidFill>
                  <a:schemeClr val="tx1"/>
                </a:solidFill>
                <a:latin typeface="Helvetica" charset="0"/>
              </a:defRPr>
            </a:lvl6pPr>
            <a:lvl7pPr marL="914400" algn="ctr" rtl="0" eaLnBrk="1" fontAlgn="base" hangingPunct="1">
              <a:spcBef>
                <a:spcPct val="0"/>
              </a:spcBef>
              <a:spcAft>
                <a:spcPct val="0"/>
              </a:spcAft>
              <a:defRPr sz="4400">
                <a:solidFill>
                  <a:schemeClr val="tx1"/>
                </a:solidFill>
                <a:latin typeface="Helvetica" charset="0"/>
              </a:defRPr>
            </a:lvl7pPr>
            <a:lvl8pPr marL="1371600" algn="ctr" rtl="0" eaLnBrk="1" fontAlgn="base" hangingPunct="1">
              <a:spcBef>
                <a:spcPct val="0"/>
              </a:spcBef>
              <a:spcAft>
                <a:spcPct val="0"/>
              </a:spcAft>
              <a:defRPr sz="4400">
                <a:solidFill>
                  <a:schemeClr val="tx1"/>
                </a:solidFill>
                <a:latin typeface="Helvetica" charset="0"/>
              </a:defRPr>
            </a:lvl8pPr>
            <a:lvl9pPr marL="1828800" algn="ctr" rtl="0" eaLnBrk="1" fontAlgn="base" hangingPunct="1">
              <a:spcBef>
                <a:spcPct val="0"/>
              </a:spcBef>
              <a:spcAft>
                <a:spcPct val="0"/>
              </a:spcAft>
              <a:defRPr sz="4400">
                <a:solidFill>
                  <a:schemeClr val="tx1"/>
                </a:solidFill>
                <a:latin typeface="Helvetica" charset="0"/>
              </a:defRPr>
            </a:lvl9pPr>
          </a:lstStyle>
          <a:p>
            <a:r>
              <a:rPr lang="es-MX" sz="4800" b="1" dirty="0" smtClean="0">
                <a:solidFill>
                  <a:srgbClr val="31859C"/>
                </a:solidFill>
                <a:latin typeface="+mj-lt"/>
              </a:rPr>
              <a:t>Módulos 2, 3 y 4. </a:t>
            </a:r>
          </a:p>
          <a:p>
            <a:r>
              <a:rPr lang="es-MX" sz="4800" b="1" dirty="0" smtClean="0">
                <a:solidFill>
                  <a:srgbClr val="31859C"/>
                </a:solidFill>
                <a:latin typeface="+mj-lt"/>
              </a:rPr>
              <a:t>Impartición </a:t>
            </a:r>
            <a:r>
              <a:rPr lang="es-MX" sz="4800" b="1" dirty="0">
                <a:solidFill>
                  <a:srgbClr val="31859C"/>
                </a:solidFill>
                <a:latin typeface="+mj-lt"/>
              </a:rPr>
              <a:t>de </a:t>
            </a:r>
            <a:r>
              <a:rPr lang="es-MX" sz="4800" b="1" dirty="0" smtClean="0">
                <a:solidFill>
                  <a:srgbClr val="31859C"/>
                </a:solidFill>
                <a:latin typeface="+mj-lt"/>
              </a:rPr>
              <a:t>Justicia</a:t>
            </a:r>
          </a:p>
        </p:txBody>
      </p:sp>
    </p:spTree>
    <p:extLst>
      <p:ext uri="{BB962C8B-B14F-4D97-AF65-F5344CB8AC3E}">
        <p14:creationId xmlns:p14="http://schemas.microsoft.com/office/powerpoint/2010/main" val="8902771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Gráfico 35"/>
          <p:cNvGraphicFramePr>
            <a:graphicFrameLocks/>
          </p:cNvGraphicFramePr>
          <p:nvPr>
            <p:extLst>
              <p:ext uri="{D42A27DB-BD31-4B8C-83A1-F6EECF244321}">
                <p14:modId xmlns:p14="http://schemas.microsoft.com/office/powerpoint/2010/main" val="2856591934"/>
              </p:ext>
            </p:extLst>
          </p:nvPr>
        </p:nvGraphicFramePr>
        <p:xfrm>
          <a:off x="6969420" y="3962595"/>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 name="Gráfico 34"/>
          <p:cNvGraphicFramePr>
            <a:graphicFrameLocks/>
          </p:cNvGraphicFramePr>
          <p:nvPr>
            <p:extLst>
              <p:ext uri="{D42A27DB-BD31-4B8C-83A1-F6EECF244321}">
                <p14:modId xmlns:p14="http://schemas.microsoft.com/office/powerpoint/2010/main" val="1338659932"/>
              </p:ext>
            </p:extLst>
          </p:nvPr>
        </p:nvGraphicFramePr>
        <p:xfrm>
          <a:off x="7472029" y="1887127"/>
          <a:ext cx="3140772" cy="2151022"/>
        </p:xfrm>
        <a:graphic>
          <a:graphicData uri="http://schemas.openxmlformats.org/drawingml/2006/chart">
            <c:chart xmlns:c="http://schemas.openxmlformats.org/drawingml/2006/chart" xmlns:r="http://schemas.openxmlformats.org/officeDocument/2006/relationships" r:id="rId4"/>
          </a:graphicData>
        </a:graphic>
      </p:graphicFrame>
      <p:sp>
        <p:nvSpPr>
          <p:cNvPr id="3" name="7 CuadroTexto"/>
          <p:cNvSpPr txBox="1">
            <a:spLocks noChangeArrowheads="1"/>
          </p:cNvSpPr>
          <p:nvPr/>
        </p:nvSpPr>
        <p:spPr bwMode="auto">
          <a:xfrm>
            <a:off x="9232588" y="110740"/>
            <a:ext cx="2631491" cy="461665"/>
          </a:xfrm>
          <a:prstGeom prst="rect">
            <a:avLst/>
          </a:prstGeom>
          <a:noFill/>
          <a:ln w="9525">
            <a:noFill/>
            <a:miter lim="800000"/>
            <a:headEnd/>
            <a:tailEnd/>
          </a:ln>
        </p:spPr>
        <p:txBody>
          <a:bodyPr wrap="none">
            <a:spAutoFit/>
          </a:bodyPr>
          <a:lstStyle/>
          <a:p>
            <a:pPr algn="r">
              <a:defRPr/>
            </a:pPr>
            <a:r>
              <a:rPr lang="es-MX" sz="2400" b="1" dirty="0" smtClean="0">
                <a:solidFill>
                  <a:schemeClr val="accent5">
                    <a:lumMod val="75000"/>
                  </a:schemeClr>
                </a:solidFill>
                <a:latin typeface="Calibri" pitchFamily="34" charset="0"/>
                <a:cs typeface="Arial" charset="0"/>
              </a:rPr>
              <a:t>Asuntos conocidos</a:t>
            </a:r>
            <a:endParaRPr lang="es-MX" sz="2400" b="1" dirty="0">
              <a:solidFill>
                <a:schemeClr val="accent5">
                  <a:lumMod val="75000"/>
                </a:schemeClr>
              </a:solidFill>
              <a:latin typeface="Calibri" pitchFamily="34" charset="0"/>
              <a:cs typeface="Arial" charset="0"/>
            </a:endParaRPr>
          </a:p>
        </p:txBody>
      </p:sp>
      <p:pic>
        <p:nvPicPr>
          <p:cNvPr id="5" name="Imagen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686" y="68610"/>
            <a:ext cx="1190778" cy="550874"/>
          </a:xfrm>
          <a:prstGeom prst="rect">
            <a:avLst/>
          </a:prstGeom>
        </p:spPr>
      </p:pic>
      <p:cxnSp>
        <p:nvCxnSpPr>
          <p:cNvPr id="6" name="6 Conector recto"/>
          <p:cNvCxnSpPr>
            <a:cxnSpLocks noChangeShapeType="1"/>
          </p:cNvCxnSpPr>
          <p:nvPr/>
        </p:nvCxnSpPr>
        <p:spPr bwMode="auto">
          <a:xfrm>
            <a:off x="316416" y="713771"/>
            <a:ext cx="11425867" cy="0"/>
          </a:xfrm>
          <a:prstGeom prst="line">
            <a:avLst/>
          </a:prstGeom>
          <a:noFill/>
          <a:ln w="38100">
            <a:solidFill>
              <a:schemeClr val="accent1"/>
            </a:solidFill>
            <a:round/>
            <a:headEnd/>
            <a:tailEnd/>
          </a:ln>
          <a:effectLst>
            <a:outerShdw blurRad="63500" dist="38100" dir="5400000" algn="t" rotWithShape="0">
              <a:srgbClr val="000000">
                <a:alpha val="39999"/>
              </a:srgbClr>
            </a:outerShdw>
          </a:effectLst>
        </p:spPr>
      </p:cxnSp>
      <p:sp>
        <p:nvSpPr>
          <p:cNvPr id="136" name="CuadroTexto 27"/>
          <p:cNvSpPr txBox="1"/>
          <p:nvPr/>
        </p:nvSpPr>
        <p:spPr>
          <a:xfrm>
            <a:off x="287412" y="908720"/>
            <a:ext cx="11469688" cy="553998"/>
          </a:xfrm>
          <a:prstGeom prst="rect">
            <a:avLst/>
          </a:prstGeom>
          <a:noFill/>
        </p:spPr>
        <p:txBody>
          <a:bodyPr wrap="square" rtlCol="0">
            <a:spAutoFit/>
          </a:bodyPr>
          <a:lstStyle/>
          <a:p>
            <a:pPr algn="just"/>
            <a:r>
              <a:rPr lang="es-MX" sz="1400" b="1" dirty="0" smtClean="0">
                <a:solidFill>
                  <a:srgbClr val="10253F"/>
                </a:solidFill>
              </a:rPr>
              <a:t>Al cierre </a:t>
            </a:r>
            <a:r>
              <a:rPr lang="es-MX" sz="1400" b="1" dirty="0">
                <a:solidFill>
                  <a:srgbClr val="10253F"/>
                </a:solidFill>
              </a:rPr>
              <a:t>de </a:t>
            </a:r>
            <a:r>
              <a:rPr lang="es-MX" sz="1600" b="1" dirty="0">
                <a:solidFill>
                  <a:srgbClr val="31859C"/>
                </a:solidFill>
              </a:rPr>
              <a:t>2016 </a:t>
            </a:r>
            <a:r>
              <a:rPr lang="es-MX" sz="1400" b="1" dirty="0" smtClean="0">
                <a:solidFill>
                  <a:srgbClr val="10253F"/>
                </a:solidFill>
              </a:rPr>
              <a:t>se presentó el siguiente comportamiento de los </a:t>
            </a:r>
            <a:r>
              <a:rPr lang="es-MX" sz="1600" b="1" dirty="0" smtClean="0">
                <a:solidFill>
                  <a:srgbClr val="31859C"/>
                </a:solidFill>
              </a:rPr>
              <a:t>asuntos jurisdiccionales </a:t>
            </a:r>
            <a:r>
              <a:rPr lang="es-MX" sz="1400" b="1" dirty="0" smtClean="0">
                <a:solidFill>
                  <a:srgbClr val="10253F"/>
                </a:solidFill>
              </a:rPr>
              <a:t>conocidos por los órganos competentes de </a:t>
            </a:r>
            <a:r>
              <a:rPr lang="es-MX" sz="1400" b="1" u="sng" dirty="0" smtClean="0">
                <a:solidFill>
                  <a:srgbClr val="10253F"/>
                </a:solidFill>
              </a:rPr>
              <a:t>primera </a:t>
            </a:r>
            <a:r>
              <a:rPr lang="es-MX" sz="1400" b="1" u="sng" dirty="0">
                <a:solidFill>
                  <a:srgbClr val="10253F"/>
                </a:solidFill>
              </a:rPr>
              <a:t>instancia</a:t>
            </a:r>
            <a:r>
              <a:rPr lang="es-MX" sz="1400" b="1" dirty="0" smtClean="0">
                <a:solidFill>
                  <a:srgbClr val="10253F"/>
                </a:solidFill>
              </a:rPr>
              <a:t> de los Poderes Judiciales Estatales: </a:t>
            </a:r>
            <a:endParaRPr lang="es-MX" sz="1400" b="1" dirty="0">
              <a:solidFill>
                <a:srgbClr val="10253F"/>
              </a:solidFill>
            </a:endParaRPr>
          </a:p>
        </p:txBody>
      </p:sp>
      <p:cxnSp>
        <p:nvCxnSpPr>
          <p:cNvPr id="53" name="Conector recto 52"/>
          <p:cNvCxnSpPr/>
          <p:nvPr/>
        </p:nvCxnSpPr>
        <p:spPr>
          <a:xfrm flipH="1">
            <a:off x="7341855" y="2472515"/>
            <a:ext cx="722092" cy="0"/>
          </a:xfrm>
          <a:prstGeom prst="line">
            <a:avLst/>
          </a:prstGeom>
          <a:ln w="19050">
            <a:solidFill>
              <a:srgbClr val="006887"/>
            </a:solidFill>
          </a:ln>
        </p:spPr>
        <p:style>
          <a:lnRef idx="1">
            <a:schemeClr val="accent1"/>
          </a:lnRef>
          <a:fillRef idx="0">
            <a:schemeClr val="accent1"/>
          </a:fillRef>
          <a:effectRef idx="0">
            <a:schemeClr val="accent1"/>
          </a:effectRef>
          <a:fontRef idx="minor">
            <a:schemeClr val="tx1"/>
          </a:fontRef>
        </p:style>
      </p:cxnSp>
      <p:cxnSp>
        <p:nvCxnSpPr>
          <p:cNvPr id="54" name="Conector recto de flecha 53"/>
          <p:cNvCxnSpPr/>
          <p:nvPr/>
        </p:nvCxnSpPr>
        <p:spPr>
          <a:xfrm flipH="1">
            <a:off x="7343867" y="2472515"/>
            <a:ext cx="1" cy="239576"/>
          </a:xfrm>
          <a:prstGeom prst="straightConnector1">
            <a:avLst/>
          </a:prstGeom>
          <a:ln w="19050">
            <a:solidFill>
              <a:srgbClr val="006887"/>
            </a:solidFill>
            <a:tailEnd type="triangle"/>
          </a:ln>
        </p:spPr>
        <p:style>
          <a:lnRef idx="1">
            <a:schemeClr val="accent1"/>
          </a:lnRef>
          <a:fillRef idx="0">
            <a:schemeClr val="accent1"/>
          </a:fillRef>
          <a:effectRef idx="0">
            <a:schemeClr val="accent1"/>
          </a:effectRef>
          <a:fontRef idx="minor">
            <a:schemeClr val="tx1"/>
          </a:fontRef>
        </p:style>
      </p:cxnSp>
      <p:sp>
        <p:nvSpPr>
          <p:cNvPr id="55" name="CuadroTexto 54"/>
          <p:cNvSpPr txBox="1"/>
          <p:nvPr/>
        </p:nvSpPr>
        <p:spPr>
          <a:xfrm>
            <a:off x="10017950" y="1887215"/>
            <a:ext cx="1584176" cy="461665"/>
          </a:xfrm>
          <a:prstGeom prst="rect">
            <a:avLst/>
          </a:prstGeom>
          <a:noFill/>
        </p:spPr>
        <p:txBody>
          <a:bodyPr wrap="square" rtlCol="0">
            <a:spAutoFit/>
          </a:bodyPr>
          <a:lstStyle/>
          <a:p>
            <a:pPr algn="ctr"/>
            <a:r>
              <a:rPr lang="es-MX" sz="1200" b="1" dirty="0" smtClean="0">
                <a:solidFill>
                  <a:srgbClr val="10253F"/>
                </a:solidFill>
              </a:rPr>
              <a:t>Sistema Tradicional</a:t>
            </a:r>
            <a:endParaRPr lang="es-MX" sz="1200" b="1" dirty="0">
              <a:solidFill>
                <a:srgbClr val="10253F"/>
              </a:solidFill>
            </a:endParaRPr>
          </a:p>
        </p:txBody>
      </p:sp>
      <p:sp>
        <p:nvSpPr>
          <p:cNvPr id="56" name="CuadroTexto 55"/>
          <p:cNvSpPr txBox="1"/>
          <p:nvPr/>
        </p:nvSpPr>
        <p:spPr>
          <a:xfrm>
            <a:off x="6545877" y="2761285"/>
            <a:ext cx="1584176" cy="461665"/>
          </a:xfrm>
          <a:prstGeom prst="rect">
            <a:avLst/>
          </a:prstGeom>
          <a:noFill/>
        </p:spPr>
        <p:txBody>
          <a:bodyPr wrap="square" rtlCol="0">
            <a:spAutoFit/>
          </a:bodyPr>
          <a:lstStyle/>
          <a:p>
            <a:pPr algn="ctr"/>
            <a:r>
              <a:rPr lang="es-MX" sz="1200" b="1" dirty="0" smtClean="0">
                <a:solidFill>
                  <a:srgbClr val="006887"/>
                </a:solidFill>
              </a:rPr>
              <a:t>Sistema Acusatorio Oral</a:t>
            </a:r>
            <a:endParaRPr lang="es-MX" sz="1200" b="1" dirty="0">
              <a:solidFill>
                <a:srgbClr val="006887"/>
              </a:solidFill>
            </a:endParaRPr>
          </a:p>
        </p:txBody>
      </p:sp>
      <p:sp>
        <p:nvSpPr>
          <p:cNvPr id="57" name="CuadroTexto 56"/>
          <p:cNvSpPr txBox="1"/>
          <p:nvPr/>
        </p:nvSpPr>
        <p:spPr>
          <a:xfrm>
            <a:off x="10186973" y="2276872"/>
            <a:ext cx="1305841" cy="400110"/>
          </a:xfrm>
          <a:prstGeom prst="rect">
            <a:avLst/>
          </a:prstGeom>
          <a:noFill/>
        </p:spPr>
        <p:txBody>
          <a:bodyPr wrap="square" rtlCol="0">
            <a:spAutoFit/>
          </a:bodyPr>
          <a:lstStyle/>
          <a:p>
            <a:pPr algn="ctr"/>
            <a:r>
              <a:rPr lang="es-MX" sz="2000" b="1" dirty="0" smtClean="0">
                <a:solidFill>
                  <a:srgbClr val="10253F"/>
                </a:solidFill>
              </a:rPr>
              <a:t>79.2%</a:t>
            </a:r>
            <a:endParaRPr lang="es-MX" sz="2000" b="1" dirty="0">
              <a:solidFill>
                <a:srgbClr val="10253F"/>
              </a:solidFill>
            </a:endParaRPr>
          </a:p>
        </p:txBody>
      </p:sp>
      <p:sp>
        <p:nvSpPr>
          <p:cNvPr id="58" name="CuadroTexto 57"/>
          <p:cNvSpPr txBox="1"/>
          <p:nvPr/>
        </p:nvSpPr>
        <p:spPr>
          <a:xfrm>
            <a:off x="6685044" y="3140968"/>
            <a:ext cx="1305841" cy="400110"/>
          </a:xfrm>
          <a:prstGeom prst="rect">
            <a:avLst/>
          </a:prstGeom>
          <a:noFill/>
        </p:spPr>
        <p:txBody>
          <a:bodyPr wrap="square" rtlCol="0">
            <a:spAutoFit/>
          </a:bodyPr>
          <a:lstStyle/>
          <a:p>
            <a:pPr algn="ctr"/>
            <a:r>
              <a:rPr lang="es-MX" sz="2000" b="1" dirty="0" smtClean="0">
                <a:solidFill>
                  <a:srgbClr val="006887"/>
                </a:solidFill>
              </a:rPr>
              <a:t>15.6%</a:t>
            </a:r>
            <a:endParaRPr lang="es-MX" sz="2000" b="1" dirty="0">
              <a:solidFill>
                <a:srgbClr val="006887"/>
              </a:solidFill>
            </a:endParaRPr>
          </a:p>
        </p:txBody>
      </p:sp>
      <p:pic>
        <p:nvPicPr>
          <p:cNvPr id="59" name="Picture 4" descr="Imagen relacionada"/>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53724" y="2584825"/>
            <a:ext cx="738374" cy="738374"/>
          </a:xfrm>
          <a:prstGeom prst="rect">
            <a:avLst/>
          </a:prstGeom>
          <a:noFill/>
          <a:extLst>
            <a:ext uri="{909E8E84-426E-40DD-AFC4-6F175D3DCCD1}">
              <a14:hiddenFill xmlns:a14="http://schemas.microsoft.com/office/drawing/2010/main">
                <a:solidFill>
                  <a:srgbClr val="FFFFFF"/>
                </a:solidFill>
              </a14:hiddenFill>
            </a:ext>
          </a:extLst>
        </p:spPr>
      </p:pic>
      <p:cxnSp>
        <p:nvCxnSpPr>
          <p:cNvPr id="60" name="Conector recto 59"/>
          <p:cNvCxnSpPr/>
          <p:nvPr/>
        </p:nvCxnSpPr>
        <p:spPr>
          <a:xfrm flipH="1">
            <a:off x="10054428" y="3068960"/>
            <a:ext cx="722092" cy="0"/>
          </a:xfrm>
          <a:prstGeom prst="line">
            <a:avLst/>
          </a:prstGeom>
          <a:ln w="19050">
            <a:solidFill>
              <a:srgbClr val="10253F"/>
            </a:solidFill>
          </a:ln>
        </p:spPr>
        <p:style>
          <a:lnRef idx="1">
            <a:schemeClr val="accent1"/>
          </a:lnRef>
          <a:fillRef idx="0">
            <a:schemeClr val="accent1"/>
          </a:fillRef>
          <a:effectRef idx="0">
            <a:schemeClr val="accent1"/>
          </a:effectRef>
          <a:fontRef idx="minor">
            <a:schemeClr val="tx1"/>
          </a:fontRef>
        </p:style>
      </p:cxnSp>
      <p:cxnSp>
        <p:nvCxnSpPr>
          <p:cNvPr id="61" name="Conector recto de flecha 60"/>
          <p:cNvCxnSpPr/>
          <p:nvPr/>
        </p:nvCxnSpPr>
        <p:spPr>
          <a:xfrm flipV="1">
            <a:off x="10776520" y="2708920"/>
            <a:ext cx="0" cy="360040"/>
          </a:xfrm>
          <a:prstGeom prst="straightConnector1">
            <a:avLst/>
          </a:prstGeom>
          <a:ln w="19050">
            <a:solidFill>
              <a:srgbClr val="10253F"/>
            </a:solidFill>
            <a:tailEnd type="triangle"/>
          </a:ln>
        </p:spPr>
        <p:style>
          <a:lnRef idx="1">
            <a:schemeClr val="accent1"/>
          </a:lnRef>
          <a:fillRef idx="0">
            <a:schemeClr val="accent1"/>
          </a:fillRef>
          <a:effectRef idx="0">
            <a:schemeClr val="accent1"/>
          </a:effectRef>
          <a:fontRef idx="minor">
            <a:schemeClr val="tx1"/>
          </a:fontRef>
        </p:style>
      </p:cxnSp>
      <p:sp>
        <p:nvSpPr>
          <p:cNvPr id="83" name="CuadroTexto 82"/>
          <p:cNvSpPr txBox="1"/>
          <p:nvPr/>
        </p:nvSpPr>
        <p:spPr>
          <a:xfrm>
            <a:off x="6537118" y="1550001"/>
            <a:ext cx="2855473" cy="307777"/>
          </a:xfrm>
          <a:prstGeom prst="rect">
            <a:avLst/>
          </a:prstGeom>
          <a:noFill/>
        </p:spPr>
        <p:txBody>
          <a:bodyPr wrap="square" rtlCol="0">
            <a:spAutoFit/>
          </a:bodyPr>
          <a:lstStyle/>
          <a:p>
            <a:pPr algn="just"/>
            <a:r>
              <a:rPr lang="es-MX" sz="1400" b="1" dirty="0" smtClean="0">
                <a:solidFill>
                  <a:srgbClr val="10253F"/>
                </a:solidFill>
              </a:rPr>
              <a:t>De los asuntos ingresados…</a:t>
            </a:r>
            <a:endParaRPr lang="es-MX" sz="1200" b="1" dirty="0" smtClean="0">
              <a:solidFill>
                <a:srgbClr val="10253F"/>
              </a:solidFill>
            </a:endParaRPr>
          </a:p>
        </p:txBody>
      </p:sp>
      <p:sp>
        <p:nvSpPr>
          <p:cNvPr id="85" name="CuadroTexto 84"/>
          <p:cNvSpPr txBox="1"/>
          <p:nvPr/>
        </p:nvSpPr>
        <p:spPr>
          <a:xfrm>
            <a:off x="4921842" y="2919442"/>
            <a:ext cx="1369710" cy="369332"/>
          </a:xfrm>
          <a:prstGeom prst="rect">
            <a:avLst/>
          </a:prstGeom>
          <a:noFill/>
        </p:spPr>
        <p:txBody>
          <a:bodyPr wrap="square" rtlCol="0">
            <a:spAutoFit/>
          </a:bodyPr>
          <a:lstStyle/>
          <a:p>
            <a:r>
              <a:rPr lang="es-MX" b="1" dirty="0">
                <a:solidFill>
                  <a:srgbClr val="10253F"/>
                </a:solidFill>
              </a:rPr>
              <a:t>1,941,712</a:t>
            </a:r>
          </a:p>
        </p:txBody>
      </p:sp>
      <p:sp>
        <p:nvSpPr>
          <p:cNvPr id="86" name="CuadroTexto 85"/>
          <p:cNvSpPr txBox="1"/>
          <p:nvPr/>
        </p:nvSpPr>
        <p:spPr>
          <a:xfrm>
            <a:off x="4954288" y="4362056"/>
            <a:ext cx="1440160" cy="369332"/>
          </a:xfrm>
          <a:prstGeom prst="rect">
            <a:avLst/>
          </a:prstGeom>
          <a:noFill/>
        </p:spPr>
        <p:txBody>
          <a:bodyPr wrap="square" rtlCol="0">
            <a:spAutoFit/>
          </a:bodyPr>
          <a:lstStyle/>
          <a:p>
            <a:r>
              <a:rPr lang="es-MX" b="1" dirty="0">
                <a:solidFill>
                  <a:srgbClr val="00A7C9"/>
                </a:solidFill>
              </a:rPr>
              <a:t>1,956,003</a:t>
            </a:r>
            <a:endParaRPr lang="es-MX" b="1" dirty="0">
              <a:solidFill>
                <a:srgbClr val="00A7C9"/>
              </a:solidFill>
            </a:endParaRPr>
          </a:p>
        </p:txBody>
      </p:sp>
      <p:sp>
        <p:nvSpPr>
          <p:cNvPr id="87" name="CuadroTexto 86"/>
          <p:cNvSpPr txBox="1"/>
          <p:nvPr/>
        </p:nvSpPr>
        <p:spPr>
          <a:xfrm>
            <a:off x="4780907" y="2215493"/>
            <a:ext cx="1368152" cy="369332"/>
          </a:xfrm>
          <a:prstGeom prst="rect">
            <a:avLst/>
          </a:prstGeom>
          <a:noFill/>
        </p:spPr>
        <p:txBody>
          <a:bodyPr wrap="square" rtlCol="0">
            <a:spAutoFit/>
          </a:bodyPr>
          <a:lstStyle/>
          <a:p>
            <a:r>
              <a:rPr lang="es-MX" b="1" dirty="0" smtClean="0">
                <a:solidFill>
                  <a:srgbClr val="A6A6A6"/>
                </a:solidFill>
              </a:rPr>
              <a:t>1,753,653</a:t>
            </a:r>
            <a:endParaRPr lang="es-MX" b="1" dirty="0">
              <a:solidFill>
                <a:srgbClr val="A6A6A6"/>
              </a:solidFill>
            </a:endParaRPr>
          </a:p>
        </p:txBody>
      </p:sp>
      <p:sp>
        <p:nvSpPr>
          <p:cNvPr id="91" name="CuadroTexto 90"/>
          <p:cNvSpPr txBox="1"/>
          <p:nvPr/>
        </p:nvSpPr>
        <p:spPr>
          <a:xfrm>
            <a:off x="4565268" y="3655099"/>
            <a:ext cx="1369710" cy="369332"/>
          </a:xfrm>
          <a:prstGeom prst="rect">
            <a:avLst/>
          </a:prstGeom>
          <a:noFill/>
        </p:spPr>
        <p:txBody>
          <a:bodyPr wrap="square" rtlCol="0">
            <a:spAutoFit/>
          </a:bodyPr>
          <a:lstStyle/>
          <a:p>
            <a:r>
              <a:rPr lang="es-MX" b="1" dirty="0">
                <a:solidFill>
                  <a:srgbClr val="31859C"/>
                </a:solidFill>
              </a:rPr>
              <a:t>1,505,327</a:t>
            </a:r>
            <a:endParaRPr lang="es-MX" b="1" dirty="0">
              <a:solidFill>
                <a:srgbClr val="31859C"/>
              </a:solidFill>
            </a:endParaRPr>
          </a:p>
        </p:txBody>
      </p:sp>
      <p:pic>
        <p:nvPicPr>
          <p:cNvPr id="92" name="Picture 2" descr="Imagen relacionada"/>
          <p:cNvPicPr>
            <a:picLocks noChangeAspect="1" noChangeArrowheads="1"/>
          </p:cNvPicPr>
          <p:nvPr/>
        </p:nvPicPr>
        <p:blipFill>
          <a:blip r:embed="rId7" cstate="print">
            <a:lum bright="70000" contrast="-70000"/>
            <a:extLst>
              <a:ext uri="{28A0092B-C50C-407E-A947-70E740481C1C}">
                <a14:useLocalDpi xmlns:a14="http://schemas.microsoft.com/office/drawing/2010/main" val="0"/>
              </a:ext>
            </a:extLst>
          </a:blip>
          <a:srcRect/>
          <a:stretch>
            <a:fillRect/>
          </a:stretch>
        </p:blipFill>
        <p:spPr bwMode="auto">
          <a:xfrm>
            <a:off x="553150" y="2997407"/>
            <a:ext cx="1294754" cy="1294754"/>
          </a:xfrm>
          <a:prstGeom prst="rect">
            <a:avLst/>
          </a:prstGeom>
          <a:noFill/>
          <a:extLst>
            <a:ext uri="{909E8E84-426E-40DD-AFC4-6F175D3DCCD1}">
              <a14:hiddenFill xmlns:a14="http://schemas.microsoft.com/office/drawing/2010/main">
                <a:solidFill>
                  <a:srgbClr val="FFFFFF"/>
                </a:solidFill>
              </a14:hiddenFill>
            </a:ext>
          </a:extLst>
        </p:spPr>
      </p:pic>
      <p:sp>
        <p:nvSpPr>
          <p:cNvPr id="102" name="CuadroTexto 70"/>
          <p:cNvSpPr txBox="1"/>
          <p:nvPr/>
        </p:nvSpPr>
        <p:spPr>
          <a:xfrm>
            <a:off x="420898" y="5438346"/>
            <a:ext cx="4275481" cy="215444"/>
          </a:xfrm>
          <a:prstGeom prst="rect">
            <a:avLst/>
          </a:prstGeom>
          <a:noFill/>
        </p:spPr>
        <p:txBody>
          <a:bodyPr wrap="square" rtlCol="0">
            <a:spAutoFit/>
          </a:bodyPr>
          <a:lstStyle/>
          <a:p>
            <a:r>
              <a:rPr lang="es-MX" sz="800" dirty="0" smtClean="0"/>
              <a:t>* En materia penal sólo se consideran causas penales y/o consignaciones</a:t>
            </a:r>
            <a:endParaRPr lang="es-MX" sz="800" dirty="0"/>
          </a:p>
        </p:txBody>
      </p:sp>
      <p:sp>
        <p:nvSpPr>
          <p:cNvPr id="137" name="CuadroTexto 28"/>
          <p:cNvSpPr txBox="1"/>
          <p:nvPr/>
        </p:nvSpPr>
        <p:spPr>
          <a:xfrm>
            <a:off x="7786139" y="3982534"/>
            <a:ext cx="3696882" cy="215444"/>
          </a:xfrm>
          <a:prstGeom prst="rect">
            <a:avLst/>
          </a:prstGeom>
          <a:noFill/>
        </p:spPr>
        <p:txBody>
          <a:bodyPr wrap="square" rtlCol="0">
            <a:spAutoFit/>
          </a:bodyPr>
          <a:lstStyle/>
          <a:p>
            <a:pPr algn="r"/>
            <a:r>
              <a:rPr lang="es-MX" sz="800" dirty="0" smtClean="0"/>
              <a:t>El 5.2% restante corresponde a la opción “No especificado”</a:t>
            </a:r>
            <a:endParaRPr lang="es-MX" sz="800" dirty="0"/>
          </a:p>
        </p:txBody>
      </p:sp>
      <p:pic>
        <p:nvPicPr>
          <p:cNvPr id="65" name="Imagen 3"/>
          <p:cNvPicPr>
            <a:picLocks noChangeAspect="1"/>
          </p:cNvPicPr>
          <p:nvPr/>
        </p:nvPicPr>
        <p:blipFill>
          <a:blip r:embed="rId8" cstate="print">
            <a:clrChange>
              <a:clrFrom>
                <a:srgbClr val="FFFFFF"/>
              </a:clrFrom>
              <a:clrTo>
                <a:srgbClr val="FFFFFF">
                  <a:alpha val="0"/>
                </a:srgbClr>
              </a:clrTo>
            </a:clrChange>
            <a:lum bright="70000" contrast="-70000"/>
          </a:blip>
          <a:stretch>
            <a:fillRect/>
          </a:stretch>
        </p:blipFill>
        <p:spPr>
          <a:xfrm>
            <a:off x="7756590" y="5012919"/>
            <a:ext cx="621685" cy="621685"/>
          </a:xfrm>
          <a:prstGeom prst="rect">
            <a:avLst/>
          </a:prstGeom>
        </p:spPr>
      </p:pic>
      <p:cxnSp>
        <p:nvCxnSpPr>
          <p:cNvPr id="66" name="Conector recto 59"/>
          <p:cNvCxnSpPr/>
          <p:nvPr/>
        </p:nvCxnSpPr>
        <p:spPr>
          <a:xfrm flipH="1">
            <a:off x="10054428" y="3068960"/>
            <a:ext cx="722092" cy="0"/>
          </a:xfrm>
          <a:prstGeom prst="line">
            <a:avLst/>
          </a:prstGeom>
          <a:ln w="19050">
            <a:solidFill>
              <a:srgbClr val="10253F"/>
            </a:solidFill>
          </a:ln>
        </p:spPr>
        <p:style>
          <a:lnRef idx="1">
            <a:schemeClr val="accent1"/>
          </a:lnRef>
          <a:fillRef idx="0">
            <a:schemeClr val="accent1"/>
          </a:fillRef>
          <a:effectRef idx="0">
            <a:schemeClr val="accent1"/>
          </a:effectRef>
          <a:fontRef idx="minor">
            <a:schemeClr val="tx1"/>
          </a:fontRef>
        </p:style>
      </p:cxnSp>
      <p:sp>
        <p:nvSpPr>
          <p:cNvPr id="33" name="CuadroTexto 70"/>
          <p:cNvSpPr txBox="1"/>
          <p:nvPr/>
        </p:nvSpPr>
        <p:spPr>
          <a:xfrm>
            <a:off x="280914" y="6116506"/>
            <a:ext cx="4555448" cy="338554"/>
          </a:xfrm>
          <a:prstGeom prst="rect">
            <a:avLst/>
          </a:prstGeom>
          <a:noFill/>
        </p:spPr>
        <p:txBody>
          <a:bodyPr wrap="square" rtlCol="0">
            <a:spAutoFit/>
          </a:bodyPr>
          <a:lstStyle/>
          <a:p>
            <a:pPr algn="just"/>
            <a:r>
              <a:rPr lang="es-MX" sz="800" dirty="0" smtClean="0"/>
              <a:t>NOTA: La información del módulo de </a:t>
            </a:r>
            <a:r>
              <a:rPr lang="es-MX" sz="800" dirty="0" smtClean="0"/>
              <a:t>justicia </a:t>
            </a:r>
            <a:r>
              <a:rPr lang="es-MX" sz="800" dirty="0" smtClean="0"/>
              <a:t>para adolescentes no presenta información de </a:t>
            </a:r>
            <a:r>
              <a:rPr lang="es-MX" sz="800" dirty="0" smtClean="0"/>
              <a:t>Colima.</a:t>
            </a:r>
            <a:endParaRPr lang="es-MX" sz="800" dirty="0"/>
          </a:p>
        </p:txBody>
      </p:sp>
      <p:graphicFrame>
        <p:nvGraphicFramePr>
          <p:cNvPr id="44" name="Gráfico 43"/>
          <p:cNvGraphicFramePr>
            <a:graphicFrameLocks/>
          </p:cNvGraphicFramePr>
          <p:nvPr>
            <p:extLst>
              <p:ext uri="{D42A27DB-BD31-4B8C-83A1-F6EECF244321}">
                <p14:modId xmlns:p14="http://schemas.microsoft.com/office/powerpoint/2010/main" val="3538330968"/>
              </p:ext>
            </p:extLst>
          </p:nvPr>
        </p:nvGraphicFramePr>
        <p:xfrm>
          <a:off x="457621" y="1555696"/>
          <a:ext cx="4571569" cy="3882650"/>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9041630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bwMode="auto">
          <a:xfrm>
            <a:off x="914400" y="2718634"/>
            <a:ext cx="10363200" cy="10372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Helvetica" pitchFamily="34" charset="0"/>
                <a:ea typeface="+mj-ea"/>
                <a:cs typeface="+mj-cs"/>
              </a:defRPr>
            </a:lvl1pPr>
            <a:lvl2pPr algn="ctr" rtl="0" eaLnBrk="1" fontAlgn="base" hangingPunct="1">
              <a:spcBef>
                <a:spcPct val="0"/>
              </a:spcBef>
              <a:spcAft>
                <a:spcPct val="0"/>
              </a:spcAft>
              <a:defRPr sz="4400">
                <a:solidFill>
                  <a:schemeClr val="tx1"/>
                </a:solidFill>
                <a:latin typeface="Helvetica" charset="0"/>
              </a:defRPr>
            </a:lvl2pPr>
            <a:lvl3pPr algn="ctr" rtl="0" eaLnBrk="1" fontAlgn="base" hangingPunct="1">
              <a:spcBef>
                <a:spcPct val="0"/>
              </a:spcBef>
              <a:spcAft>
                <a:spcPct val="0"/>
              </a:spcAft>
              <a:defRPr sz="4400">
                <a:solidFill>
                  <a:schemeClr val="tx1"/>
                </a:solidFill>
                <a:latin typeface="Helvetica" charset="0"/>
              </a:defRPr>
            </a:lvl3pPr>
            <a:lvl4pPr algn="ctr" rtl="0" eaLnBrk="1" fontAlgn="base" hangingPunct="1">
              <a:spcBef>
                <a:spcPct val="0"/>
              </a:spcBef>
              <a:spcAft>
                <a:spcPct val="0"/>
              </a:spcAft>
              <a:defRPr sz="4400">
                <a:solidFill>
                  <a:schemeClr val="tx1"/>
                </a:solidFill>
                <a:latin typeface="Helvetica" charset="0"/>
              </a:defRPr>
            </a:lvl4pPr>
            <a:lvl5pPr algn="ctr" rtl="0" eaLnBrk="1" fontAlgn="base" hangingPunct="1">
              <a:spcBef>
                <a:spcPct val="0"/>
              </a:spcBef>
              <a:spcAft>
                <a:spcPct val="0"/>
              </a:spcAft>
              <a:defRPr sz="4400">
                <a:solidFill>
                  <a:schemeClr val="tx1"/>
                </a:solidFill>
                <a:latin typeface="Helvetica" charset="0"/>
              </a:defRPr>
            </a:lvl5pPr>
            <a:lvl6pPr marL="457200" algn="ctr" rtl="0" eaLnBrk="1" fontAlgn="base" hangingPunct="1">
              <a:spcBef>
                <a:spcPct val="0"/>
              </a:spcBef>
              <a:spcAft>
                <a:spcPct val="0"/>
              </a:spcAft>
              <a:defRPr sz="4400">
                <a:solidFill>
                  <a:schemeClr val="tx1"/>
                </a:solidFill>
                <a:latin typeface="Helvetica" charset="0"/>
              </a:defRPr>
            </a:lvl6pPr>
            <a:lvl7pPr marL="914400" algn="ctr" rtl="0" eaLnBrk="1" fontAlgn="base" hangingPunct="1">
              <a:spcBef>
                <a:spcPct val="0"/>
              </a:spcBef>
              <a:spcAft>
                <a:spcPct val="0"/>
              </a:spcAft>
              <a:defRPr sz="4400">
                <a:solidFill>
                  <a:schemeClr val="tx1"/>
                </a:solidFill>
                <a:latin typeface="Helvetica" charset="0"/>
              </a:defRPr>
            </a:lvl7pPr>
            <a:lvl8pPr marL="1371600" algn="ctr" rtl="0" eaLnBrk="1" fontAlgn="base" hangingPunct="1">
              <a:spcBef>
                <a:spcPct val="0"/>
              </a:spcBef>
              <a:spcAft>
                <a:spcPct val="0"/>
              </a:spcAft>
              <a:defRPr sz="4400">
                <a:solidFill>
                  <a:schemeClr val="tx1"/>
                </a:solidFill>
                <a:latin typeface="Helvetica" charset="0"/>
              </a:defRPr>
            </a:lvl8pPr>
            <a:lvl9pPr marL="1828800" algn="ctr" rtl="0" eaLnBrk="1" fontAlgn="base" hangingPunct="1">
              <a:spcBef>
                <a:spcPct val="0"/>
              </a:spcBef>
              <a:spcAft>
                <a:spcPct val="0"/>
              </a:spcAft>
              <a:defRPr sz="4400">
                <a:solidFill>
                  <a:schemeClr val="tx1"/>
                </a:solidFill>
                <a:latin typeface="Helvetica" charset="0"/>
              </a:defRPr>
            </a:lvl9pPr>
          </a:lstStyle>
          <a:p>
            <a:r>
              <a:rPr lang="es-MX" sz="5400" b="1" dirty="0">
                <a:solidFill>
                  <a:srgbClr val="17375E"/>
                </a:solidFill>
                <a:latin typeface="+mj-lt"/>
              </a:rPr>
              <a:t>Aspectos metodológicos y conceptuales</a:t>
            </a:r>
          </a:p>
        </p:txBody>
      </p:sp>
    </p:spTree>
    <p:extLst>
      <p:ext uri="{BB962C8B-B14F-4D97-AF65-F5344CB8AC3E}">
        <p14:creationId xmlns:p14="http://schemas.microsoft.com/office/powerpoint/2010/main" val="13312344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Gráfico 33"/>
          <p:cNvGraphicFramePr>
            <a:graphicFrameLocks/>
          </p:cNvGraphicFramePr>
          <p:nvPr>
            <p:extLst>
              <p:ext uri="{D42A27DB-BD31-4B8C-83A1-F6EECF244321}">
                <p14:modId xmlns:p14="http://schemas.microsoft.com/office/powerpoint/2010/main" val="4058658199"/>
              </p:ext>
            </p:extLst>
          </p:nvPr>
        </p:nvGraphicFramePr>
        <p:xfrm>
          <a:off x="6367724" y="4008288"/>
          <a:ext cx="5560924" cy="1905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Gráfico 30"/>
          <p:cNvGraphicFramePr>
            <a:graphicFrameLocks/>
          </p:cNvGraphicFramePr>
          <p:nvPr>
            <p:extLst>
              <p:ext uri="{D42A27DB-BD31-4B8C-83A1-F6EECF244321}">
                <p14:modId xmlns:p14="http://schemas.microsoft.com/office/powerpoint/2010/main" val="4255124668"/>
              </p:ext>
            </p:extLst>
          </p:nvPr>
        </p:nvGraphicFramePr>
        <p:xfrm>
          <a:off x="394508" y="1703889"/>
          <a:ext cx="5343585" cy="4101375"/>
        </p:xfrm>
        <a:graphic>
          <a:graphicData uri="http://schemas.openxmlformats.org/drawingml/2006/chart">
            <c:chart xmlns:c="http://schemas.openxmlformats.org/drawingml/2006/chart" xmlns:r="http://schemas.openxmlformats.org/officeDocument/2006/relationships" r:id="rId4"/>
          </a:graphicData>
        </a:graphic>
      </p:graphicFrame>
      <p:pic>
        <p:nvPicPr>
          <p:cNvPr id="52" name="Picture 2" descr="Imagen relacionada"/>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553150" y="2999147"/>
            <a:ext cx="1294754" cy="1294754"/>
          </a:xfrm>
          <a:prstGeom prst="rect">
            <a:avLst/>
          </a:prstGeom>
          <a:noFill/>
          <a:extLst>
            <a:ext uri="{909E8E84-426E-40DD-AFC4-6F175D3DCCD1}">
              <a14:hiddenFill xmlns:a14="http://schemas.microsoft.com/office/drawing/2010/main">
                <a:solidFill>
                  <a:srgbClr val="FFFFFF"/>
                </a:solidFill>
              </a14:hiddenFill>
            </a:ext>
          </a:extLst>
        </p:spPr>
      </p:pic>
      <p:sp>
        <p:nvSpPr>
          <p:cNvPr id="3" name="7 CuadroTexto"/>
          <p:cNvSpPr txBox="1">
            <a:spLocks noChangeArrowheads="1"/>
          </p:cNvSpPr>
          <p:nvPr/>
        </p:nvSpPr>
        <p:spPr bwMode="auto">
          <a:xfrm>
            <a:off x="6911698" y="110740"/>
            <a:ext cx="4952381" cy="461665"/>
          </a:xfrm>
          <a:prstGeom prst="rect">
            <a:avLst/>
          </a:prstGeom>
          <a:noFill/>
          <a:ln w="9525">
            <a:noFill/>
            <a:miter lim="800000"/>
            <a:headEnd/>
            <a:tailEnd/>
          </a:ln>
        </p:spPr>
        <p:txBody>
          <a:bodyPr wrap="none">
            <a:spAutoFit/>
          </a:bodyPr>
          <a:lstStyle/>
          <a:p>
            <a:pPr algn="r">
              <a:defRPr/>
            </a:pPr>
            <a:r>
              <a:rPr lang="es-MX" sz="2400" b="1" dirty="0" smtClean="0">
                <a:solidFill>
                  <a:schemeClr val="accent5">
                    <a:lumMod val="75000"/>
                  </a:schemeClr>
                </a:solidFill>
                <a:latin typeface="Calibri" pitchFamily="34" charset="0"/>
                <a:cs typeface="Arial" charset="0"/>
              </a:rPr>
              <a:t>Asuntos conocidos en materia penal</a:t>
            </a:r>
            <a:endParaRPr lang="es-MX" sz="2400" b="1" dirty="0">
              <a:solidFill>
                <a:schemeClr val="accent5">
                  <a:lumMod val="75000"/>
                </a:schemeClr>
              </a:solidFill>
              <a:latin typeface="Calibri" pitchFamily="34" charset="0"/>
              <a:cs typeface="Arial" charset="0"/>
            </a:endParaRPr>
          </a:p>
        </p:txBody>
      </p:sp>
      <p:pic>
        <p:nvPicPr>
          <p:cNvPr id="5" name="Imagen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686" y="68610"/>
            <a:ext cx="1190778" cy="550874"/>
          </a:xfrm>
          <a:prstGeom prst="rect">
            <a:avLst/>
          </a:prstGeom>
        </p:spPr>
      </p:pic>
      <p:cxnSp>
        <p:nvCxnSpPr>
          <p:cNvPr id="6" name="6 Conector recto"/>
          <p:cNvCxnSpPr>
            <a:cxnSpLocks noChangeShapeType="1"/>
          </p:cNvCxnSpPr>
          <p:nvPr/>
        </p:nvCxnSpPr>
        <p:spPr bwMode="auto">
          <a:xfrm>
            <a:off x="316416" y="713771"/>
            <a:ext cx="11425867" cy="0"/>
          </a:xfrm>
          <a:prstGeom prst="line">
            <a:avLst/>
          </a:prstGeom>
          <a:noFill/>
          <a:ln w="38100">
            <a:solidFill>
              <a:schemeClr val="accent1"/>
            </a:solidFill>
            <a:round/>
            <a:headEnd/>
            <a:tailEnd/>
          </a:ln>
          <a:effectLst>
            <a:outerShdw blurRad="63500" dist="38100" dir="5400000" algn="t" rotWithShape="0">
              <a:srgbClr val="000000">
                <a:alpha val="39999"/>
              </a:srgbClr>
            </a:outerShdw>
          </a:effectLst>
        </p:spPr>
      </p:cxnSp>
      <p:sp>
        <p:nvSpPr>
          <p:cNvPr id="42" name="CuadroTexto 27"/>
          <p:cNvSpPr txBox="1"/>
          <p:nvPr/>
        </p:nvSpPr>
        <p:spPr>
          <a:xfrm>
            <a:off x="287412" y="908720"/>
            <a:ext cx="11469688" cy="553998"/>
          </a:xfrm>
          <a:prstGeom prst="rect">
            <a:avLst/>
          </a:prstGeom>
          <a:noFill/>
        </p:spPr>
        <p:txBody>
          <a:bodyPr wrap="square" rtlCol="0">
            <a:spAutoFit/>
          </a:bodyPr>
          <a:lstStyle/>
          <a:p>
            <a:pPr algn="just"/>
            <a:r>
              <a:rPr lang="es-MX" sz="1400" b="1" dirty="0" smtClean="0">
                <a:solidFill>
                  <a:srgbClr val="10253F"/>
                </a:solidFill>
              </a:rPr>
              <a:t>Al cierre </a:t>
            </a:r>
            <a:r>
              <a:rPr lang="es-MX" sz="1400" b="1" dirty="0">
                <a:solidFill>
                  <a:srgbClr val="10253F"/>
                </a:solidFill>
              </a:rPr>
              <a:t>de </a:t>
            </a:r>
            <a:r>
              <a:rPr lang="es-MX" sz="1600" b="1" dirty="0">
                <a:solidFill>
                  <a:srgbClr val="31859C"/>
                </a:solidFill>
              </a:rPr>
              <a:t>2016 </a:t>
            </a:r>
            <a:r>
              <a:rPr lang="es-MX" sz="1400" b="1" dirty="0" smtClean="0">
                <a:solidFill>
                  <a:srgbClr val="10253F"/>
                </a:solidFill>
              </a:rPr>
              <a:t>se presentó el siguiente comportamiento de las </a:t>
            </a:r>
            <a:r>
              <a:rPr lang="es-MX" sz="1600" b="1" dirty="0" smtClean="0">
                <a:solidFill>
                  <a:srgbClr val="31859C"/>
                </a:solidFill>
              </a:rPr>
              <a:t>causas penales y asuntos en materia de adolescentes </a:t>
            </a:r>
            <a:r>
              <a:rPr lang="es-MX" sz="1400" b="1" dirty="0" smtClean="0">
                <a:solidFill>
                  <a:srgbClr val="10253F"/>
                </a:solidFill>
              </a:rPr>
              <a:t>conocidos por los órganos competentes de </a:t>
            </a:r>
            <a:r>
              <a:rPr lang="es-MX" sz="1400" b="1" u="sng" dirty="0">
                <a:solidFill>
                  <a:srgbClr val="10253F"/>
                </a:solidFill>
              </a:rPr>
              <a:t>primera instancia</a:t>
            </a:r>
            <a:r>
              <a:rPr lang="es-MX" sz="1400" b="1" dirty="0" smtClean="0">
                <a:solidFill>
                  <a:srgbClr val="10253F"/>
                </a:solidFill>
              </a:rPr>
              <a:t> de los Poderes Judiciales Estatales: </a:t>
            </a:r>
            <a:endParaRPr lang="es-MX" sz="1400" b="1" dirty="0">
              <a:solidFill>
                <a:srgbClr val="10253F"/>
              </a:solidFill>
            </a:endParaRPr>
          </a:p>
        </p:txBody>
      </p:sp>
      <p:pic>
        <p:nvPicPr>
          <p:cNvPr id="36" name="Picture 4" descr="Imagen relacionada"/>
          <p:cNvPicPr>
            <a:picLocks noChangeAspect="1" noChangeArrowheads="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53724" y="2586565"/>
            <a:ext cx="738374" cy="738374"/>
          </a:xfrm>
          <a:prstGeom prst="rect">
            <a:avLst/>
          </a:prstGeom>
          <a:noFill/>
          <a:extLst>
            <a:ext uri="{909E8E84-426E-40DD-AFC4-6F175D3DCCD1}">
              <a14:hiddenFill xmlns:a14="http://schemas.microsoft.com/office/drawing/2010/main">
                <a:solidFill>
                  <a:srgbClr val="FFFFFF"/>
                </a:solidFill>
              </a14:hiddenFill>
            </a:ext>
          </a:extLst>
        </p:spPr>
      </p:pic>
      <p:sp>
        <p:nvSpPr>
          <p:cNvPr id="38" name="CuadroTexto 37"/>
          <p:cNvSpPr txBox="1"/>
          <p:nvPr/>
        </p:nvSpPr>
        <p:spPr>
          <a:xfrm>
            <a:off x="10884551" y="4510860"/>
            <a:ext cx="972089" cy="338554"/>
          </a:xfrm>
          <a:prstGeom prst="rect">
            <a:avLst/>
          </a:prstGeom>
          <a:noFill/>
        </p:spPr>
        <p:txBody>
          <a:bodyPr wrap="square" rtlCol="0">
            <a:spAutoFit/>
          </a:bodyPr>
          <a:lstStyle/>
          <a:p>
            <a:pPr algn="r"/>
            <a:r>
              <a:rPr lang="es-MX" sz="1600" b="1" dirty="0" smtClean="0">
                <a:solidFill>
                  <a:srgbClr val="10243E"/>
                </a:solidFill>
              </a:rPr>
              <a:t>95.5%</a:t>
            </a:r>
            <a:endParaRPr lang="es-MX" sz="1600" b="1" dirty="0">
              <a:solidFill>
                <a:srgbClr val="10243E"/>
              </a:solidFill>
            </a:endParaRPr>
          </a:p>
        </p:txBody>
      </p:sp>
      <p:sp>
        <p:nvSpPr>
          <p:cNvPr id="39" name="CuadroTexto 38"/>
          <p:cNvSpPr txBox="1"/>
          <p:nvPr/>
        </p:nvSpPr>
        <p:spPr>
          <a:xfrm>
            <a:off x="7216693" y="5080374"/>
            <a:ext cx="972089" cy="338554"/>
          </a:xfrm>
          <a:prstGeom prst="rect">
            <a:avLst/>
          </a:prstGeom>
          <a:noFill/>
        </p:spPr>
        <p:txBody>
          <a:bodyPr wrap="square" rtlCol="0">
            <a:spAutoFit/>
          </a:bodyPr>
          <a:lstStyle/>
          <a:p>
            <a:pPr algn="r"/>
            <a:r>
              <a:rPr lang="es-MX" sz="1600" b="1" dirty="0" smtClean="0">
                <a:solidFill>
                  <a:srgbClr val="31859C"/>
                </a:solidFill>
              </a:rPr>
              <a:t>4.5%</a:t>
            </a:r>
            <a:endParaRPr lang="es-MX" sz="1600" b="1" dirty="0">
              <a:solidFill>
                <a:srgbClr val="31859C"/>
              </a:solidFill>
            </a:endParaRPr>
          </a:p>
        </p:txBody>
      </p:sp>
      <p:sp>
        <p:nvSpPr>
          <p:cNvPr id="40" name="CuadroTexto 39"/>
          <p:cNvSpPr txBox="1"/>
          <p:nvPr/>
        </p:nvSpPr>
        <p:spPr>
          <a:xfrm>
            <a:off x="11098490" y="4778394"/>
            <a:ext cx="720080" cy="253916"/>
          </a:xfrm>
          <a:prstGeom prst="rect">
            <a:avLst/>
          </a:prstGeom>
          <a:noFill/>
        </p:spPr>
        <p:txBody>
          <a:bodyPr wrap="square" rtlCol="0">
            <a:spAutoFit/>
          </a:bodyPr>
          <a:lstStyle/>
          <a:p>
            <a:pPr algn="r"/>
            <a:r>
              <a:rPr lang="es-MX" sz="1050" b="1" dirty="0" smtClean="0">
                <a:solidFill>
                  <a:srgbClr val="10253F"/>
                </a:solidFill>
              </a:rPr>
              <a:t>Adultos</a:t>
            </a:r>
            <a:endParaRPr lang="es-MX" sz="1050" b="1" dirty="0">
              <a:solidFill>
                <a:srgbClr val="10253F"/>
              </a:solidFill>
            </a:endParaRPr>
          </a:p>
        </p:txBody>
      </p:sp>
      <p:sp>
        <p:nvSpPr>
          <p:cNvPr id="41" name="CuadroTexto 40"/>
          <p:cNvSpPr txBox="1"/>
          <p:nvPr/>
        </p:nvSpPr>
        <p:spPr>
          <a:xfrm>
            <a:off x="7162841" y="5316032"/>
            <a:ext cx="1080119" cy="253916"/>
          </a:xfrm>
          <a:prstGeom prst="rect">
            <a:avLst/>
          </a:prstGeom>
          <a:noFill/>
        </p:spPr>
        <p:txBody>
          <a:bodyPr wrap="square" rtlCol="0">
            <a:spAutoFit/>
          </a:bodyPr>
          <a:lstStyle/>
          <a:p>
            <a:pPr algn="r"/>
            <a:r>
              <a:rPr lang="es-MX" sz="1050" b="1" dirty="0" smtClean="0">
                <a:solidFill>
                  <a:srgbClr val="31859C"/>
                </a:solidFill>
              </a:rPr>
              <a:t>Adolescentes</a:t>
            </a:r>
            <a:endParaRPr lang="es-MX" sz="1050" b="1" dirty="0">
              <a:solidFill>
                <a:srgbClr val="31859C"/>
              </a:solidFill>
            </a:endParaRPr>
          </a:p>
        </p:txBody>
      </p:sp>
      <p:sp>
        <p:nvSpPr>
          <p:cNvPr id="47" name="CuadroTexto 46"/>
          <p:cNvSpPr txBox="1"/>
          <p:nvPr/>
        </p:nvSpPr>
        <p:spPr>
          <a:xfrm>
            <a:off x="4358208" y="3131541"/>
            <a:ext cx="1369710" cy="369332"/>
          </a:xfrm>
          <a:prstGeom prst="rect">
            <a:avLst/>
          </a:prstGeom>
          <a:noFill/>
        </p:spPr>
        <p:txBody>
          <a:bodyPr wrap="square" rtlCol="0">
            <a:spAutoFit/>
          </a:bodyPr>
          <a:lstStyle/>
          <a:p>
            <a:r>
              <a:rPr lang="es-MX" b="1" dirty="0">
                <a:solidFill>
                  <a:srgbClr val="10253F"/>
                </a:solidFill>
              </a:rPr>
              <a:t>127,994</a:t>
            </a:r>
            <a:endParaRPr lang="es-MX" b="1" dirty="0">
              <a:solidFill>
                <a:srgbClr val="10253F"/>
              </a:solidFill>
            </a:endParaRPr>
          </a:p>
        </p:txBody>
      </p:sp>
      <p:pic>
        <p:nvPicPr>
          <p:cNvPr id="53" name="Picture 4" descr="Resultado de imagen para adulto adolescente icono">
            <a:extLst>
              <a:ext uri="{FF2B5EF4-FFF2-40B4-BE49-F238E27FC236}">
                <a16:creationId xmlns:a16="http://schemas.microsoft.com/office/drawing/2014/main" id="{3D82F2B3-0CC3-47EA-B50F-9DF3D5141636}"/>
              </a:ext>
            </a:extLst>
          </p:cNvPr>
          <p:cNvPicPr>
            <a:picLocks noChangeAspect="1" noChangeArrowheads="1"/>
          </p:cNvPicPr>
          <p:nvPr/>
        </p:nvPicPr>
        <p:blipFill>
          <a:blip r:embed="rId8" cstate="print">
            <a:lum bright="70000" contrast="-70000"/>
            <a:extLst>
              <a:ext uri="{28A0092B-C50C-407E-A947-70E740481C1C}">
                <a14:useLocalDpi xmlns:a14="http://schemas.microsoft.com/office/drawing/2010/main" val="0"/>
              </a:ext>
            </a:extLst>
          </a:blip>
          <a:srcRect/>
          <a:stretch>
            <a:fillRect/>
          </a:stretch>
        </p:blipFill>
        <p:spPr bwMode="auto">
          <a:xfrm>
            <a:off x="10783227" y="4582868"/>
            <a:ext cx="436867" cy="420247"/>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2" descr="Resultado de imagen para adolescente icono">
            <a:extLst>
              <a:ext uri="{FF2B5EF4-FFF2-40B4-BE49-F238E27FC236}">
                <a16:creationId xmlns:a16="http://schemas.microsoft.com/office/drawing/2014/main" id="{D056703F-D60F-42FF-93BF-D32455D643F9}"/>
              </a:ext>
            </a:extLst>
          </p:cNvPr>
          <p:cNvPicPr>
            <a:picLocks noChangeAspect="1" noChangeArrowheads="1"/>
          </p:cNvPicPr>
          <p:nvPr/>
        </p:nvPicPr>
        <p:blipFill>
          <a:blip r:embed="rId9"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6893186" y="5083061"/>
            <a:ext cx="421200" cy="421200"/>
          </a:xfrm>
          <a:prstGeom prst="rect">
            <a:avLst/>
          </a:prstGeom>
          <a:noFill/>
          <a:extLst>
            <a:ext uri="{909E8E84-426E-40DD-AFC4-6F175D3DCCD1}">
              <a14:hiddenFill xmlns:a14="http://schemas.microsoft.com/office/drawing/2010/main">
                <a:solidFill>
                  <a:srgbClr val="FFFFFF"/>
                </a:solidFill>
              </a14:hiddenFill>
            </a:ext>
          </a:extLst>
        </p:spPr>
      </p:pic>
      <p:sp>
        <p:nvSpPr>
          <p:cNvPr id="55" name="CuadroTexto 68"/>
          <p:cNvSpPr txBox="1"/>
          <p:nvPr/>
        </p:nvSpPr>
        <p:spPr>
          <a:xfrm>
            <a:off x="4690529" y="4836585"/>
            <a:ext cx="1440160" cy="369332"/>
          </a:xfrm>
          <a:prstGeom prst="rect">
            <a:avLst/>
          </a:prstGeom>
          <a:noFill/>
        </p:spPr>
        <p:txBody>
          <a:bodyPr wrap="square" rtlCol="0">
            <a:spAutoFit/>
          </a:bodyPr>
          <a:lstStyle/>
          <a:p>
            <a:r>
              <a:rPr lang="es-MX" b="1" dirty="0">
                <a:solidFill>
                  <a:srgbClr val="00A7C9"/>
                </a:solidFill>
              </a:rPr>
              <a:t>162,086</a:t>
            </a:r>
            <a:endParaRPr lang="es-MX" b="1" dirty="0">
              <a:solidFill>
                <a:srgbClr val="00A7C9"/>
              </a:solidFill>
            </a:endParaRPr>
          </a:p>
        </p:txBody>
      </p:sp>
      <p:sp>
        <p:nvSpPr>
          <p:cNvPr id="56" name="CuadroTexto 69"/>
          <p:cNvSpPr txBox="1"/>
          <p:nvPr/>
        </p:nvSpPr>
        <p:spPr>
          <a:xfrm>
            <a:off x="4250654" y="2320636"/>
            <a:ext cx="1368152" cy="369332"/>
          </a:xfrm>
          <a:prstGeom prst="rect">
            <a:avLst/>
          </a:prstGeom>
          <a:noFill/>
        </p:spPr>
        <p:txBody>
          <a:bodyPr wrap="square" rtlCol="0">
            <a:spAutoFit/>
          </a:bodyPr>
          <a:lstStyle/>
          <a:p>
            <a:r>
              <a:rPr lang="es-MX" b="1" dirty="0" smtClean="0">
                <a:solidFill>
                  <a:srgbClr val="A6A6A6"/>
                </a:solidFill>
              </a:rPr>
              <a:t>108,405</a:t>
            </a:r>
            <a:endParaRPr lang="es-MX" b="1" dirty="0">
              <a:solidFill>
                <a:srgbClr val="A6A6A6"/>
              </a:solidFill>
            </a:endParaRPr>
          </a:p>
        </p:txBody>
      </p:sp>
      <p:sp>
        <p:nvSpPr>
          <p:cNvPr id="57" name="CuadroTexto 72"/>
          <p:cNvSpPr txBox="1"/>
          <p:nvPr/>
        </p:nvSpPr>
        <p:spPr>
          <a:xfrm>
            <a:off x="5070846" y="3984063"/>
            <a:ext cx="1369710" cy="369332"/>
          </a:xfrm>
          <a:prstGeom prst="rect">
            <a:avLst/>
          </a:prstGeom>
          <a:noFill/>
        </p:spPr>
        <p:txBody>
          <a:bodyPr wrap="square" rtlCol="0">
            <a:spAutoFit/>
          </a:bodyPr>
          <a:lstStyle/>
          <a:p>
            <a:r>
              <a:rPr lang="es-MX" b="1" dirty="0">
                <a:solidFill>
                  <a:srgbClr val="31859C"/>
                </a:solidFill>
              </a:rPr>
              <a:t>200,591</a:t>
            </a:r>
            <a:endParaRPr lang="es-MX" b="1" dirty="0">
              <a:solidFill>
                <a:srgbClr val="31859C"/>
              </a:solidFill>
            </a:endParaRPr>
          </a:p>
        </p:txBody>
      </p:sp>
      <p:sp>
        <p:nvSpPr>
          <p:cNvPr id="37" name="CuadroTexto 36"/>
          <p:cNvSpPr txBox="1"/>
          <p:nvPr/>
        </p:nvSpPr>
        <p:spPr>
          <a:xfrm>
            <a:off x="6537118" y="1550001"/>
            <a:ext cx="2855473" cy="307777"/>
          </a:xfrm>
          <a:prstGeom prst="rect">
            <a:avLst/>
          </a:prstGeom>
          <a:noFill/>
        </p:spPr>
        <p:txBody>
          <a:bodyPr wrap="square" rtlCol="0">
            <a:spAutoFit/>
          </a:bodyPr>
          <a:lstStyle/>
          <a:p>
            <a:pPr algn="just"/>
            <a:r>
              <a:rPr lang="es-MX" sz="1400" b="1" dirty="0" smtClean="0">
                <a:solidFill>
                  <a:srgbClr val="10253F"/>
                </a:solidFill>
              </a:rPr>
              <a:t>De los asuntos ingresados…</a:t>
            </a:r>
            <a:endParaRPr lang="es-MX" sz="1200" b="1" dirty="0" smtClean="0">
              <a:solidFill>
                <a:srgbClr val="10253F"/>
              </a:solidFill>
            </a:endParaRPr>
          </a:p>
        </p:txBody>
      </p:sp>
      <p:cxnSp>
        <p:nvCxnSpPr>
          <p:cNvPr id="43" name="Conector recto 42"/>
          <p:cNvCxnSpPr/>
          <p:nvPr/>
        </p:nvCxnSpPr>
        <p:spPr>
          <a:xfrm flipH="1">
            <a:off x="7341855" y="2472515"/>
            <a:ext cx="722092" cy="0"/>
          </a:xfrm>
          <a:prstGeom prst="line">
            <a:avLst/>
          </a:prstGeom>
          <a:ln w="19050">
            <a:solidFill>
              <a:srgbClr val="006887"/>
            </a:solidFill>
          </a:ln>
        </p:spPr>
        <p:style>
          <a:lnRef idx="1">
            <a:schemeClr val="accent1"/>
          </a:lnRef>
          <a:fillRef idx="0">
            <a:schemeClr val="accent1"/>
          </a:fillRef>
          <a:effectRef idx="0">
            <a:schemeClr val="accent1"/>
          </a:effectRef>
          <a:fontRef idx="minor">
            <a:schemeClr val="tx1"/>
          </a:fontRef>
        </p:style>
      </p:cxnSp>
      <p:cxnSp>
        <p:nvCxnSpPr>
          <p:cNvPr id="44" name="Conector recto de flecha 43"/>
          <p:cNvCxnSpPr/>
          <p:nvPr/>
        </p:nvCxnSpPr>
        <p:spPr>
          <a:xfrm flipH="1">
            <a:off x="7343867" y="2472515"/>
            <a:ext cx="1" cy="239576"/>
          </a:xfrm>
          <a:prstGeom prst="straightConnector1">
            <a:avLst/>
          </a:prstGeom>
          <a:ln w="19050">
            <a:solidFill>
              <a:srgbClr val="006887"/>
            </a:solidFill>
            <a:tailEnd type="triangle"/>
          </a:ln>
        </p:spPr>
        <p:style>
          <a:lnRef idx="1">
            <a:schemeClr val="accent1"/>
          </a:lnRef>
          <a:fillRef idx="0">
            <a:schemeClr val="accent1"/>
          </a:fillRef>
          <a:effectRef idx="0">
            <a:schemeClr val="accent1"/>
          </a:effectRef>
          <a:fontRef idx="minor">
            <a:schemeClr val="tx1"/>
          </a:fontRef>
        </p:style>
      </p:cxnSp>
      <p:sp>
        <p:nvSpPr>
          <p:cNvPr id="45" name="CuadroTexto 44"/>
          <p:cNvSpPr txBox="1"/>
          <p:nvPr/>
        </p:nvSpPr>
        <p:spPr>
          <a:xfrm>
            <a:off x="10017950" y="1887215"/>
            <a:ext cx="1584176" cy="461665"/>
          </a:xfrm>
          <a:prstGeom prst="rect">
            <a:avLst/>
          </a:prstGeom>
          <a:noFill/>
        </p:spPr>
        <p:txBody>
          <a:bodyPr wrap="square" rtlCol="0">
            <a:spAutoFit/>
          </a:bodyPr>
          <a:lstStyle/>
          <a:p>
            <a:pPr algn="ctr"/>
            <a:r>
              <a:rPr lang="es-MX" sz="1200" b="1" dirty="0" smtClean="0">
                <a:solidFill>
                  <a:srgbClr val="10253F"/>
                </a:solidFill>
              </a:rPr>
              <a:t>Sistema Tradicional</a:t>
            </a:r>
            <a:endParaRPr lang="es-MX" sz="1200" b="1" dirty="0">
              <a:solidFill>
                <a:srgbClr val="10253F"/>
              </a:solidFill>
            </a:endParaRPr>
          </a:p>
        </p:txBody>
      </p:sp>
      <p:sp>
        <p:nvSpPr>
          <p:cNvPr id="50" name="CuadroTexto 49"/>
          <p:cNvSpPr txBox="1"/>
          <p:nvPr/>
        </p:nvSpPr>
        <p:spPr>
          <a:xfrm>
            <a:off x="6545877" y="2761285"/>
            <a:ext cx="1584176" cy="461665"/>
          </a:xfrm>
          <a:prstGeom prst="rect">
            <a:avLst/>
          </a:prstGeom>
          <a:noFill/>
        </p:spPr>
        <p:txBody>
          <a:bodyPr wrap="square" rtlCol="0">
            <a:spAutoFit/>
          </a:bodyPr>
          <a:lstStyle/>
          <a:p>
            <a:pPr algn="ctr"/>
            <a:r>
              <a:rPr lang="es-MX" sz="1200" b="1" dirty="0" smtClean="0">
                <a:solidFill>
                  <a:srgbClr val="006887"/>
                </a:solidFill>
              </a:rPr>
              <a:t>Sistema Acusatorio Oral</a:t>
            </a:r>
            <a:endParaRPr lang="es-MX" sz="1200" b="1" dirty="0">
              <a:solidFill>
                <a:srgbClr val="006887"/>
              </a:solidFill>
            </a:endParaRPr>
          </a:p>
        </p:txBody>
      </p:sp>
      <p:sp>
        <p:nvSpPr>
          <p:cNvPr id="62" name="CuadroTexto 61"/>
          <p:cNvSpPr txBox="1"/>
          <p:nvPr/>
        </p:nvSpPr>
        <p:spPr>
          <a:xfrm>
            <a:off x="10186973" y="2276872"/>
            <a:ext cx="1305841" cy="400110"/>
          </a:xfrm>
          <a:prstGeom prst="rect">
            <a:avLst/>
          </a:prstGeom>
          <a:noFill/>
        </p:spPr>
        <p:txBody>
          <a:bodyPr wrap="square" rtlCol="0">
            <a:spAutoFit/>
          </a:bodyPr>
          <a:lstStyle/>
          <a:p>
            <a:pPr algn="ctr"/>
            <a:r>
              <a:rPr lang="es-MX" sz="2000" b="1" dirty="0" smtClean="0">
                <a:solidFill>
                  <a:srgbClr val="10253F"/>
                </a:solidFill>
              </a:rPr>
              <a:t>43.9%</a:t>
            </a:r>
            <a:endParaRPr lang="es-MX" sz="2000" b="1" dirty="0">
              <a:solidFill>
                <a:srgbClr val="10253F"/>
              </a:solidFill>
            </a:endParaRPr>
          </a:p>
        </p:txBody>
      </p:sp>
      <p:sp>
        <p:nvSpPr>
          <p:cNvPr id="63" name="CuadroTexto 62"/>
          <p:cNvSpPr txBox="1"/>
          <p:nvPr/>
        </p:nvSpPr>
        <p:spPr>
          <a:xfrm>
            <a:off x="6685044" y="3140968"/>
            <a:ext cx="1305841" cy="400110"/>
          </a:xfrm>
          <a:prstGeom prst="rect">
            <a:avLst/>
          </a:prstGeom>
          <a:noFill/>
        </p:spPr>
        <p:txBody>
          <a:bodyPr wrap="square" rtlCol="0">
            <a:spAutoFit/>
          </a:bodyPr>
          <a:lstStyle/>
          <a:p>
            <a:pPr algn="ctr"/>
            <a:r>
              <a:rPr lang="es-MX" sz="2000" b="1" dirty="0" smtClean="0">
                <a:solidFill>
                  <a:srgbClr val="006887"/>
                </a:solidFill>
              </a:rPr>
              <a:t>56.1%</a:t>
            </a:r>
            <a:endParaRPr lang="es-MX" sz="2000" b="1" dirty="0">
              <a:solidFill>
                <a:srgbClr val="006887"/>
              </a:solidFill>
            </a:endParaRPr>
          </a:p>
        </p:txBody>
      </p:sp>
      <p:cxnSp>
        <p:nvCxnSpPr>
          <p:cNvPr id="64" name="Conector recto 63"/>
          <p:cNvCxnSpPr/>
          <p:nvPr/>
        </p:nvCxnSpPr>
        <p:spPr>
          <a:xfrm flipH="1">
            <a:off x="10054428" y="3068960"/>
            <a:ext cx="722092" cy="0"/>
          </a:xfrm>
          <a:prstGeom prst="line">
            <a:avLst/>
          </a:prstGeom>
          <a:ln w="19050">
            <a:solidFill>
              <a:srgbClr val="10253F"/>
            </a:solidFill>
          </a:ln>
        </p:spPr>
        <p:style>
          <a:lnRef idx="1">
            <a:schemeClr val="accent1"/>
          </a:lnRef>
          <a:fillRef idx="0">
            <a:schemeClr val="accent1"/>
          </a:fillRef>
          <a:effectRef idx="0">
            <a:schemeClr val="accent1"/>
          </a:effectRef>
          <a:fontRef idx="minor">
            <a:schemeClr val="tx1"/>
          </a:fontRef>
        </p:style>
      </p:cxnSp>
      <p:cxnSp>
        <p:nvCxnSpPr>
          <p:cNvPr id="65" name="Conector recto de flecha 64"/>
          <p:cNvCxnSpPr/>
          <p:nvPr/>
        </p:nvCxnSpPr>
        <p:spPr>
          <a:xfrm flipV="1">
            <a:off x="10776520" y="2708920"/>
            <a:ext cx="0" cy="360040"/>
          </a:xfrm>
          <a:prstGeom prst="straightConnector1">
            <a:avLst/>
          </a:prstGeom>
          <a:ln w="19050">
            <a:solidFill>
              <a:srgbClr val="10253F"/>
            </a:solidFill>
            <a:tailEnd type="triangle"/>
          </a:ln>
        </p:spPr>
        <p:style>
          <a:lnRef idx="1">
            <a:schemeClr val="accent1"/>
          </a:lnRef>
          <a:fillRef idx="0">
            <a:schemeClr val="accent1"/>
          </a:fillRef>
          <a:effectRef idx="0">
            <a:schemeClr val="accent1"/>
          </a:effectRef>
          <a:fontRef idx="minor">
            <a:schemeClr val="tx1"/>
          </a:fontRef>
        </p:style>
      </p:cxnSp>
      <p:sp>
        <p:nvSpPr>
          <p:cNvPr id="32" name="CuadroTexto 70"/>
          <p:cNvSpPr txBox="1"/>
          <p:nvPr/>
        </p:nvSpPr>
        <p:spPr>
          <a:xfrm>
            <a:off x="294977" y="5957232"/>
            <a:ext cx="4555448" cy="338554"/>
          </a:xfrm>
          <a:prstGeom prst="rect">
            <a:avLst/>
          </a:prstGeom>
          <a:noFill/>
        </p:spPr>
        <p:txBody>
          <a:bodyPr wrap="square" rtlCol="0">
            <a:spAutoFit/>
          </a:bodyPr>
          <a:lstStyle/>
          <a:p>
            <a:pPr algn="just"/>
            <a:r>
              <a:rPr lang="es-MX" sz="800" dirty="0" smtClean="0"/>
              <a:t>NOTA: La información del módulo de </a:t>
            </a:r>
            <a:r>
              <a:rPr lang="es-MX" sz="800" dirty="0" smtClean="0"/>
              <a:t>justicia </a:t>
            </a:r>
            <a:r>
              <a:rPr lang="es-MX" sz="800" dirty="0" smtClean="0"/>
              <a:t>para adolescentes no presenta información de </a:t>
            </a:r>
            <a:r>
              <a:rPr lang="es-MX" sz="800" dirty="0" smtClean="0"/>
              <a:t>Colima.</a:t>
            </a:r>
            <a:endParaRPr lang="es-MX" sz="800" dirty="0"/>
          </a:p>
        </p:txBody>
      </p:sp>
      <p:graphicFrame>
        <p:nvGraphicFramePr>
          <p:cNvPr id="33" name="Gráfico 32"/>
          <p:cNvGraphicFramePr>
            <a:graphicFrameLocks/>
          </p:cNvGraphicFramePr>
          <p:nvPr>
            <p:extLst>
              <p:ext uri="{D42A27DB-BD31-4B8C-83A1-F6EECF244321}">
                <p14:modId xmlns:p14="http://schemas.microsoft.com/office/powerpoint/2010/main" val="424211994"/>
              </p:ext>
            </p:extLst>
          </p:nvPr>
        </p:nvGraphicFramePr>
        <p:xfrm>
          <a:off x="7741832" y="1781417"/>
          <a:ext cx="2610744" cy="2214035"/>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0099885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7 CuadroTexto"/>
          <p:cNvSpPr txBox="1">
            <a:spLocks noChangeArrowheads="1"/>
          </p:cNvSpPr>
          <p:nvPr/>
        </p:nvSpPr>
        <p:spPr bwMode="auto">
          <a:xfrm>
            <a:off x="3721144" y="110740"/>
            <a:ext cx="8142935" cy="461665"/>
          </a:xfrm>
          <a:prstGeom prst="rect">
            <a:avLst/>
          </a:prstGeom>
          <a:noFill/>
          <a:ln w="9525">
            <a:noFill/>
            <a:miter lim="800000"/>
            <a:headEnd/>
            <a:tailEnd/>
          </a:ln>
        </p:spPr>
        <p:txBody>
          <a:bodyPr wrap="none">
            <a:spAutoFit/>
          </a:bodyPr>
          <a:lstStyle/>
          <a:p>
            <a:pPr algn="r">
              <a:defRPr/>
            </a:pPr>
            <a:r>
              <a:rPr lang="es-MX" sz="2400" b="1" dirty="0" smtClean="0">
                <a:solidFill>
                  <a:schemeClr val="accent5">
                    <a:lumMod val="75000"/>
                  </a:schemeClr>
                </a:solidFill>
                <a:latin typeface="Calibri" pitchFamily="34" charset="0"/>
                <a:cs typeface="Arial" charset="0"/>
              </a:rPr>
              <a:t>Delitos y conductas antisociales </a:t>
            </a:r>
            <a:r>
              <a:rPr lang="es-MX" b="1" dirty="0" smtClean="0">
                <a:solidFill>
                  <a:schemeClr val="accent5">
                    <a:lumMod val="75000"/>
                  </a:schemeClr>
                </a:solidFill>
                <a:latin typeface="Calibri" pitchFamily="34" charset="0"/>
                <a:cs typeface="Arial" charset="0"/>
              </a:rPr>
              <a:t>(registrados en causas penales y asuntos)</a:t>
            </a:r>
            <a:endParaRPr lang="es-MX" sz="2400" b="1" dirty="0">
              <a:solidFill>
                <a:schemeClr val="accent5">
                  <a:lumMod val="75000"/>
                </a:schemeClr>
              </a:solidFill>
              <a:latin typeface="Calibri" pitchFamily="34" charset="0"/>
              <a:cs typeface="Arial" charset="0"/>
            </a:endParaRPr>
          </a:p>
        </p:txBody>
      </p:sp>
      <p:pic>
        <p:nvPicPr>
          <p:cNvPr id="5"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86" y="68610"/>
            <a:ext cx="1190778" cy="550874"/>
          </a:xfrm>
          <a:prstGeom prst="rect">
            <a:avLst/>
          </a:prstGeom>
        </p:spPr>
      </p:pic>
      <p:cxnSp>
        <p:nvCxnSpPr>
          <p:cNvPr id="6" name="6 Conector recto"/>
          <p:cNvCxnSpPr>
            <a:cxnSpLocks noChangeShapeType="1"/>
          </p:cNvCxnSpPr>
          <p:nvPr/>
        </p:nvCxnSpPr>
        <p:spPr bwMode="auto">
          <a:xfrm>
            <a:off x="316416" y="713771"/>
            <a:ext cx="11425867" cy="0"/>
          </a:xfrm>
          <a:prstGeom prst="line">
            <a:avLst/>
          </a:prstGeom>
          <a:noFill/>
          <a:ln w="38100">
            <a:solidFill>
              <a:schemeClr val="accent1"/>
            </a:solidFill>
            <a:round/>
            <a:headEnd/>
            <a:tailEnd/>
          </a:ln>
          <a:effectLst>
            <a:outerShdw blurRad="63500" dist="38100" dir="5400000" algn="t" rotWithShape="0">
              <a:srgbClr val="000000">
                <a:alpha val="39999"/>
              </a:srgbClr>
            </a:outerShdw>
          </a:effectLst>
        </p:spPr>
      </p:cxnSp>
      <p:sp>
        <p:nvSpPr>
          <p:cNvPr id="48" name="CuadroTexto 27"/>
          <p:cNvSpPr txBox="1"/>
          <p:nvPr/>
        </p:nvSpPr>
        <p:spPr>
          <a:xfrm>
            <a:off x="287412" y="908720"/>
            <a:ext cx="11469688" cy="800219"/>
          </a:xfrm>
          <a:prstGeom prst="rect">
            <a:avLst/>
          </a:prstGeom>
          <a:noFill/>
        </p:spPr>
        <p:txBody>
          <a:bodyPr wrap="square" rtlCol="0">
            <a:spAutoFit/>
          </a:bodyPr>
          <a:lstStyle/>
          <a:p>
            <a:pPr algn="just"/>
            <a:r>
              <a:rPr lang="es-MX" sz="1400" b="1" dirty="0" smtClean="0">
                <a:solidFill>
                  <a:srgbClr val="10253F"/>
                </a:solidFill>
              </a:rPr>
              <a:t>Durante </a:t>
            </a:r>
            <a:r>
              <a:rPr lang="es-MX" sz="1600" b="1" dirty="0" smtClean="0">
                <a:solidFill>
                  <a:srgbClr val="31859C"/>
                </a:solidFill>
              </a:rPr>
              <a:t>2016 </a:t>
            </a:r>
            <a:r>
              <a:rPr lang="es-MX" sz="1400" b="1" dirty="0">
                <a:solidFill>
                  <a:srgbClr val="10253F"/>
                </a:solidFill>
              </a:rPr>
              <a:t>se </a:t>
            </a:r>
            <a:r>
              <a:rPr lang="es-MX" sz="1400" b="1" dirty="0" smtClean="0">
                <a:solidFill>
                  <a:srgbClr val="10253F"/>
                </a:solidFill>
              </a:rPr>
              <a:t>reportaron </a:t>
            </a:r>
            <a:r>
              <a:rPr lang="es-MX" sz="1600" b="1" dirty="0" smtClean="0">
                <a:solidFill>
                  <a:srgbClr val="31859C"/>
                </a:solidFill>
              </a:rPr>
              <a:t>137 </a:t>
            </a:r>
            <a:r>
              <a:rPr lang="es-MX" sz="1600" b="1" dirty="0" smtClean="0">
                <a:solidFill>
                  <a:srgbClr val="31859C"/>
                </a:solidFill>
              </a:rPr>
              <a:t>mil </a:t>
            </a:r>
            <a:r>
              <a:rPr lang="es-MX" sz="1600" b="1" dirty="0" smtClean="0">
                <a:solidFill>
                  <a:srgbClr val="31859C"/>
                </a:solidFill>
              </a:rPr>
              <a:t>18</a:t>
            </a:r>
            <a:r>
              <a:rPr lang="es-MX" sz="1600" b="1" dirty="0" smtClean="0">
                <a:solidFill>
                  <a:srgbClr val="31859C"/>
                </a:solidFill>
              </a:rPr>
              <a:t>1 </a:t>
            </a:r>
            <a:r>
              <a:rPr lang="es-MX" sz="1600" b="1" dirty="0" smtClean="0">
                <a:solidFill>
                  <a:srgbClr val="31859C"/>
                </a:solidFill>
              </a:rPr>
              <a:t>delitos* </a:t>
            </a:r>
            <a:r>
              <a:rPr lang="es-MX" sz="1400" b="1" dirty="0">
                <a:solidFill>
                  <a:srgbClr val="10253F"/>
                </a:solidFill>
              </a:rPr>
              <a:t>registrados en causas penales </a:t>
            </a:r>
            <a:r>
              <a:rPr lang="es-MX" sz="1400" b="1" u="sng" dirty="0" smtClean="0">
                <a:solidFill>
                  <a:srgbClr val="10253F"/>
                </a:solidFill>
              </a:rPr>
              <a:t>ingresadas en primera instancia</a:t>
            </a:r>
            <a:r>
              <a:rPr lang="es-MX" sz="1400" b="1" dirty="0" smtClean="0">
                <a:solidFill>
                  <a:srgbClr val="10253F"/>
                </a:solidFill>
              </a:rPr>
              <a:t> </a:t>
            </a:r>
            <a:r>
              <a:rPr lang="es-MX" sz="1400" b="1" dirty="0">
                <a:solidFill>
                  <a:srgbClr val="10253F"/>
                </a:solidFill>
              </a:rPr>
              <a:t>y </a:t>
            </a:r>
            <a:r>
              <a:rPr lang="es-MX" sz="1600" b="1" dirty="0" smtClean="0">
                <a:solidFill>
                  <a:srgbClr val="31859C"/>
                </a:solidFill>
              </a:rPr>
              <a:t>9 mil 647 conductas </a:t>
            </a:r>
            <a:r>
              <a:rPr lang="es-MX" sz="1600" b="1" dirty="0">
                <a:solidFill>
                  <a:srgbClr val="31859C"/>
                </a:solidFill>
              </a:rPr>
              <a:t>antisociales</a:t>
            </a:r>
            <a:r>
              <a:rPr lang="es-MX" sz="1400" b="1" dirty="0">
                <a:solidFill>
                  <a:srgbClr val="10253F"/>
                </a:solidFill>
              </a:rPr>
              <a:t> registradas en asuntos </a:t>
            </a:r>
            <a:r>
              <a:rPr lang="es-MX" sz="1400" b="1" u="sng" dirty="0" smtClean="0">
                <a:solidFill>
                  <a:srgbClr val="10253F"/>
                </a:solidFill>
              </a:rPr>
              <a:t>abiertos </a:t>
            </a:r>
            <a:r>
              <a:rPr lang="es-MX" sz="1400" b="1" u="sng" dirty="0" smtClean="0">
                <a:solidFill>
                  <a:srgbClr val="10243E"/>
                </a:solidFill>
              </a:rPr>
              <a:t>en primera instancia</a:t>
            </a:r>
            <a:r>
              <a:rPr lang="es-MX" sz="1400" b="1" dirty="0" smtClean="0">
                <a:solidFill>
                  <a:srgbClr val="10253F"/>
                </a:solidFill>
              </a:rPr>
              <a:t>. </a:t>
            </a:r>
            <a:r>
              <a:rPr lang="es-MX" sz="1400" b="1" dirty="0">
                <a:solidFill>
                  <a:srgbClr val="10253F"/>
                </a:solidFill>
              </a:rPr>
              <a:t>A continuación se </a:t>
            </a:r>
            <a:r>
              <a:rPr lang="es-MX" sz="1400" b="1" dirty="0" smtClean="0">
                <a:solidFill>
                  <a:srgbClr val="10253F"/>
                </a:solidFill>
              </a:rPr>
              <a:t>presentan los 5 más frecuentes:</a:t>
            </a:r>
            <a:endParaRPr lang="es-MX" sz="1400" b="1" dirty="0">
              <a:solidFill>
                <a:srgbClr val="10253F"/>
              </a:solidFill>
            </a:endParaRPr>
          </a:p>
          <a:p>
            <a:pPr algn="just"/>
            <a:endParaRPr lang="es-MX" sz="1400" b="1" dirty="0">
              <a:solidFill>
                <a:srgbClr val="10253F"/>
              </a:solidFill>
            </a:endParaRPr>
          </a:p>
        </p:txBody>
      </p:sp>
      <p:grpSp>
        <p:nvGrpSpPr>
          <p:cNvPr id="4" name="Grupo 50"/>
          <p:cNvGrpSpPr/>
          <p:nvPr/>
        </p:nvGrpSpPr>
        <p:grpSpPr>
          <a:xfrm>
            <a:off x="7330488" y="2032007"/>
            <a:ext cx="4340903" cy="3358299"/>
            <a:chOff x="479376" y="2254722"/>
            <a:chExt cx="4340903" cy="3358299"/>
          </a:xfrm>
        </p:grpSpPr>
        <p:grpSp>
          <p:nvGrpSpPr>
            <p:cNvPr id="7" name="Grupo 51"/>
            <p:cNvGrpSpPr/>
            <p:nvPr/>
          </p:nvGrpSpPr>
          <p:grpSpPr>
            <a:xfrm>
              <a:off x="479376" y="2813021"/>
              <a:ext cx="4340902" cy="2800000"/>
              <a:chOff x="1016811" y="2772041"/>
              <a:chExt cx="4340902" cy="2800000"/>
            </a:xfrm>
          </p:grpSpPr>
          <p:sp>
            <p:nvSpPr>
              <p:cNvPr id="54" name="Rectángulo redondeado 36"/>
              <p:cNvSpPr/>
              <p:nvPr/>
            </p:nvSpPr>
            <p:spPr>
              <a:xfrm>
                <a:off x="1016811" y="2782995"/>
                <a:ext cx="1604598" cy="390261"/>
              </a:xfrm>
              <a:prstGeom prst="roundRect">
                <a:avLst/>
              </a:prstGeom>
              <a:noFill/>
              <a:ln w="28575">
                <a:solidFill>
                  <a:srgbClr val="0C2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200" dirty="0" smtClean="0">
                    <a:solidFill>
                      <a:schemeClr val="tx1"/>
                    </a:solidFill>
                    <a:latin typeface="Arial" panose="020B0604020202020204" pitchFamily="34" charset="0"/>
                    <a:cs typeface="Arial" panose="020B0604020202020204" pitchFamily="34" charset="0"/>
                  </a:rPr>
                  <a:t>Robo</a:t>
                </a:r>
                <a:endParaRPr lang="es-MX" sz="1200" dirty="0">
                  <a:solidFill>
                    <a:schemeClr val="tx1"/>
                  </a:solidFill>
                  <a:latin typeface="Arial" panose="020B0604020202020204" pitchFamily="34" charset="0"/>
                  <a:cs typeface="Arial" panose="020B0604020202020204" pitchFamily="34" charset="0"/>
                </a:endParaRPr>
              </a:p>
            </p:txBody>
          </p:sp>
          <p:sp>
            <p:nvSpPr>
              <p:cNvPr id="55" name="Rectángulo redondeado 37"/>
              <p:cNvSpPr/>
              <p:nvPr/>
            </p:nvSpPr>
            <p:spPr>
              <a:xfrm>
                <a:off x="1019657" y="3262752"/>
                <a:ext cx="1601752" cy="390261"/>
              </a:xfrm>
              <a:prstGeom prst="roundRect">
                <a:avLst/>
              </a:prstGeom>
              <a:noFill/>
              <a:ln>
                <a:solidFill>
                  <a:srgbClr val="023C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200" dirty="0" smtClean="0">
                    <a:solidFill>
                      <a:schemeClr val="tx1"/>
                    </a:solidFill>
                    <a:latin typeface="Arial" panose="020B0604020202020204" pitchFamily="34" charset="0"/>
                    <a:cs typeface="Arial" panose="020B0604020202020204" pitchFamily="34" charset="0"/>
                  </a:rPr>
                  <a:t>Narcomenudeo**</a:t>
                </a:r>
              </a:p>
            </p:txBody>
          </p:sp>
          <p:sp>
            <p:nvSpPr>
              <p:cNvPr id="56" name="Rectángulo redondeado 38"/>
              <p:cNvSpPr/>
              <p:nvPr/>
            </p:nvSpPr>
            <p:spPr>
              <a:xfrm>
                <a:off x="1016811" y="3742509"/>
                <a:ext cx="1604598" cy="390261"/>
              </a:xfrm>
              <a:prstGeom prst="roundRect">
                <a:avLst/>
              </a:prstGeom>
              <a:noFill/>
              <a:ln>
                <a:solidFill>
                  <a:srgbClr val="00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200" dirty="0" smtClean="0">
                    <a:solidFill>
                      <a:schemeClr val="tx1"/>
                    </a:solidFill>
                    <a:latin typeface="Arial" panose="020B0604020202020204" pitchFamily="34" charset="0"/>
                    <a:cs typeface="Arial" panose="020B0604020202020204" pitchFamily="34" charset="0"/>
                  </a:rPr>
                  <a:t>Lesiones</a:t>
                </a:r>
                <a:endParaRPr lang="es-MX" sz="1200" dirty="0">
                  <a:solidFill>
                    <a:schemeClr val="tx1"/>
                  </a:solidFill>
                  <a:latin typeface="Arial" panose="020B0604020202020204" pitchFamily="34" charset="0"/>
                  <a:cs typeface="Arial" panose="020B0604020202020204" pitchFamily="34" charset="0"/>
                </a:endParaRPr>
              </a:p>
            </p:txBody>
          </p:sp>
          <p:sp>
            <p:nvSpPr>
              <p:cNvPr id="57" name="Rectángulo redondeado 39"/>
              <p:cNvSpPr/>
              <p:nvPr/>
            </p:nvSpPr>
            <p:spPr>
              <a:xfrm>
                <a:off x="1019657" y="4222266"/>
                <a:ext cx="1601752" cy="390261"/>
              </a:xfrm>
              <a:prstGeom prst="roundRect">
                <a:avLst/>
              </a:prstGeom>
              <a:noFill/>
              <a:ln>
                <a:solidFill>
                  <a:srgbClr val="0085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200" dirty="0">
                    <a:solidFill>
                      <a:schemeClr val="tx1"/>
                    </a:solidFill>
                    <a:latin typeface="Arial" panose="020B0604020202020204" pitchFamily="34" charset="0"/>
                    <a:cs typeface="Arial" panose="020B0604020202020204" pitchFamily="34" charset="0"/>
                  </a:rPr>
                  <a:t>Daño a la </a:t>
                </a:r>
                <a:r>
                  <a:rPr lang="es-MX" sz="1200" dirty="0" smtClean="0">
                    <a:solidFill>
                      <a:schemeClr val="tx1"/>
                    </a:solidFill>
                    <a:latin typeface="Arial" panose="020B0604020202020204" pitchFamily="34" charset="0"/>
                    <a:cs typeface="Arial" panose="020B0604020202020204" pitchFamily="34" charset="0"/>
                  </a:rPr>
                  <a:t>propiedad</a:t>
                </a:r>
                <a:endParaRPr lang="es-MX" sz="1200" dirty="0">
                  <a:solidFill>
                    <a:schemeClr val="tx1"/>
                  </a:solidFill>
                  <a:latin typeface="Arial" panose="020B0604020202020204" pitchFamily="34" charset="0"/>
                  <a:cs typeface="Arial" panose="020B0604020202020204" pitchFamily="34" charset="0"/>
                </a:endParaRPr>
              </a:p>
            </p:txBody>
          </p:sp>
          <p:sp>
            <p:nvSpPr>
              <p:cNvPr id="58" name="Rectángulo redondeado 40"/>
              <p:cNvSpPr/>
              <p:nvPr/>
            </p:nvSpPr>
            <p:spPr>
              <a:xfrm>
                <a:off x="1018234" y="4702023"/>
                <a:ext cx="1603175" cy="390261"/>
              </a:xfrm>
              <a:prstGeom prst="roundRect">
                <a:avLst/>
              </a:prstGeom>
              <a:noFill/>
              <a:ln>
                <a:solidFill>
                  <a:srgbClr val="00A7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200" dirty="0" smtClean="0">
                    <a:solidFill>
                      <a:schemeClr val="tx1"/>
                    </a:solidFill>
                    <a:latin typeface="Arial" panose="020B0604020202020204" pitchFamily="34" charset="0"/>
                    <a:cs typeface="Arial" panose="020B0604020202020204" pitchFamily="34" charset="0"/>
                  </a:rPr>
                  <a:t>Homicidio</a:t>
                </a:r>
                <a:endParaRPr lang="es-MX" sz="1200" dirty="0">
                  <a:solidFill>
                    <a:schemeClr val="tx1"/>
                  </a:solidFill>
                  <a:latin typeface="Arial" panose="020B0604020202020204" pitchFamily="34" charset="0"/>
                  <a:cs typeface="Arial" panose="020B0604020202020204" pitchFamily="34" charset="0"/>
                </a:endParaRPr>
              </a:p>
            </p:txBody>
          </p:sp>
          <p:sp>
            <p:nvSpPr>
              <p:cNvPr id="59" name="Rectángulo redondeado 40"/>
              <p:cNvSpPr/>
              <p:nvPr/>
            </p:nvSpPr>
            <p:spPr>
              <a:xfrm>
                <a:off x="1016811" y="5181780"/>
                <a:ext cx="1603175" cy="390261"/>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200" dirty="0" smtClean="0">
                    <a:solidFill>
                      <a:schemeClr val="tx1"/>
                    </a:solidFill>
                    <a:latin typeface="Arial" panose="020B0604020202020204" pitchFamily="34" charset="0"/>
                    <a:cs typeface="Arial" panose="020B0604020202020204" pitchFamily="34" charset="0"/>
                  </a:rPr>
                  <a:t>Resto de conductas antisociales del FC</a:t>
                </a:r>
                <a:endParaRPr lang="es-MX" sz="1200" dirty="0">
                  <a:solidFill>
                    <a:schemeClr val="tx1"/>
                  </a:solidFill>
                  <a:latin typeface="Arial" panose="020B0604020202020204" pitchFamily="34" charset="0"/>
                  <a:cs typeface="Arial" panose="020B0604020202020204" pitchFamily="34" charset="0"/>
                </a:endParaRPr>
              </a:p>
            </p:txBody>
          </p:sp>
          <p:sp>
            <p:nvSpPr>
              <p:cNvPr id="60" name="Rectángulo redondeado 41"/>
              <p:cNvSpPr/>
              <p:nvPr/>
            </p:nvSpPr>
            <p:spPr>
              <a:xfrm>
                <a:off x="4637633" y="2772041"/>
                <a:ext cx="720080" cy="390261"/>
              </a:xfrm>
              <a:prstGeom prst="roundRect">
                <a:avLst/>
              </a:prstGeom>
              <a:solidFill>
                <a:srgbClr val="0C223C"/>
              </a:solidFill>
              <a:ln>
                <a:solidFill>
                  <a:srgbClr val="0C2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smtClean="0">
                    <a:latin typeface="Arial" panose="020B0604020202020204" pitchFamily="34" charset="0"/>
                    <a:cs typeface="Arial" panose="020B0604020202020204" pitchFamily="34" charset="0"/>
                  </a:rPr>
                  <a:t>18.7</a:t>
                </a:r>
                <a:r>
                  <a:rPr lang="es-MX" sz="1200" b="1" dirty="0" smtClean="0">
                    <a:latin typeface="Arial" panose="020B0604020202020204" pitchFamily="34" charset="0"/>
                    <a:cs typeface="Arial" panose="020B0604020202020204" pitchFamily="34" charset="0"/>
                  </a:rPr>
                  <a:t>%</a:t>
                </a:r>
                <a:endParaRPr lang="es-MX" sz="1200" b="1" dirty="0">
                  <a:latin typeface="Arial" panose="020B0604020202020204" pitchFamily="34" charset="0"/>
                  <a:cs typeface="Arial" panose="020B0604020202020204" pitchFamily="34" charset="0"/>
                </a:endParaRPr>
              </a:p>
            </p:txBody>
          </p:sp>
          <p:sp>
            <p:nvSpPr>
              <p:cNvPr id="61" name="Rectángulo redondeado 42"/>
              <p:cNvSpPr/>
              <p:nvPr/>
            </p:nvSpPr>
            <p:spPr>
              <a:xfrm>
                <a:off x="4637633" y="3251798"/>
                <a:ext cx="720080" cy="390261"/>
              </a:xfrm>
              <a:prstGeom prst="roundRect">
                <a:avLst/>
              </a:prstGeom>
              <a:solidFill>
                <a:srgbClr val="023C60"/>
              </a:solidFill>
              <a:ln>
                <a:solidFill>
                  <a:srgbClr val="023C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smtClean="0">
                    <a:latin typeface="Arial" panose="020B0604020202020204" pitchFamily="34" charset="0"/>
                    <a:cs typeface="Arial" panose="020B0604020202020204" pitchFamily="34" charset="0"/>
                  </a:rPr>
                  <a:t>10.9%</a:t>
                </a:r>
                <a:endParaRPr lang="es-MX" sz="1200" b="1" dirty="0">
                  <a:latin typeface="Arial" panose="020B0604020202020204" pitchFamily="34" charset="0"/>
                  <a:cs typeface="Arial" panose="020B0604020202020204" pitchFamily="34" charset="0"/>
                </a:endParaRPr>
              </a:p>
            </p:txBody>
          </p:sp>
          <p:sp>
            <p:nvSpPr>
              <p:cNvPr id="62" name="Rectángulo redondeado 43"/>
              <p:cNvSpPr/>
              <p:nvPr/>
            </p:nvSpPr>
            <p:spPr>
              <a:xfrm>
                <a:off x="4637633" y="3731555"/>
                <a:ext cx="720080" cy="390261"/>
              </a:xfrm>
              <a:prstGeom prst="roundRect">
                <a:avLst/>
              </a:prstGeom>
              <a:solidFill>
                <a:srgbClr val="006887"/>
              </a:solidFill>
              <a:ln>
                <a:solidFill>
                  <a:srgbClr val="00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smtClean="0">
                    <a:latin typeface="Arial" panose="020B0604020202020204" pitchFamily="34" charset="0"/>
                    <a:cs typeface="Arial" panose="020B0604020202020204" pitchFamily="34" charset="0"/>
                  </a:rPr>
                  <a:t>6.1%</a:t>
                </a:r>
                <a:endParaRPr lang="es-MX" sz="1200" b="1" dirty="0">
                  <a:latin typeface="Arial" panose="020B0604020202020204" pitchFamily="34" charset="0"/>
                  <a:cs typeface="Arial" panose="020B0604020202020204" pitchFamily="34" charset="0"/>
                </a:endParaRPr>
              </a:p>
            </p:txBody>
          </p:sp>
          <p:sp>
            <p:nvSpPr>
              <p:cNvPr id="63" name="Rectángulo redondeado 44"/>
              <p:cNvSpPr/>
              <p:nvPr/>
            </p:nvSpPr>
            <p:spPr>
              <a:xfrm>
                <a:off x="4637633" y="4211312"/>
                <a:ext cx="720080" cy="390261"/>
              </a:xfrm>
              <a:prstGeom prst="roundRect">
                <a:avLst/>
              </a:prstGeom>
              <a:solidFill>
                <a:srgbClr val="0085B1"/>
              </a:solidFill>
              <a:ln>
                <a:solidFill>
                  <a:srgbClr val="0085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smtClean="0">
                    <a:latin typeface="Arial" panose="020B0604020202020204" pitchFamily="34" charset="0"/>
                    <a:cs typeface="Arial" panose="020B0604020202020204" pitchFamily="34" charset="0"/>
                  </a:rPr>
                  <a:t>3.0%</a:t>
                </a:r>
                <a:endParaRPr lang="es-MX" sz="1200" b="1" dirty="0">
                  <a:latin typeface="Arial" panose="020B0604020202020204" pitchFamily="34" charset="0"/>
                  <a:cs typeface="Arial" panose="020B0604020202020204" pitchFamily="34" charset="0"/>
                </a:endParaRPr>
              </a:p>
            </p:txBody>
          </p:sp>
          <p:sp>
            <p:nvSpPr>
              <p:cNvPr id="64" name="Rectángulo redondeado 45"/>
              <p:cNvSpPr/>
              <p:nvPr/>
            </p:nvSpPr>
            <p:spPr>
              <a:xfrm>
                <a:off x="4637633" y="4691069"/>
                <a:ext cx="720080" cy="390261"/>
              </a:xfrm>
              <a:prstGeom prst="roundRect">
                <a:avLst/>
              </a:prstGeom>
              <a:solidFill>
                <a:srgbClr val="00A7C9"/>
              </a:solidFill>
              <a:ln>
                <a:solidFill>
                  <a:srgbClr val="00A7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smtClean="0">
                    <a:latin typeface="Arial" panose="020B0604020202020204" pitchFamily="34" charset="0"/>
                    <a:cs typeface="Arial" panose="020B0604020202020204" pitchFamily="34" charset="0"/>
                  </a:rPr>
                  <a:t>3.0%</a:t>
                </a:r>
                <a:endParaRPr lang="es-MX" sz="1200" b="1" dirty="0">
                  <a:latin typeface="Arial" panose="020B0604020202020204" pitchFamily="34" charset="0"/>
                  <a:cs typeface="Arial" panose="020B0604020202020204" pitchFamily="34" charset="0"/>
                </a:endParaRPr>
              </a:p>
            </p:txBody>
          </p:sp>
          <p:sp>
            <p:nvSpPr>
              <p:cNvPr id="65" name="Rectángulo redondeado 45"/>
              <p:cNvSpPr/>
              <p:nvPr/>
            </p:nvSpPr>
            <p:spPr>
              <a:xfrm>
                <a:off x="4637633" y="5170825"/>
                <a:ext cx="720080" cy="390261"/>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smtClean="0">
                    <a:latin typeface="Arial" panose="020B0604020202020204" pitchFamily="34" charset="0"/>
                    <a:cs typeface="Arial" panose="020B0604020202020204" pitchFamily="34" charset="0"/>
                  </a:rPr>
                  <a:t>58.2%</a:t>
                </a:r>
                <a:endParaRPr lang="es-MX" sz="1200" b="1" dirty="0">
                  <a:latin typeface="Arial" panose="020B0604020202020204" pitchFamily="34" charset="0"/>
                  <a:cs typeface="Arial" panose="020B0604020202020204" pitchFamily="34" charset="0"/>
                </a:endParaRPr>
              </a:p>
            </p:txBody>
          </p:sp>
        </p:grpSp>
        <p:sp>
          <p:nvSpPr>
            <p:cNvPr id="53" name="Rectángulo redondeado 52"/>
            <p:cNvSpPr/>
            <p:nvPr/>
          </p:nvSpPr>
          <p:spPr>
            <a:xfrm>
              <a:off x="479377" y="2254722"/>
              <a:ext cx="4340902" cy="389233"/>
            </a:xfrm>
            <a:prstGeom prst="roundRect">
              <a:avLst/>
            </a:prstGeom>
            <a:solidFill>
              <a:srgbClr val="31859C"/>
            </a:solidFill>
            <a:ln>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latin typeface="Arial" panose="020B0604020202020204" pitchFamily="34" charset="0"/>
                  <a:cs typeface="Arial" panose="020B0604020202020204" pitchFamily="34" charset="0"/>
                </a:rPr>
                <a:t>Asuntos abiertos en materia de adolescentes</a:t>
              </a:r>
              <a:endParaRPr lang="es-MX" sz="1200" dirty="0">
                <a:latin typeface="Arial" panose="020B0604020202020204" pitchFamily="34" charset="0"/>
                <a:cs typeface="Arial" panose="020B0604020202020204" pitchFamily="34" charset="0"/>
              </a:endParaRPr>
            </a:p>
          </p:txBody>
        </p:sp>
      </p:grpSp>
      <p:grpSp>
        <p:nvGrpSpPr>
          <p:cNvPr id="8" name="Grupo 66"/>
          <p:cNvGrpSpPr/>
          <p:nvPr/>
        </p:nvGrpSpPr>
        <p:grpSpPr>
          <a:xfrm>
            <a:off x="355805" y="1735493"/>
            <a:ext cx="4340903" cy="3358299"/>
            <a:chOff x="407368" y="2314429"/>
            <a:chExt cx="4340903" cy="3358299"/>
          </a:xfrm>
        </p:grpSpPr>
        <p:sp>
          <p:nvSpPr>
            <p:cNvPr id="69" name="Rectángulo redondeado 36"/>
            <p:cNvSpPr/>
            <p:nvPr/>
          </p:nvSpPr>
          <p:spPr>
            <a:xfrm>
              <a:off x="407368" y="2883682"/>
              <a:ext cx="1605600" cy="390261"/>
            </a:xfrm>
            <a:prstGeom prst="roundRect">
              <a:avLst/>
            </a:prstGeom>
            <a:noFill/>
            <a:ln w="28575">
              <a:solidFill>
                <a:srgbClr val="0C2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200" dirty="0" smtClean="0">
                  <a:solidFill>
                    <a:schemeClr val="tx1"/>
                  </a:solidFill>
                  <a:latin typeface="Arial" panose="020B0604020202020204" pitchFamily="34" charset="0"/>
                  <a:cs typeface="Arial" panose="020B0604020202020204" pitchFamily="34" charset="0"/>
                </a:rPr>
                <a:t>Robo</a:t>
              </a:r>
              <a:endParaRPr lang="es-MX" sz="1200" dirty="0">
                <a:solidFill>
                  <a:schemeClr val="tx1"/>
                </a:solidFill>
                <a:latin typeface="Arial" panose="020B0604020202020204" pitchFamily="34" charset="0"/>
                <a:cs typeface="Arial" panose="020B0604020202020204" pitchFamily="34" charset="0"/>
              </a:endParaRPr>
            </a:p>
          </p:txBody>
        </p:sp>
        <p:sp>
          <p:nvSpPr>
            <p:cNvPr id="70" name="Rectángulo redondeado 37"/>
            <p:cNvSpPr/>
            <p:nvPr/>
          </p:nvSpPr>
          <p:spPr>
            <a:xfrm>
              <a:off x="410214" y="3363439"/>
              <a:ext cx="1605600" cy="390261"/>
            </a:xfrm>
            <a:prstGeom prst="roundRect">
              <a:avLst/>
            </a:prstGeom>
            <a:noFill/>
            <a:ln>
              <a:solidFill>
                <a:srgbClr val="023C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200" dirty="0" smtClean="0">
                  <a:solidFill>
                    <a:schemeClr val="tx1"/>
                  </a:solidFill>
                  <a:latin typeface="Arial" panose="020B0604020202020204" pitchFamily="34" charset="0"/>
                  <a:cs typeface="Arial" panose="020B0604020202020204" pitchFamily="34" charset="0"/>
                </a:rPr>
                <a:t>Narcomenudeo**</a:t>
              </a:r>
              <a:endParaRPr lang="es-MX" sz="1200" dirty="0">
                <a:solidFill>
                  <a:schemeClr val="tx1"/>
                </a:solidFill>
                <a:latin typeface="Arial" panose="020B0604020202020204" pitchFamily="34" charset="0"/>
                <a:cs typeface="Arial" panose="020B0604020202020204" pitchFamily="34" charset="0"/>
              </a:endParaRPr>
            </a:p>
          </p:txBody>
        </p:sp>
        <p:sp>
          <p:nvSpPr>
            <p:cNvPr id="71" name="Rectángulo redondeado 38"/>
            <p:cNvSpPr/>
            <p:nvPr/>
          </p:nvSpPr>
          <p:spPr>
            <a:xfrm>
              <a:off x="407368" y="3843196"/>
              <a:ext cx="1605600" cy="390261"/>
            </a:xfrm>
            <a:prstGeom prst="roundRect">
              <a:avLst/>
            </a:prstGeom>
            <a:noFill/>
            <a:ln>
              <a:solidFill>
                <a:srgbClr val="00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200" dirty="0" smtClean="0">
                  <a:solidFill>
                    <a:schemeClr val="tx1"/>
                  </a:solidFill>
                  <a:latin typeface="Arial" panose="020B0604020202020204" pitchFamily="34" charset="0"/>
                  <a:cs typeface="Arial" panose="020B0604020202020204" pitchFamily="34" charset="0"/>
                </a:rPr>
                <a:t>Lesiones</a:t>
              </a:r>
              <a:endParaRPr lang="es-MX" sz="1200" dirty="0">
                <a:solidFill>
                  <a:schemeClr val="tx1"/>
                </a:solidFill>
                <a:latin typeface="Arial" panose="020B0604020202020204" pitchFamily="34" charset="0"/>
                <a:cs typeface="Arial" panose="020B0604020202020204" pitchFamily="34" charset="0"/>
              </a:endParaRPr>
            </a:p>
          </p:txBody>
        </p:sp>
        <p:sp>
          <p:nvSpPr>
            <p:cNvPr id="72" name="Rectángulo redondeado 39"/>
            <p:cNvSpPr/>
            <p:nvPr/>
          </p:nvSpPr>
          <p:spPr>
            <a:xfrm>
              <a:off x="410214" y="4322953"/>
              <a:ext cx="1605600" cy="390261"/>
            </a:xfrm>
            <a:prstGeom prst="roundRect">
              <a:avLst/>
            </a:prstGeom>
            <a:noFill/>
            <a:ln>
              <a:solidFill>
                <a:srgbClr val="0085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200" dirty="0" smtClean="0">
                  <a:solidFill>
                    <a:schemeClr val="tx1"/>
                  </a:solidFill>
                  <a:latin typeface="Arial" panose="020B0604020202020204" pitchFamily="34" charset="0"/>
                  <a:cs typeface="Arial" panose="020B0604020202020204" pitchFamily="34" charset="0"/>
                </a:rPr>
                <a:t>Violencia familiar</a:t>
              </a:r>
              <a:endParaRPr lang="es-MX" sz="1200" dirty="0">
                <a:solidFill>
                  <a:schemeClr val="tx1"/>
                </a:solidFill>
                <a:latin typeface="Arial" panose="020B0604020202020204" pitchFamily="34" charset="0"/>
                <a:cs typeface="Arial" panose="020B0604020202020204" pitchFamily="34" charset="0"/>
              </a:endParaRPr>
            </a:p>
          </p:txBody>
        </p:sp>
        <p:sp>
          <p:nvSpPr>
            <p:cNvPr id="73" name="Rectángulo redondeado 40"/>
            <p:cNvSpPr/>
            <p:nvPr/>
          </p:nvSpPr>
          <p:spPr>
            <a:xfrm>
              <a:off x="408791" y="4802710"/>
              <a:ext cx="1605600" cy="390261"/>
            </a:xfrm>
            <a:prstGeom prst="roundRect">
              <a:avLst/>
            </a:prstGeom>
            <a:noFill/>
            <a:ln>
              <a:solidFill>
                <a:srgbClr val="00A7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200" dirty="0" smtClean="0">
                  <a:solidFill>
                    <a:schemeClr val="tx1"/>
                  </a:solidFill>
                  <a:latin typeface="Arial" panose="020B0604020202020204" pitchFamily="34" charset="0"/>
                  <a:cs typeface="Arial" panose="020B0604020202020204" pitchFamily="34" charset="0"/>
                </a:rPr>
                <a:t>Daño a la propiedad</a:t>
              </a:r>
            </a:p>
          </p:txBody>
        </p:sp>
        <p:sp>
          <p:nvSpPr>
            <p:cNvPr id="74" name="Rectángulo redondeado 40"/>
            <p:cNvSpPr/>
            <p:nvPr/>
          </p:nvSpPr>
          <p:spPr>
            <a:xfrm>
              <a:off x="407368" y="5282467"/>
              <a:ext cx="1605600" cy="390261"/>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200" dirty="0" smtClean="0">
                  <a:solidFill>
                    <a:schemeClr val="tx1"/>
                  </a:solidFill>
                  <a:latin typeface="Arial" panose="020B0604020202020204" pitchFamily="34" charset="0"/>
                  <a:cs typeface="Arial" panose="020B0604020202020204" pitchFamily="34" charset="0"/>
                </a:rPr>
                <a:t>Resto de delitos del FC</a:t>
              </a:r>
              <a:endParaRPr lang="es-MX" sz="1200" dirty="0">
                <a:solidFill>
                  <a:schemeClr val="tx1"/>
                </a:solidFill>
                <a:latin typeface="Arial" panose="020B0604020202020204" pitchFamily="34" charset="0"/>
                <a:cs typeface="Arial" panose="020B0604020202020204" pitchFamily="34" charset="0"/>
              </a:endParaRPr>
            </a:p>
          </p:txBody>
        </p:sp>
        <p:sp>
          <p:nvSpPr>
            <p:cNvPr id="75" name="Rectángulo redondeado 41"/>
            <p:cNvSpPr/>
            <p:nvPr/>
          </p:nvSpPr>
          <p:spPr>
            <a:xfrm>
              <a:off x="4028190" y="2872728"/>
              <a:ext cx="720080" cy="390261"/>
            </a:xfrm>
            <a:prstGeom prst="roundRect">
              <a:avLst/>
            </a:prstGeom>
            <a:solidFill>
              <a:srgbClr val="0C223C"/>
            </a:solidFill>
            <a:ln>
              <a:solidFill>
                <a:srgbClr val="0C2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smtClean="0">
                  <a:latin typeface="Arial" panose="020B0604020202020204" pitchFamily="34" charset="0"/>
                  <a:cs typeface="Arial" panose="020B0604020202020204" pitchFamily="34" charset="0"/>
                </a:rPr>
                <a:t>26.2%</a:t>
              </a:r>
              <a:endParaRPr lang="es-MX" sz="1200" b="1" dirty="0">
                <a:latin typeface="Arial" panose="020B0604020202020204" pitchFamily="34" charset="0"/>
                <a:cs typeface="Arial" panose="020B0604020202020204" pitchFamily="34" charset="0"/>
              </a:endParaRPr>
            </a:p>
          </p:txBody>
        </p:sp>
        <p:sp>
          <p:nvSpPr>
            <p:cNvPr id="76" name="Rectángulo redondeado 42"/>
            <p:cNvSpPr/>
            <p:nvPr/>
          </p:nvSpPr>
          <p:spPr>
            <a:xfrm>
              <a:off x="4028190" y="3352485"/>
              <a:ext cx="720080" cy="390261"/>
            </a:xfrm>
            <a:prstGeom prst="roundRect">
              <a:avLst/>
            </a:prstGeom>
            <a:solidFill>
              <a:srgbClr val="023C60"/>
            </a:solidFill>
            <a:ln>
              <a:solidFill>
                <a:srgbClr val="023C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smtClean="0">
                  <a:latin typeface="Arial" panose="020B0604020202020204" pitchFamily="34" charset="0"/>
                  <a:cs typeface="Arial" panose="020B0604020202020204" pitchFamily="34" charset="0"/>
                </a:rPr>
                <a:t>10.4%</a:t>
              </a:r>
              <a:endParaRPr lang="es-MX" sz="1200" b="1" dirty="0">
                <a:latin typeface="Arial" panose="020B0604020202020204" pitchFamily="34" charset="0"/>
                <a:cs typeface="Arial" panose="020B0604020202020204" pitchFamily="34" charset="0"/>
              </a:endParaRPr>
            </a:p>
          </p:txBody>
        </p:sp>
        <p:sp>
          <p:nvSpPr>
            <p:cNvPr id="77" name="Rectángulo redondeado 43"/>
            <p:cNvSpPr/>
            <p:nvPr/>
          </p:nvSpPr>
          <p:spPr>
            <a:xfrm>
              <a:off x="4028190" y="3832242"/>
              <a:ext cx="720080" cy="390261"/>
            </a:xfrm>
            <a:prstGeom prst="roundRect">
              <a:avLst/>
            </a:prstGeom>
            <a:solidFill>
              <a:srgbClr val="006887"/>
            </a:solidFill>
            <a:ln>
              <a:solidFill>
                <a:srgbClr val="00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smtClean="0">
                  <a:latin typeface="Arial" panose="020B0604020202020204" pitchFamily="34" charset="0"/>
                  <a:cs typeface="Arial" panose="020B0604020202020204" pitchFamily="34" charset="0"/>
                </a:rPr>
                <a:t>9.6%</a:t>
              </a:r>
              <a:endParaRPr lang="es-MX" sz="1200" b="1" dirty="0">
                <a:latin typeface="Arial" panose="020B0604020202020204" pitchFamily="34" charset="0"/>
                <a:cs typeface="Arial" panose="020B0604020202020204" pitchFamily="34" charset="0"/>
              </a:endParaRPr>
            </a:p>
          </p:txBody>
        </p:sp>
        <p:sp>
          <p:nvSpPr>
            <p:cNvPr id="78" name="Rectángulo redondeado 44"/>
            <p:cNvSpPr/>
            <p:nvPr/>
          </p:nvSpPr>
          <p:spPr>
            <a:xfrm>
              <a:off x="4028190" y="4311999"/>
              <a:ext cx="720080" cy="390261"/>
            </a:xfrm>
            <a:prstGeom prst="roundRect">
              <a:avLst/>
            </a:prstGeom>
            <a:solidFill>
              <a:srgbClr val="0085B1"/>
            </a:solidFill>
            <a:ln>
              <a:solidFill>
                <a:srgbClr val="0085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smtClean="0">
                  <a:latin typeface="Arial" panose="020B0604020202020204" pitchFamily="34" charset="0"/>
                  <a:cs typeface="Arial" panose="020B0604020202020204" pitchFamily="34" charset="0"/>
                </a:rPr>
                <a:t>7.2%</a:t>
              </a:r>
              <a:endParaRPr lang="es-MX" sz="1200" b="1" dirty="0">
                <a:latin typeface="Arial" panose="020B0604020202020204" pitchFamily="34" charset="0"/>
                <a:cs typeface="Arial" panose="020B0604020202020204" pitchFamily="34" charset="0"/>
              </a:endParaRPr>
            </a:p>
          </p:txBody>
        </p:sp>
        <p:sp>
          <p:nvSpPr>
            <p:cNvPr id="79" name="Rectángulo redondeado 45"/>
            <p:cNvSpPr/>
            <p:nvPr/>
          </p:nvSpPr>
          <p:spPr>
            <a:xfrm>
              <a:off x="4028190" y="4791756"/>
              <a:ext cx="720080" cy="390261"/>
            </a:xfrm>
            <a:prstGeom prst="roundRect">
              <a:avLst/>
            </a:prstGeom>
            <a:solidFill>
              <a:srgbClr val="00A7C9"/>
            </a:solidFill>
            <a:ln>
              <a:solidFill>
                <a:srgbClr val="00A7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smtClean="0">
                  <a:latin typeface="Arial" panose="020B0604020202020204" pitchFamily="34" charset="0"/>
                  <a:cs typeface="Arial" panose="020B0604020202020204" pitchFamily="34" charset="0"/>
                </a:rPr>
                <a:t>6.4%</a:t>
              </a:r>
              <a:endParaRPr lang="es-MX" sz="1200" b="1" dirty="0">
                <a:latin typeface="Arial" panose="020B0604020202020204" pitchFamily="34" charset="0"/>
                <a:cs typeface="Arial" panose="020B0604020202020204" pitchFamily="34" charset="0"/>
              </a:endParaRPr>
            </a:p>
          </p:txBody>
        </p:sp>
        <p:sp>
          <p:nvSpPr>
            <p:cNvPr id="80" name="Rectángulo redondeado 45"/>
            <p:cNvSpPr/>
            <p:nvPr/>
          </p:nvSpPr>
          <p:spPr>
            <a:xfrm>
              <a:off x="4028190" y="5271512"/>
              <a:ext cx="720080" cy="390261"/>
            </a:xfrm>
            <a:prstGeom prst="round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smtClean="0">
                  <a:latin typeface="Arial" panose="020B0604020202020204" pitchFamily="34" charset="0"/>
                  <a:cs typeface="Arial" panose="020B0604020202020204" pitchFamily="34" charset="0"/>
                </a:rPr>
                <a:t> </a:t>
              </a:r>
              <a:r>
                <a:rPr lang="es-MX" sz="1200" b="1" dirty="0" smtClean="0">
                  <a:latin typeface="Arial" panose="020B0604020202020204" pitchFamily="34" charset="0"/>
                  <a:cs typeface="Arial" panose="020B0604020202020204" pitchFamily="34" charset="0"/>
                </a:rPr>
                <a:t>40.2%</a:t>
              </a:r>
              <a:endParaRPr lang="es-MX" sz="1200" b="1" dirty="0">
                <a:latin typeface="Arial" panose="020B0604020202020204" pitchFamily="34" charset="0"/>
                <a:cs typeface="Arial" panose="020B0604020202020204" pitchFamily="34" charset="0"/>
              </a:endParaRPr>
            </a:p>
          </p:txBody>
        </p:sp>
        <p:sp>
          <p:nvSpPr>
            <p:cNvPr id="81" name="Rectángulo redondeado 80"/>
            <p:cNvSpPr/>
            <p:nvPr/>
          </p:nvSpPr>
          <p:spPr>
            <a:xfrm>
              <a:off x="407369" y="2314429"/>
              <a:ext cx="4340902" cy="389233"/>
            </a:xfrm>
            <a:prstGeom prst="roundRect">
              <a:avLst/>
            </a:prstGeom>
            <a:solidFill>
              <a:srgbClr val="142942"/>
            </a:solidFill>
            <a:ln>
              <a:solidFill>
                <a:srgbClr val="1429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latin typeface="Arial" panose="020B0604020202020204" pitchFamily="34" charset="0"/>
                  <a:cs typeface="Arial" panose="020B0604020202020204" pitchFamily="34" charset="0"/>
                </a:rPr>
                <a:t>Causas penales ingresadas</a:t>
              </a:r>
              <a:endParaRPr lang="es-MX" sz="1200" dirty="0">
                <a:latin typeface="Arial" panose="020B0604020202020204" pitchFamily="34" charset="0"/>
                <a:cs typeface="Arial" panose="020B0604020202020204" pitchFamily="34" charset="0"/>
              </a:endParaRPr>
            </a:p>
          </p:txBody>
        </p:sp>
      </p:grpSp>
      <p:sp>
        <p:nvSpPr>
          <p:cNvPr id="83" name="Rectángulo 82"/>
          <p:cNvSpPr/>
          <p:nvPr/>
        </p:nvSpPr>
        <p:spPr>
          <a:xfrm>
            <a:off x="5369295" y="1954372"/>
            <a:ext cx="1688283" cy="623248"/>
          </a:xfrm>
          <a:prstGeom prst="rect">
            <a:avLst/>
          </a:prstGeom>
        </p:spPr>
        <p:txBody>
          <a:bodyPr wrap="none">
            <a:spAutoFit/>
          </a:bodyPr>
          <a:lstStyle/>
          <a:p>
            <a:pPr algn="r"/>
            <a:r>
              <a:rPr lang="es-MX" sz="2400" b="1" dirty="0" smtClean="0">
                <a:solidFill>
                  <a:srgbClr val="31859C"/>
                </a:solidFill>
              </a:rPr>
              <a:t>6.6%</a:t>
            </a:r>
            <a:endParaRPr lang="es-MX" sz="2400" b="1" dirty="0" smtClean="0">
              <a:solidFill>
                <a:srgbClr val="31859C"/>
              </a:solidFill>
            </a:endParaRPr>
          </a:p>
          <a:p>
            <a:pPr algn="r"/>
            <a:r>
              <a:rPr lang="es-MX" sz="1050" b="1" dirty="0" smtClean="0">
                <a:solidFill>
                  <a:srgbClr val="31859C"/>
                </a:solidFill>
                <a:sym typeface="Wingdings" panose="05000000000000000000" pitchFamily="2" charset="2"/>
              </a:rPr>
              <a:t>Conductas antisociales</a:t>
            </a:r>
            <a:endParaRPr lang="es-MX" sz="1050" dirty="0">
              <a:solidFill>
                <a:srgbClr val="31859C"/>
              </a:solidFill>
            </a:endParaRPr>
          </a:p>
        </p:txBody>
      </p:sp>
      <p:sp>
        <p:nvSpPr>
          <p:cNvPr id="84" name="Rectángulo 83"/>
          <p:cNvSpPr/>
          <p:nvPr/>
        </p:nvSpPr>
        <p:spPr>
          <a:xfrm>
            <a:off x="4896181" y="4827245"/>
            <a:ext cx="1058303" cy="623248"/>
          </a:xfrm>
          <a:prstGeom prst="rect">
            <a:avLst/>
          </a:prstGeom>
        </p:spPr>
        <p:txBody>
          <a:bodyPr wrap="none">
            <a:spAutoFit/>
          </a:bodyPr>
          <a:lstStyle/>
          <a:p>
            <a:r>
              <a:rPr lang="es-MX" sz="2400" b="1" dirty="0" smtClean="0">
                <a:solidFill>
                  <a:srgbClr val="10253F"/>
                </a:solidFill>
              </a:rPr>
              <a:t>93.4%</a:t>
            </a:r>
            <a:endParaRPr lang="es-MX" sz="2400" dirty="0" smtClean="0"/>
          </a:p>
          <a:p>
            <a:r>
              <a:rPr lang="es-MX" sz="1050" dirty="0" smtClean="0">
                <a:solidFill>
                  <a:srgbClr val="142942"/>
                </a:solidFill>
              </a:rPr>
              <a:t>Delitos</a:t>
            </a:r>
            <a:endParaRPr lang="es-MX" sz="1050" dirty="0">
              <a:solidFill>
                <a:srgbClr val="142942"/>
              </a:solidFill>
            </a:endParaRPr>
          </a:p>
        </p:txBody>
      </p:sp>
      <p:sp>
        <p:nvSpPr>
          <p:cNvPr id="85" name="Flecha izquierda 84"/>
          <p:cNvSpPr/>
          <p:nvPr/>
        </p:nvSpPr>
        <p:spPr>
          <a:xfrm>
            <a:off x="5099662" y="4453655"/>
            <a:ext cx="216025" cy="373590"/>
          </a:xfrm>
          <a:prstGeom prst="leftArrow">
            <a:avLst/>
          </a:prstGeom>
          <a:solidFill>
            <a:srgbClr val="142942"/>
          </a:solidFill>
          <a:ln>
            <a:solidFill>
              <a:srgbClr val="1429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6" name="Flecha derecha 85"/>
          <p:cNvSpPr/>
          <p:nvPr/>
        </p:nvSpPr>
        <p:spPr>
          <a:xfrm>
            <a:off x="6776807" y="2580178"/>
            <a:ext cx="216000" cy="374400"/>
          </a:xfrm>
          <a:prstGeom prst="rightArrow">
            <a:avLst/>
          </a:prstGeom>
          <a:solidFill>
            <a:srgbClr val="31859C"/>
          </a:solidFill>
          <a:ln>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87" name="Imagen 86"/>
          <p:cNvPicPr>
            <a:picLocks noChangeAspect="1"/>
          </p:cNvPicPr>
          <p:nvPr/>
        </p:nvPicPr>
        <p:blipFill>
          <a:blip r:embed="rId4" cstate="print">
            <a:lum bright="70000" contrast="-70000"/>
          </a:blip>
          <a:stretch>
            <a:fillRect/>
          </a:stretch>
        </p:blipFill>
        <p:spPr>
          <a:xfrm>
            <a:off x="2643316" y="3576535"/>
            <a:ext cx="959512" cy="959512"/>
          </a:xfrm>
          <a:prstGeom prst="rect">
            <a:avLst/>
          </a:prstGeom>
        </p:spPr>
      </p:pic>
      <p:pic>
        <p:nvPicPr>
          <p:cNvPr id="88" name="Imagen 110"/>
          <p:cNvPicPr>
            <a:picLocks noChangeAspect="1"/>
          </p:cNvPicPr>
          <p:nvPr/>
        </p:nvPicPr>
        <p:blipFill>
          <a:blip r:embed="rId4" cstate="print">
            <a:lum bright="70000" contrast="-70000"/>
          </a:blip>
          <a:stretch>
            <a:fillRect/>
          </a:stretch>
        </p:blipFill>
        <p:spPr>
          <a:xfrm>
            <a:off x="9624392" y="3576535"/>
            <a:ext cx="959512" cy="959512"/>
          </a:xfrm>
          <a:prstGeom prst="rect">
            <a:avLst/>
          </a:prstGeom>
        </p:spPr>
      </p:pic>
      <p:sp>
        <p:nvSpPr>
          <p:cNvPr id="46" name="CuadroTexto 70"/>
          <p:cNvSpPr txBox="1"/>
          <p:nvPr/>
        </p:nvSpPr>
        <p:spPr>
          <a:xfrm>
            <a:off x="245462" y="5652090"/>
            <a:ext cx="4525605" cy="584775"/>
          </a:xfrm>
          <a:prstGeom prst="rect">
            <a:avLst/>
          </a:prstGeom>
          <a:noFill/>
        </p:spPr>
        <p:txBody>
          <a:bodyPr wrap="square" rtlCol="0">
            <a:spAutoFit/>
          </a:bodyPr>
          <a:lstStyle/>
          <a:p>
            <a:pPr algn="just"/>
            <a:r>
              <a:rPr lang="es-MX" sz="800" dirty="0" smtClean="0"/>
              <a:t>*No se consideran los delitos registrados en causas </a:t>
            </a:r>
            <a:r>
              <a:rPr lang="es-MX" sz="800" dirty="0"/>
              <a:t>penales </a:t>
            </a:r>
            <a:r>
              <a:rPr lang="es-MX" sz="800" dirty="0" smtClean="0"/>
              <a:t>ingresadas a </a:t>
            </a:r>
            <a:r>
              <a:rPr lang="es-MX" sz="800" dirty="0"/>
              <a:t>los Tribunales </a:t>
            </a:r>
            <a:r>
              <a:rPr lang="es-MX" sz="800" dirty="0" smtClean="0"/>
              <a:t>de Enjuiciamiento </a:t>
            </a:r>
            <a:r>
              <a:rPr lang="es-MX" sz="800" dirty="0"/>
              <a:t>o Juzgados de Juicio </a:t>
            </a:r>
            <a:r>
              <a:rPr lang="es-MX" sz="800" dirty="0" smtClean="0"/>
              <a:t>Oral</a:t>
            </a:r>
          </a:p>
          <a:p>
            <a:pPr algn="just"/>
            <a:r>
              <a:rPr lang="es-MX" sz="800" dirty="0"/>
              <a:t>** Delitos contra la salud relacionados con narcóticos en su modalidad de narcomenudeo</a:t>
            </a:r>
          </a:p>
          <a:p>
            <a:pPr marL="171450" indent="-171450" algn="just">
              <a:buFont typeface="Arial" panose="020B0604020202020204" pitchFamily="34" charset="0"/>
              <a:buChar char="•"/>
            </a:pPr>
            <a:endParaRPr lang="es-MX" sz="800" dirty="0"/>
          </a:p>
        </p:txBody>
      </p:sp>
      <p:sp>
        <p:nvSpPr>
          <p:cNvPr id="49" name="CuadroTexto 70"/>
          <p:cNvSpPr txBox="1"/>
          <p:nvPr/>
        </p:nvSpPr>
        <p:spPr>
          <a:xfrm>
            <a:off x="285474" y="5160720"/>
            <a:ext cx="4336304" cy="338554"/>
          </a:xfrm>
          <a:prstGeom prst="rect">
            <a:avLst/>
          </a:prstGeom>
          <a:noFill/>
        </p:spPr>
        <p:txBody>
          <a:bodyPr wrap="square" rtlCol="0">
            <a:spAutoFit/>
          </a:bodyPr>
          <a:lstStyle/>
          <a:p>
            <a:pPr algn="just"/>
            <a:r>
              <a:rPr lang="es-MX" sz="800" dirty="0" smtClean="0"/>
              <a:t>En el resto de delitos del Fuero Común se incluyen los delitos no especificados, mismos que corresponden al </a:t>
            </a:r>
            <a:r>
              <a:rPr lang="es-MX" sz="800" dirty="0" smtClean="0"/>
              <a:t>1.4% </a:t>
            </a:r>
            <a:r>
              <a:rPr lang="es-MX" sz="800" dirty="0" smtClean="0"/>
              <a:t>del total. </a:t>
            </a:r>
            <a:endParaRPr lang="es-MX" sz="800" dirty="0"/>
          </a:p>
        </p:txBody>
      </p:sp>
      <p:sp>
        <p:nvSpPr>
          <p:cNvPr id="51" name="CuadroTexto 70"/>
          <p:cNvSpPr txBox="1"/>
          <p:nvPr/>
        </p:nvSpPr>
        <p:spPr>
          <a:xfrm>
            <a:off x="7327637" y="5446565"/>
            <a:ext cx="4336304" cy="338554"/>
          </a:xfrm>
          <a:prstGeom prst="rect">
            <a:avLst/>
          </a:prstGeom>
          <a:noFill/>
        </p:spPr>
        <p:txBody>
          <a:bodyPr wrap="square" rtlCol="0">
            <a:spAutoFit/>
          </a:bodyPr>
          <a:lstStyle/>
          <a:p>
            <a:pPr algn="just"/>
            <a:r>
              <a:rPr lang="es-MX" sz="800" dirty="0" smtClean="0"/>
              <a:t>En el resto de las conductas antisociales del Fuero Común se incluyen las no especificadas, mismas que corresponden al </a:t>
            </a:r>
            <a:r>
              <a:rPr lang="es-MX" sz="800" dirty="0" smtClean="0"/>
              <a:t>7.7% </a:t>
            </a:r>
            <a:r>
              <a:rPr lang="es-MX" sz="800" dirty="0" smtClean="0"/>
              <a:t>del total. </a:t>
            </a:r>
            <a:endParaRPr lang="es-MX" sz="800" dirty="0"/>
          </a:p>
        </p:txBody>
      </p:sp>
      <p:pic>
        <p:nvPicPr>
          <p:cNvPr id="10" name="Imagen 9"/>
          <p:cNvPicPr>
            <a:picLocks noChangeAspect="1"/>
          </p:cNvPicPr>
          <p:nvPr/>
        </p:nvPicPr>
        <p:blipFill>
          <a:blip r:embed="rId5"/>
          <a:stretch>
            <a:fillRect/>
          </a:stretch>
        </p:blipFill>
        <p:spPr>
          <a:xfrm>
            <a:off x="1950488" y="2124726"/>
            <a:ext cx="2219136" cy="3176291"/>
          </a:xfrm>
          <a:prstGeom prst="rect">
            <a:avLst/>
          </a:prstGeom>
        </p:spPr>
      </p:pic>
      <p:sp>
        <p:nvSpPr>
          <p:cNvPr id="50" name="CuadroTexto 70"/>
          <p:cNvSpPr txBox="1"/>
          <p:nvPr/>
        </p:nvSpPr>
        <p:spPr>
          <a:xfrm>
            <a:off x="245462" y="6269301"/>
            <a:ext cx="4555448" cy="338554"/>
          </a:xfrm>
          <a:prstGeom prst="rect">
            <a:avLst/>
          </a:prstGeom>
          <a:noFill/>
        </p:spPr>
        <p:txBody>
          <a:bodyPr wrap="square" rtlCol="0">
            <a:spAutoFit/>
          </a:bodyPr>
          <a:lstStyle/>
          <a:p>
            <a:pPr algn="just"/>
            <a:r>
              <a:rPr lang="es-MX" sz="800" dirty="0" smtClean="0"/>
              <a:t>NOTA: La información del módulo de </a:t>
            </a:r>
            <a:r>
              <a:rPr lang="es-MX" sz="800" dirty="0" smtClean="0"/>
              <a:t>justicia </a:t>
            </a:r>
            <a:r>
              <a:rPr lang="es-MX" sz="800" dirty="0" smtClean="0"/>
              <a:t>para adolescentes no presenta información de </a:t>
            </a:r>
            <a:r>
              <a:rPr lang="es-MX" sz="800" dirty="0" smtClean="0"/>
              <a:t>Colima.</a:t>
            </a:r>
            <a:endParaRPr lang="es-MX" sz="800" dirty="0"/>
          </a:p>
        </p:txBody>
      </p:sp>
      <p:pic>
        <p:nvPicPr>
          <p:cNvPr id="9" name="Imagen 8"/>
          <p:cNvPicPr>
            <a:picLocks noChangeAspect="1"/>
          </p:cNvPicPr>
          <p:nvPr/>
        </p:nvPicPr>
        <p:blipFill>
          <a:blip r:embed="rId6"/>
          <a:stretch>
            <a:fillRect/>
          </a:stretch>
        </p:blipFill>
        <p:spPr>
          <a:xfrm>
            <a:off x="8992211" y="2404022"/>
            <a:ext cx="1856317" cy="3170195"/>
          </a:xfrm>
          <a:prstGeom prst="rect">
            <a:avLst/>
          </a:prstGeom>
        </p:spPr>
      </p:pic>
      <p:sp>
        <p:nvSpPr>
          <p:cNvPr id="67" name="Rectángulo 66"/>
          <p:cNvSpPr/>
          <p:nvPr/>
        </p:nvSpPr>
        <p:spPr>
          <a:xfrm>
            <a:off x="5454861" y="3281198"/>
            <a:ext cx="1208790" cy="923330"/>
          </a:xfrm>
          <a:prstGeom prst="rect">
            <a:avLst/>
          </a:prstGeom>
          <a:noFill/>
        </p:spPr>
        <p:txBody>
          <a:bodyPr wrap="square" lIns="0" tIns="0" rIns="0" bIns="0">
            <a:spAutoFit/>
          </a:bodyPr>
          <a:lstStyle/>
          <a:p>
            <a:r>
              <a:rPr lang="es-MX" sz="2400" b="1" dirty="0" smtClean="0">
                <a:solidFill>
                  <a:srgbClr val="10253F"/>
                </a:solidFill>
              </a:rPr>
              <a:t>146,828</a:t>
            </a:r>
          </a:p>
          <a:p>
            <a:pPr algn="ctr"/>
            <a:r>
              <a:rPr lang="es-MX" sz="1200" b="1" dirty="0" smtClean="0">
                <a:solidFill>
                  <a:srgbClr val="10253F"/>
                </a:solidFill>
              </a:rPr>
              <a:t>Delitos y conductas antisociales</a:t>
            </a:r>
            <a:endParaRPr lang="es-MX" sz="600" dirty="0">
              <a:solidFill>
                <a:srgbClr val="142942"/>
              </a:solidFill>
            </a:endParaRPr>
          </a:p>
        </p:txBody>
      </p:sp>
      <p:graphicFrame>
        <p:nvGraphicFramePr>
          <p:cNvPr id="68" name="Gráfico 67"/>
          <p:cNvGraphicFramePr>
            <a:graphicFrameLocks/>
          </p:cNvGraphicFramePr>
          <p:nvPr>
            <p:extLst>
              <p:ext uri="{D42A27DB-BD31-4B8C-83A1-F6EECF244321}">
                <p14:modId xmlns:p14="http://schemas.microsoft.com/office/powerpoint/2010/main" val="324726813"/>
              </p:ext>
            </p:extLst>
          </p:nvPr>
        </p:nvGraphicFramePr>
        <p:xfrm>
          <a:off x="4552423" y="2516766"/>
          <a:ext cx="2966807" cy="2336974"/>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3532113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bwMode="auto">
          <a:xfrm>
            <a:off x="914400" y="2718634"/>
            <a:ext cx="10363200" cy="10372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Helvetica" pitchFamily="34" charset="0"/>
                <a:ea typeface="+mj-ea"/>
                <a:cs typeface="+mj-cs"/>
              </a:defRPr>
            </a:lvl1pPr>
            <a:lvl2pPr algn="ctr" rtl="0" eaLnBrk="1" fontAlgn="base" hangingPunct="1">
              <a:spcBef>
                <a:spcPct val="0"/>
              </a:spcBef>
              <a:spcAft>
                <a:spcPct val="0"/>
              </a:spcAft>
              <a:defRPr sz="4400">
                <a:solidFill>
                  <a:schemeClr val="tx1"/>
                </a:solidFill>
                <a:latin typeface="Helvetica" charset="0"/>
              </a:defRPr>
            </a:lvl2pPr>
            <a:lvl3pPr algn="ctr" rtl="0" eaLnBrk="1" fontAlgn="base" hangingPunct="1">
              <a:spcBef>
                <a:spcPct val="0"/>
              </a:spcBef>
              <a:spcAft>
                <a:spcPct val="0"/>
              </a:spcAft>
              <a:defRPr sz="4400">
                <a:solidFill>
                  <a:schemeClr val="tx1"/>
                </a:solidFill>
                <a:latin typeface="Helvetica" charset="0"/>
              </a:defRPr>
            </a:lvl3pPr>
            <a:lvl4pPr algn="ctr" rtl="0" eaLnBrk="1" fontAlgn="base" hangingPunct="1">
              <a:spcBef>
                <a:spcPct val="0"/>
              </a:spcBef>
              <a:spcAft>
                <a:spcPct val="0"/>
              </a:spcAft>
              <a:defRPr sz="4400">
                <a:solidFill>
                  <a:schemeClr val="tx1"/>
                </a:solidFill>
                <a:latin typeface="Helvetica" charset="0"/>
              </a:defRPr>
            </a:lvl4pPr>
            <a:lvl5pPr algn="ctr" rtl="0" eaLnBrk="1" fontAlgn="base" hangingPunct="1">
              <a:spcBef>
                <a:spcPct val="0"/>
              </a:spcBef>
              <a:spcAft>
                <a:spcPct val="0"/>
              </a:spcAft>
              <a:defRPr sz="4400">
                <a:solidFill>
                  <a:schemeClr val="tx1"/>
                </a:solidFill>
                <a:latin typeface="Helvetica" charset="0"/>
              </a:defRPr>
            </a:lvl5pPr>
            <a:lvl6pPr marL="457200" algn="ctr" rtl="0" eaLnBrk="1" fontAlgn="base" hangingPunct="1">
              <a:spcBef>
                <a:spcPct val="0"/>
              </a:spcBef>
              <a:spcAft>
                <a:spcPct val="0"/>
              </a:spcAft>
              <a:defRPr sz="4400">
                <a:solidFill>
                  <a:schemeClr val="tx1"/>
                </a:solidFill>
                <a:latin typeface="Helvetica" charset="0"/>
              </a:defRPr>
            </a:lvl6pPr>
            <a:lvl7pPr marL="914400" algn="ctr" rtl="0" eaLnBrk="1" fontAlgn="base" hangingPunct="1">
              <a:spcBef>
                <a:spcPct val="0"/>
              </a:spcBef>
              <a:spcAft>
                <a:spcPct val="0"/>
              </a:spcAft>
              <a:defRPr sz="4400">
                <a:solidFill>
                  <a:schemeClr val="tx1"/>
                </a:solidFill>
                <a:latin typeface="Helvetica" charset="0"/>
              </a:defRPr>
            </a:lvl7pPr>
            <a:lvl8pPr marL="1371600" algn="ctr" rtl="0" eaLnBrk="1" fontAlgn="base" hangingPunct="1">
              <a:spcBef>
                <a:spcPct val="0"/>
              </a:spcBef>
              <a:spcAft>
                <a:spcPct val="0"/>
              </a:spcAft>
              <a:defRPr sz="4400">
                <a:solidFill>
                  <a:schemeClr val="tx1"/>
                </a:solidFill>
                <a:latin typeface="Helvetica" charset="0"/>
              </a:defRPr>
            </a:lvl8pPr>
            <a:lvl9pPr marL="1828800" algn="ctr" rtl="0" eaLnBrk="1" fontAlgn="base" hangingPunct="1">
              <a:spcBef>
                <a:spcPct val="0"/>
              </a:spcBef>
              <a:spcAft>
                <a:spcPct val="0"/>
              </a:spcAft>
              <a:defRPr sz="4400">
                <a:solidFill>
                  <a:schemeClr val="tx1"/>
                </a:solidFill>
                <a:latin typeface="Helvetica" charset="0"/>
              </a:defRPr>
            </a:lvl9pPr>
          </a:lstStyle>
          <a:p>
            <a:r>
              <a:rPr lang="es-MX" sz="4800" b="1" dirty="0">
                <a:solidFill>
                  <a:srgbClr val="31859C"/>
                </a:solidFill>
                <a:latin typeface="+mj-lt"/>
              </a:rPr>
              <a:t>Módulo 5. Justicia Alternativa</a:t>
            </a:r>
            <a:endParaRPr lang="es-MX" sz="4800" b="1" dirty="0">
              <a:solidFill>
                <a:schemeClr val="tx2">
                  <a:lumMod val="50000"/>
                </a:schemeClr>
              </a:solidFill>
              <a:latin typeface="+mj-lt"/>
            </a:endParaRPr>
          </a:p>
        </p:txBody>
      </p:sp>
    </p:spTree>
    <p:extLst>
      <p:ext uri="{BB962C8B-B14F-4D97-AF65-F5344CB8AC3E}">
        <p14:creationId xmlns:p14="http://schemas.microsoft.com/office/powerpoint/2010/main" val="6141983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7 CuadroTexto"/>
          <p:cNvSpPr txBox="1">
            <a:spLocks noChangeArrowheads="1"/>
          </p:cNvSpPr>
          <p:nvPr/>
        </p:nvSpPr>
        <p:spPr bwMode="auto">
          <a:xfrm>
            <a:off x="9297543" y="110740"/>
            <a:ext cx="2566536" cy="461665"/>
          </a:xfrm>
          <a:prstGeom prst="rect">
            <a:avLst/>
          </a:prstGeom>
          <a:noFill/>
          <a:ln w="9525">
            <a:noFill/>
            <a:miter lim="800000"/>
            <a:headEnd/>
            <a:tailEnd/>
          </a:ln>
        </p:spPr>
        <p:txBody>
          <a:bodyPr wrap="none">
            <a:spAutoFit/>
          </a:bodyPr>
          <a:lstStyle/>
          <a:p>
            <a:pPr algn="r">
              <a:defRPr/>
            </a:pPr>
            <a:r>
              <a:rPr lang="es-MX" sz="2400" b="1" dirty="0" smtClean="0">
                <a:solidFill>
                  <a:schemeClr val="accent5">
                    <a:lumMod val="75000"/>
                  </a:schemeClr>
                </a:solidFill>
                <a:latin typeface="Calibri" pitchFamily="34" charset="0"/>
                <a:cs typeface="Arial" charset="0"/>
              </a:rPr>
              <a:t>Justicia alternativa</a:t>
            </a:r>
            <a:endParaRPr lang="es-MX" sz="2400" b="1" dirty="0">
              <a:solidFill>
                <a:schemeClr val="accent5">
                  <a:lumMod val="75000"/>
                </a:schemeClr>
              </a:solidFill>
              <a:latin typeface="Calibri" pitchFamily="34" charset="0"/>
              <a:cs typeface="Arial" charset="0"/>
            </a:endParaRPr>
          </a:p>
        </p:txBody>
      </p:sp>
      <p:pic>
        <p:nvPicPr>
          <p:cNvPr id="5"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86" y="68610"/>
            <a:ext cx="1190778" cy="550874"/>
          </a:xfrm>
          <a:prstGeom prst="rect">
            <a:avLst/>
          </a:prstGeom>
        </p:spPr>
      </p:pic>
      <p:cxnSp>
        <p:nvCxnSpPr>
          <p:cNvPr id="6" name="6 Conector recto"/>
          <p:cNvCxnSpPr>
            <a:cxnSpLocks noChangeShapeType="1"/>
          </p:cNvCxnSpPr>
          <p:nvPr/>
        </p:nvCxnSpPr>
        <p:spPr bwMode="auto">
          <a:xfrm>
            <a:off x="316416" y="713771"/>
            <a:ext cx="11425867" cy="0"/>
          </a:xfrm>
          <a:prstGeom prst="line">
            <a:avLst/>
          </a:prstGeom>
          <a:noFill/>
          <a:ln w="38100">
            <a:solidFill>
              <a:schemeClr val="accent1"/>
            </a:solidFill>
            <a:round/>
            <a:headEnd/>
            <a:tailEnd/>
          </a:ln>
          <a:effectLst>
            <a:outerShdw blurRad="63500" dist="38100" dir="5400000" algn="t" rotWithShape="0">
              <a:srgbClr val="000000">
                <a:alpha val="39999"/>
              </a:srgbClr>
            </a:outerShdw>
          </a:effectLst>
        </p:spPr>
      </p:cxnSp>
      <p:sp>
        <p:nvSpPr>
          <p:cNvPr id="16" name="CuadroTexto 15"/>
          <p:cNvSpPr txBox="1"/>
          <p:nvPr/>
        </p:nvSpPr>
        <p:spPr>
          <a:xfrm>
            <a:off x="8400256" y="4941168"/>
            <a:ext cx="3168352" cy="338554"/>
          </a:xfrm>
          <a:prstGeom prst="rect">
            <a:avLst/>
          </a:prstGeom>
          <a:noFill/>
        </p:spPr>
        <p:txBody>
          <a:bodyPr wrap="square" rtlCol="0">
            <a:spAutoFit/>
          </a:bodyPr>
          <a:lstStyle/>
          <a:p>
            <a:r>
              <a:rPr lang="es-MX" sz="800" dirty="0" smtClean="0"/>
              <a:t>* No se presentan las materias “Indígena” ni “Mixta” debido a que no tienen dato comparable en asuntos judicializados. </a:t>
            </a:r>
            <a:endParaRPr lang="es-MX" sz="800" dirty="0"/>
          </a:p>
        </p:txBody>
      </p:sp>
      <p:sp>
        <p:nvSpPr>
          <p:cNvPr id="17" name="CuadroTexto 27"/>
          <p:cNvSpPr txBox="1"/>
          <p:nvPr/>
        </p:nvSpPr>
        <p:spPr>
          <a:xfrm>
            <a:off x="287412" y="908720"/>
            <a:ext cx="11469688" cy="1046440"/>
          </a:xfrm>
          <a:prstGeom prst="rect">
            <a:avLst/>
          </a:prstGeom>
          <a:noFill/>
        </p:spPr>
        <p:txBody>
          <a:bodyPr wrap="square" rtlCol="0">
            <a:spAutoFit/>
          </a:bodyPr>
          <a:lstStyle/>
          <a:p>
            <a:pPr algn="just"/>
            <a:r>
              <a:rPr lang="es-MX" sz="1400" b="1" dirty="0" smtClean="0">
                <a:solidFill>
                  <a:srgbClr val="10253F"/>
                </a:solidFill>
              </a:rPr>
              <a:t>Durante </a:t>
            </a:r>
            <a:r>
              <a:rPr lang="es-MX" sz="1600" b="1" dirty="0" smtClean="0">
                <a:solidFill>
                  <a:srgbClr val="31859C"/>
                </a:solidFill>
              </a:rPr>
              <a:t>2016</a:t>
            </a:r>
            <a:r>
              <a:rPr lang="es-MX" sz="1400" b="1" dirty="0">
                <a:solidFill>
                  <a:srgbClr val="10253F"/>
                </a:solidFill>
              </a:rPr>
              <a:t> </a:t>
            </a:r>
            <a:r>
              <a:rPr lang="es-MX" sz="1400" b="1" dirty="0" smtClean="0">
                <a:solidFill>
                  <a:srgbClr val="10253F"/>
                </a:solidFill>
              </a:rPr>
              <a:t>ingresaron en primera instancia </a:t>
            </a:r>
            <a:r>
              <a:rPr lang="es-MX" sz="1600" b="1" dirty="0" smtClean="0">
                <a:solidFill>
                  <a:srgbClr val="31859C"/>
                </a:solidFill>
              </a:rPr>
              <a:t>1 millón 932 mil 729 asuntos</a:t>
            </a:r>
            <a:r>
              <a:rPr lang="es-MX" sz="1400" b="1" dirty="0" smtClean="0">
                <a:solidFill>
                  <a:srgbClr val="10253F"/>
                </a:solidFill>
              </a:rPr>
              <a:t> a los órganos jurisdiccionales de las Entidades Federativas, </a:t>
            </a:r>
            <a:r>
              <a:rPr lang="es-MX" sz="1600" b="1" dirty="0" smtClean="0">
                <a:solidFill>
                  <a:srgbClr val="31859C"/>
                </a:solidFill>
              </a:rPr>
              <a:t>40.2% </a:t>
            </a:r>
            <a:r>
              <a:rPr lang="es-MX" sz="1400" b="1" dirty="0" smtClean="0">
                <a:solidFill>
                  <a:srgbClr val="10253F"/>
                </a:solidFill>
              </a:rPr>
              <a:t>de los cuales fue en materia familiar. Por su parte, a los </a:t>
            </a:r>
            <a:r>
              <a:rPr lang="es-MX" sz="1400" b="1" dirty="0">
                <a:solidFill>
                  <a:srgbClr val="10253F"/>
                </a:solidFill>
              </a:rPr>
              <a:t>órganos, centros o unidades especializadas en el Sistema de Justicia Alternativa y/o Mecanismos Alternativos de Solución de </a:t>
            </a:r>
            <a:r>
              <a:rPr lang="es-MX" sz="1400" b="1" dirty="0" smtClean="0">
                <a:solidFill>
                  <a:srgbClr val="10253F"/>
                </a:solidFill>
              </a:rPr>
              <a:t>Controversias ingresaron </a:t>
            </a:r>
            <a:r>
              <a:rPr lang="es-MX" sz="1600" b="1" dirty="0" smtClean="0">
                <a:solidFill>
                  <a:srgbClr val="31859C"/>
                </a:solidFill>
              </a:rPr>
              <a:t>156 mil 899 asuntos. </a:t>
            </a:r>
            <a:r>
              <a:rPr lang="es-MX" sz="1400" b="1" dirty="0" smtClean="0">
                <a:solidFill>
                  <a:srgbClr val="10253F"/>
                </a:solidFill>
              </a:rPr>
              <a:t>La proporción de ambas cantidades por materia* se presenta a continuación: </a:t>
            </a:r>
            <a:endParaRPr lang="es-MX" sz="1400" b="1" dirty="0">
              <a:solidFill>
                <a:srgbClr val="10253F"/>
              </a:solidFill>
            </a:endParaRPr>
          </a:p>
        </p:txBody>
      </p:sp>
      <p:graphicFrame>
        <p:nvGraphicFramePr>
          <p:cNvPr id="21" name="Gráfico 20"/>
          <p:cNvGraphicFramePr>
            <a:graphicFrameLocks/>
          </p:cNvGraphicFramePr>
          <p:nvPr>
            <p:extLst>
              <p:ext uri="{D42A27DB-BD31-4B8C-83A1-F6EECF244321}">
                <p14:modId xmlns:p14="http://schemas.microsoft.com/office/powerpoint/2010/main" val="3549002780"/>
              </p:ext>
            </p:extLst>
          </p:nvPr>
        </p:nvGraphicFramePr>
        <p:xfrm>
          <a:off x="2351584" y="2211027"/>
          <a:ext cx="6624736" cy="3729813"/>
        </p:xfrm>
        <a:graphic>
          <a:graphicData uri="http://schemas.openxmlformats.org/drawingml/2006/chart">
            <c:chart xmlns:c="http://schemas.openxmlformats.org/drawingml/2006/chart" xmlns:r="http://schemas.openxmlformats.org/officeDocument/2006/relationships" r:id="rId4"/>
          </a:graphicData>
        </a:graphic>
      </p:graphicFrame>
      <p:sp>
        <p:nvSpPr>
          <p:cNvPr id="8" name="CuadroTexto 70"/>
          <p:cNvSpPr txBox="1"/>
          <p:nvPr/>
        </p:nvSpPr>
        <p:spPr>
          <a:xfrm>
            <a:off x="316416" y="5889466"/>
            <a:ext cx="4555448" cy="584775"/>
          </a:xfrm>
          <a:prstGeom prst="rect">
            <a:avLst/>
          </a:prstGeom>
          <a:noFill/>
        </p:spPr>
        <p:txBody>
          <a:bodyPr wrap="square" rtlCol="0">
            <a:spAutoFit/>
          </a:bodyPr>
          <a:lstStyle/>
          <a:p>
            <a:pPr algn="just"/>
            <a:r>
              <a:rPr lang="es-MX" sz="800" dirty="0" smtClean="0"/>
              <a:t>NOTA: La información del módulo de impartición de justicia y justicia para adolescentes es preliminar para la Ciudad de México, mientras que para dichos módulos no se presenta información de Guanajuato. Asimismo, para el caso de justicia para adolescentes los datos de Querétaro son preliminares, mientras que Colima no presenta información para dicho módulo.  </a:t>
            </a:r>
            <a:endParaRPr lang="es-MX" sz="800" dirty="0"/>
          </a:p>
        </p:txBody>
      </p:sp>
    </p:spTree>
    <p:extLst>
      <p:ext uri="{BB962C8B-B14F-4D97-AF65-F5344CB8AC3E}">
        <p14:creationId xmlns:p14="http://schemas.microsoft.com/office/powerpoint/2010/main" val="8008149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2351584" y="1700808"/>
            <a:ext cx="6052972" cy="4028379"/>
            <a:chOff x="2041966" y="1704877"/>
            <a:chExt cx="6052972" cy="4028379"/>
          </a:xfrm>
        </p:grpSpPr>
        <p:sp>
          <p:nvSpPr>
            <p:cNvPr id="7" name="Flecha derecha 6"/>
            <p:cNvSpPr/>
            <p:nvPr/>
          </p:nvSpPr>
          <p:spPr>
            <a:xfrm>
              <a:off x="6482034" y="1772816"/>
              <a:ext cx="936104" cy="792088"/>
            </a:xfrm>
            <a:prstGeom prst="right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Flecha derecha 7"/>
            <p:cNvSpPr/>
            <p:nvPr/>
          </p:nvSpPr>
          <p:spPr>
            <a:xfrm rot="10800000">
              <a:off x="4286116" y="1772815"/>
              <a:ext cx="936104" cy="792088"/>
            </a:xfrm>
            <a:prstGeom prst="right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 name="CuadroTexto 13"/>
            <p:cNvSpPr txBox="1"/>
            <p:nvPr/>
          </p:nvSpPr>
          <p:spPr>
            <a:xfrm>
              <a:off x="3645403" y="1710535"/>
              <a:ext cx="2325105" cy="707886"/>
            </a:xfrm>
            <a:prstGeom prst="rect">
              <a:avLst/>
            </a:prstGeom>
            <a:noFill/>
          </p:spPr>
          <p:txBody>
            <a:bodyPr wrap="square" rtlCol="0">
              <a:spAutoFit/>
            </a:bodyPr>
            <a:lstStyle/>
            <a:p>
              <a:pPr algn="ctr"/>
              <a:r>
                <a:rPr lang="es-MX" sz="2800" b="1" dirty="0" smtClean="0"/>
                <a:t>+ </a:t>
              </a:r>
            </a:p>
            <a:p>
              <a:pPr algn="ctr"/>
              <a:r>
                <a:rPr lang="es-MX" sz="1200" dirty="0"/>
                <a:t>u</a:t>
              </a:r>
              <a:r>
                <a:rPr lang="es-MX" sz="1200" dirty="0" smtClean="0"/>
                <a:t>so de Justicia Alternativa</a:t>
              </a:r>
              <a:endParaRPr lang="es-MX" sz="1200" dirty="0"/>
            </a:p>
          </p:txBody>
        </p:sp>
        <p:sp>
          <p:nvSpPr>
            <p:cNvPr id="15" name="CuadroTexto 14"/>
            <p:cNvSpPr txBox="1"/>
            <p:nvPr/>
          </p:nvSpPr>
          <p:spPr>
            <a:xfrm>
              <a:off x="5934698" y="1704877"/>
              <a:ext cx="2088232" cy="707886"/>
            </a:xfrm>
            <a:prstGeom prst="rect">
              <a:avLst/>
            </a:prstGeom>
            <a:noFill/>
          </p:spPr>
          <p:txBody>
            <a:bodyPr wrap="square" rtlCol="0">
              <a:spAutoFit/>
            </a:bodyPr>
            <a:lstStyle/>
            <a:p>
              <a:pPr algn="ctr"/>
              <a:r>
                <a:rPr lang="es-MX" sz="2800" b="1" dirty="0"/>
                <a:t>-</a:t>
              </a:r>
              <a:r>
                <a:rPr lang="es-MX" sz="2800" b="1" dirty="0" smtClean="0"/>
                <a:t> </a:t>
              </a:r>
            </a:p>
            <a:p>
              <a:pPr algn="ctr"/>
              <a:r>
                <a:rPr lang="es-MX" sz="1200" dirty="0"/>
                <a:t>u</a:t>
              </a:r>
              <a:r>
                <a:rPr lang="es-MX" sz="1200" dirty="0" smtClean="0"/>
                <a:t>so de Justicia Alternativa</a:t>
              </a:r>
              <a:endParaRPr lang="es-MX" sz="1200" dirty="0"/>
            </a:p>
          </p:txBody>
        </p:sp>
        <p:graphicFrame>
          <p:nvGraphicFramePr>
            <p:cNvPr id="10" name="Gráfico 9"/>
            <p:cNvGraphicFramePr>
              <a:graphicFrameLocks/>
            </p:cNvGraphicFramePr>
            <p:nvPr>
              <p:extLst>
                <p:ext uri="{D42A27DB-BD31-4B8C-83A1-F6EECF244321}">
                  <p14:modId xmlns:p14="http://schemas.microsoft.com/office/powerpoint/2010/main" val="2624577319"/>
                </p:ext>
              </p:extLst>
            </p:nvPr>
          </p:nvGraphicFramePr>
          <p:xfrm>
            <a:off x="2046266" y="2277256"/>
            <a:ext cx="6048672" cy="34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ráfico 18"/>
            <p:cNvGraphicFramePr>
              <a:graphicFrameLocks/>
            </p:cNvGraphicFramePr>
            <p:nvPr>
              <p:extLst>
                <p:ext uri="{D42A27DB-BD31-4B8C-83A1-F6EECF244321}">
                  <p14:modId xmlns:p14="http://schemas.microsoft.com/office/powerpoint/2010/main" val="951667452"/>
                </p:ext>
              </p:extLst>
            </p:nvPr>
          </p:nvGraphicFramePr>
          <p:xfrm>
            <a:off x="2041966" y="2268939"/>
            <a:ext cx="5801688" cy="3456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CuadroTexto 11"/>
            <p:cNvSpPr txBox="1"/>
            <p:nvPr/>
          </p:nvSpPr>
          <p:spPr>
            <a:xfrm>
              <a:off x="6510762" y="4869544"/>
              <a:ext cx="1332892" cy="276999"/>
            </a:xfrm>
            <a:prstGeom prst="rect">
              <a:avLst/>
            </a:prstGeom>
            <a:noFill/>
          </p:spPr>
          <p:txBody>
            <a:bodyPr wrap="square" rtlCol="0">
              <a:spAutoFit/>
            </a:bodyPr>
            <a:lstStyle/>
            <a:p>
              <a:r>
                <a:rPr lang="es-MX" sz="1200" b="1" dirty="0" smtClean="0">
                  <a:solidFill>
                    <a:srgbClr val="31859C"/>
                  </a:solidFill>
                  <a:latin typeface="+mn-lt"/>
                </a:rPr>
                <a:t>Promedio: 12.3 </a:t>
              </a:r>
              <a:endParaRPr lang="es-MX" sz="1200" b="1" dirty="0">
                <a:solidFill>
                  <a:srgbClr val="31859C"/>
                </a:solidFill>
                <a:latin typeface="+mn-lt"/>
              </a:endParaRPr>
            </a:p>
          </p:txBody>
        </p:sp>
        <p:cxnSp>
          <p:nvCxnSpPr>
            <p:cNvPr id="13" name="Conector recto de flecha 12"/>
            <p:cNvCxnSpPr/>
            <p:nvPr/>
          </p:nvCxnSpPr>
          <p:spPr>
            <a:xfrm>
              <a:off x="6103891" y="5013560"/>
              <a:ext cx="334863" cy="0"/>
            </a:xfrm>
            <a:prstGeom prst="straightConnector1">
              <a:avLst/>
            </a:prstGeom>
            <a:ln w="57150">
              <a:solidFill>
                <a:srgbClr val="31859C"/>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5663952" y="2492896"/>
              <a:ext cx="0" cy="3054566"/>
            </a:xfrm>
            <a:prstGeom prst="line">
              <a:avLst/>
            </a:prstGeom>
            <a:ln w="28575">
              <a:solidFill>
                <a:srgbClr val="31859C"/>
              </a:solidFill>
              <a:prstDash val="sysDash"/>
            </a:ln>
          </p:spPr>
          <p:style>
            <a:lnRef idx="1">
              <a:schemeClr val="accent1"/>
            </a:lnRef>
            <a:fillRef idx="0">
              <a:schemeClr val="accent1"/>
            </a:fillRef>
            <a:effectRef idx="0">
              <a:schemeClr val="accent1"/>
            </a:effectRef>
            <a:fontRef idx="minor">
              <a:schemeClr val="tx1"/>
            </a:fontRef>
          </p:style>
        </p:cxnSp>
      </p:grpSp>
      <p:sp>
        <p:nvSpPr>
          <p:cNvPr id="3" name="7 CuadroTexto"/>
          <p:cNvSpPr txBox="1">
            <a:spLocks noChangeArrowheads="1"/>
          </p:cNvSpPr>
          <p:nvPr/>
        </p:nvSpPr>
        <p:spPr bwMode="auto">
          <a:xfrm>
            <a:off x="9297543" y="110740"/>
            <a:ext cx="2566536" cy="461665"/>
          </a:xfrm>
          <a:prstGeom prst="rect">
            <a:avLst/>
          </a:prstGeom>
          <a:noFill/>
          <a:ln w="9525">
            <a:noFill/>
            <a:miter lim="800000"/>
            <a:headEnd/>
            <a:tailEnd/>
          </a:ln>
        </p:spPr>
        <p:txBody>
          <a:bodyPr wrap="none">
            <a:spAutoFit/>
          </a:bodyPr>
          <a:lstStyle/>
          <a:p>
            <a:pPr algn="r">
              <a:defRPr/>
            </a:pPr>
            <a:r>
              <a:rPr lang="es-MX" sz="2400" b="1" dirty="0" smtClean="0">
                <a:solidFill>
                  <a:schemeClr val="accent5">
                    <a:lumMod val="75000"/>
                  </a:schemeClr>
                </a:solidFill>
                <a:latin typeface="Calibri" pitchFamily="34" charset="0"/>
                <a:cs typeface="Arial" charset="0"/>
              </a:rPr>
              <a:t>Justicia alternativa</a:t>
            </a:r>
            <a:endParaRPr lang="es-MX" sz="2400" b="1" dirty="0">
              <a:solidFill>
                <a:schemeClr val="accent5">
                  <a:lumMod val="75000"/>
                </a:schemeClr>
              </a:solidFill>
              <a:latin typeface="Calibri" pitchFamily="34" charset="0"/>
              <a:cs typeface="Arial" charset="0"/>
            </a:endParaRPr>
          </a:p>
        </p:txBody>
      </p:sp>
      <p:pic>
        <p:nvPicPr>
          <p:cNvPr id="5" name="Imagen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686" y="68610"/>
            <a:ext cx="1190778" cy="550874"/>
          </a:xfrm>
          <a:prstGeom prst="rect">
            <a:avLst/>
          </a:prstGeom>
        </p:spPr>
      </p:pic>
      <p:cxnSp>
        <p:nvCxnSpPr>
          <p:cNvPr id="6" name="6 Conector recto"/>
          <p:cNvCxnSpPr>
            <a:cxnSpLocks noChangeShapeType="1"/>
          </p:cNvCxnSpPr>
          <p:nvPr/>
        </p:nvCxnSpPr>
        <p:spPr bwMode="auto">
          <a:xfrm>
            <a:off x="316416" y="713771"/>
            <a:ext cx="11425867" cy="0"/>
          </a:xfrm>
          <a:prstGeom prst="line">
            <a:avLst/>
          </a:prstGeom>
          <a:noFill/>
          <a:ln w="38100">
            <a:solidFill>
              <a:schemeClr val="accent1"/>
            </a:solidFill>
            <a:round/>
            <a:headEnd/>
            <a:tailEnd/>
          </a:ln>
          <a:effectLst>
            <a:outerShdw blurRad="63500" dist="38100" dir="5400000" algn="t" rotWithShape="0">
              <a:srgbClr val="000000">
                <a:alpha val="39999"/>
              </a:srgbClr>
            </a:outerShdw>
          </a:effectLst>
        </p:spPr>
      </p:cxnSp>
      <p:sp>
        <p:nvSpPr>
          <p:cNvPr id="17" name="CuadroTexto 27"/>
          <p:cNvSpPr txBox="1"/>
          <p:nvPr/>
        </p:nvSpPr>
        <p:spPr>
          <a:xfrm>
            <a:off x="287412" y="908720"/>
            <a:ext cx="11469688" cy="1015663"/>
          </a:xfrm>
          <a:prstGeom prst="rect">
            <a:avLst/>
          </a:prstGeom>
          <a:noFill/>
        </p:spPr>
        <p:txBody>
          <a:bodyPr wrap="square" rtlCol="0">
            <a:spAutoFit/>
          </a:bodyPr>
          <a:lstStyle/>
          <a:p>
            <a:pPr algn="just"/>
            <a:r>
              <a:rPr lang="es-MX" sz="1400" b="1" dirty="0" smtClean="0">
                <a:solidFill>
                  <a:srgbClr val="10253F"/>
                </a:solidFill>
              </a:rPr>
              <a:t>A nivel nacional, por cada </a:t>
            </a:r>
            <a:r>
              <a:rPr lang="es-MX" sz="1400" b="1" dirty="0">
                <a:solidFill>
                  <a:srgbClr val="10253F"/>
                </a:solidFill>
              </a:rPr>
              <a:t>expediente abierto </a:t>
            </a:r>
            <a:r>
              <a:rPr lang="es-MX" sz="1400" b="1" dirty="0" smtClean="0">
                <a:solidFill>
                  <a:srgbClr val="10253F"/>
                </a:solidFill>
              </a:rPr>
              <a:t>por los órganos</a:t>
            </a:r>
            <a:r>
              <a:rPr lang="es-MX" sz="1400" b="1" dirty="0">
                <a:solidFill>
                  <a:srgbClr val="10253F"/>
                </a:solidFill>
              </a:rPr>
              <a:t>, </a:t>
            </a:r>
            <a:r>
              <a:rPr lang="es-MX" sz="1400" b="1" dirty="0" smtClean="0">
                <a:solidFill>
                  <a:srgbClr val="10253F"/>
                </a:solidFill>
              </a:rPr>
              <a:t>centros </a:t>
            </a:r>
            <a:r>
              <a:rPr lang="es-MX" sz="1400" b="1" dirty="0">
                <a:solidFill>
                  <a:srgbClr val="10253F"/>
                </a:solidFill>
              </a:rPr>
              <a:t>o </a:t>
            </a:r>
            <a:r>
              <a:rPr lang="es-MX" sz="1400" b="1" dirty="0" smtClean="0">
                <a:solidFill>
                  <a:srgbClr val="10253F"/>
                </a:solidFill>
              </a:rPr>
              <a:t>unidades </a:t>
            </a:r>
            <a:r>
              <a:rPr lang="es-MX" sz="1400" b="1" dirty="0">
                <a:solidFill>
                  <a:srgbClr val="10253F"/>
                </a:solidFill>
              </a:rPr>
              <a:t>especializadas en el Sistema de Justicia Alternativa y/o Mecanismos Alternativos de Solución de </a:t>
            </a:r>
            <a:r>
              <a:rPr lang="es-MX" sz="1400" b="1" dirty="0" smtClean="0">
                <a:solidFill>
                  <a:srgbClr val="10253F"/>
                </a:solidFill>
              </a:rPr>
              <a:t>Controversias durante </a:t>
            </a:r>
            <a:r>
              <a:rPr lang="es-MX" sz="1600" b="1" dirty="0" smtClean="0">
                <a:solidFill>
                  <a:srgbClr val="31859C"/>
                </a:solidFill>
              </a:rPr>
              <a:t>2016</a:t>
            </a:r>
            <a:r>
              <a:rPr lang="es-MX" sz="1400" b="1" dirty="0" smtClean="0">
                <a:solidFill>
                  <a:srgbClr val="10253F"/>
                </a:solidFill>
              </a:rPr>
              <a:t>, </a:t>
            </a:r>
            <a:r>
              <a:rPr lang="es-MX" sz="1400" b="1" dirty="0">
                <a:solidFill>
                  <a:srgbClr val="10253F"/>
                </a:solidFill>
              </a:rPr>
              <a:t>se judicializaron </a:t>
            </a:r>
            <a:r>
              <a:rPr lang="es-MX" sz="1400" b="1" dirty="0" smtClean="0">
                <a:solidFill>
                  <a:srgbClr val="10253F"/>
                </a:solidFill>
              </a:rPr>
              <a:t>en primera instancia </a:t>
            </a:r>
            <a:r>
              <a:rPr lang="es-MX" sz="1600" b="1" dirty="0" smtClean="0">
                <a:solidFill>
                  <a:srgbClr val="31859C"/>
                </a:solidFill>
              </a:rPr>
              <a:t>12.3 </a:t>
            </a:r>
            <a:r>
              <a:rPr lang="es-MX" sz="1600" b="1" dirty="0">
                <a:solidFill>
                  <a:srgbClr val="31859C"/>
                </a:solidFill>
              </a:rPr>
              <a:t>expedientes</a:t>
            </a:r>
            <a:r>
              <a:rPr lang="es-MX" sz="1400" b="1" dirty="0">
                <a:solidFill>
                  <a:srgbClr val="10253F"/>
                </a:solidFill>
              </a:rPr>
              <a:t> en los diversos órganos jurisdiccionales de </a:t>
            </a:r>
            <a:r>
              <a:rPr lang="es-MX" sz="1400" b="1" dirty="0" smtClean="0">
                <a:solidFill>
                  <a:srgbClr val="10253F"/>
                </a:solidFill>
              </a:rPr>
              <a:t>los Poderes Judiciales Estatales, </a:t>
            </a:r>
            <a:r>
              <a:rPr lang="es-MX" sz="1400" b="1" dirty="0">
                <a:solidFill>
                  <a:srgbClr val="10253F"/>
                </a:solidFill>
              </a:rPr>
              <a:t>presentando el siguiente comportamiento por </a:t>
            </a:r>
            <a:r>
              <a:rPr lang="es-MX" sz="1400" b="1" dirty="0" smtClean="0">
                <a:solidFill>
                  <a:srgbClr val="10253F"/>
                </a:solidFill>
              </a:rPr>
              <a:t>materia*: </a:t>
            </a:r>
            <a:endParaRPr lang="es-MX" sz="1400" b="1" dirty="0">
              <a:solidFill>
                <a:srgbClr val="10253F"/>
              </a:solidFill>
            </a:endParaRPr>
          </a:p>
        </p:txBody>
      </p:sp>
      <p:sp>
        <p:nvSpPr>
          <p:cNvPr id="18" name="CuadroTexto 70"/>
          <p:cNvSpPr txBox="1"/>
          <p:nvPr/>
        </p:nvSpPr>
        <p:spPr>
          <a:xfrm>
            <a:off x="316416" y="5889466"/>
            <a:ext cx="4555448" cy="584775"/>
          </a:xfrm>
          <a:prstGeom prst="rect">
            <a:avLst/>
          </a:prstGeom>
          <a:noFill/>
        </p:spPr>
        <p:txBody>
          <a:bodyPr wrap="square" rtlCol="0">
            <a:spAutoFit/>
          </a:bodyPr>
          <a:lstStyle/>
          <a:p>
            <a:pPr algn="just"/>
            <a:r>
              <a:rPr lang="es-MX" sz="800" dirty="0" smtClean="0"/>
              <a:t>NOTA: La información del módulo de impartición de justicia y justicia para adolescentes es preliminar para la Ciudad de México, mientras que para dichos módulos no se presenta información de Guanajuato. Asimismo, para el caso de justicia para adolescentes los datos de Querétaro son preliminares, mientras que Colima no presenta información para dicho módulo.  </a:t>
            </a:r>
            <a:endParaRPr lang="es-MX" sz="800" dirty="0"/>
          </a:p>
        </p:txBody>
      </p:sp>
      <p:sp>
        <p:nvSpPr>
          <p:cNvPr id="21" name="CuadroTexto 20"/>
          <p:cNvSpPr txBox="1"/>
          <p:nvPr/>
        </p:nvSpPr>
        <p:spPr>
          <a:xfrm>
            <a:off x="8400256" y="4941168"/>
            <a:ext cx="3168352" cy="338554"/>
          </a:xfrm>
          <a:prstGeom prst="rect">
            <a:avLst/>
          </a:prstGeom>
          <a:noFill/>
        </p:spPr>
        <p:txBody>
          <a:bodyPr wrap="square" rtlCol="0">
            <a:spAutoFit/>
          </a:bodyPr>
          <a:lstStyle/>
          <a:p>
            <a:r>
              <a:rPr lang="es-MX" sz="800" dirty="0" smtClean="0"/>
              <a:t>* No se presentan las materias “Indígena” ni “Mixta” debido a que no tienen dato comparable en asuntos judicializados. </a:t>
            </a:r>
            <a:endParaRPr lang="es-MX" sz="800" dirty="0"/>
          </a:p>
        </p:txBody>
      </p:sp>
    </p:spTree>
    <p:extLst>
      <p:ext uri="{BB962C8B-B14F-4D97-AF65-F5344CB8AC3E}">
        <p14:creationId xmlns:p14="http://schemas.microsoft.com/office/powerpoint/2010/main" val="40447620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print"/>
          <a:srcRect l="17204" t="59927" r="74735" b="25184"/>
          <a:stretch/>
        </p:blipFill>
        <p:spPr>
          <a:xfrm>
            <a:off x="7176120" y="4364390"/>
            <a:ext cx="501385" cy="513677"/>
          </a:xfrm>
          <a:prstGeom prst="rect">
            <a:avLst/>
          </a:prstGeom>
        </p:spPr>
      </p:pic>
      <p:pic>
        <p:nvPicPr>
          <p:cNvPr id="3" name="Imagen 2"/>
          <p:cNvPicPr>
            <a:picLocks noChangeAspect="1"/>
          </p:cNvPicPr>
          <p:nvPr/>
        </p:nvPicPr>
        <p:blipFill rotWithShape="1">
          <a:blip r:embed="rId3" cstate="print"/>
          <a:srcRect l="33710" t="31755" r="59662" b="56201"/>
          <a:stretch/>
        </p:blipFill>
        <p:spPr>
          <a:xfrm>
            <a:off x="3152692" y="3414492"/>
            <a:ext cx="505588" cy="516581"/>
          </a:xfrm>
          <a:prstGeom prst="rect">
            <a:avLst/>
          </a:prstGeom>
        </p:spPr>
      </p:pic>
      <p:sp>
        <p:nvSpPr>
          <p:cNvPr id="4" name="CuadroTexto 3"/>
          <p:cNvSpPr txBox="1"/>
          <p:nvPr/>
        </p:nvSpPr>
        <p:spPr>
          <a:xfrm>
            <a:off x="2504226" y="1916832"/>
            <a:ext cx="7200800" cy="861774"/>
          </a:xfrm>
          <a:prstGeom prst="rect">
            <a:avLst/>
          </a:prstGeom>
          <a:solidFill>
            <a:schemeClr val="bg1"/>
          </a:solidFill>
        </p:spPr>
        <p:txBody>
          <a:bodyPr wrap="square" rtlCol="0">
            <a:spAutoFit/>
          </a:bodyPr>
          <a:lstStyle/>
          <a:p>
            <a:pPr algn="ctr"/>
            <a:r>
              <a:rPr lang="es-MX" sz="5000" b="1" dirty="0">
                <a:solidFill>
                  <a:srgbClr val="002060"/>
                </a:solidFill>
              </a:rPr>
              <a:t>Conociendo México </a:t>
            </a:r>
          </a:p>
        </p:txBody>
      </p:sp>
      <p:sp>
        <p:nvSpPr>
          <p:cNvPr id="5" name="CuadroTexto 4"/>
          <p:cNvSpPr txBox="1"/>
          <p:nvPr/>
        </p:nvSpPr>
        <p:spPr>
          <a:xfrm>
            <a:off x="3497017" y="3472727"/>
            <a:ext cx="2598983" cy="400110"/>
          </a:xfrm>
          <a:prstGeom prst="rect">
            <a:avLst/>
          </a:prstGeom>
          <a:noFill/>
        </p:spPr>
        <p:txBody>
          <a:bodyPr wrap="square" rtlCol="0">
            <a:spAutoFit/>
          </a:bodyPr>
          <a:lstStyle/>
          <a:p>
            <a:pPr algn="ctr"/>
            <a:r>
              <a:rPr lang="es-MX" sz="2000" b="1" dirty="0">
                <a:solidFill>
                  <a:schemeClr val="tx2">
                    <a:lumMod val="75000"/>
                  </a:schemeClr>
                </a:solidFill>
              </a:rPr>
              <a:t>INEGI Informa</a:t>
            </a:r>
          </a:p>
        </p:txBody>
      </p:sp>
      <p:pic>
        <p:nvPicPr>
          <p:cNvPr id="6" name="Picture 4" descr="http://previews.123rf.com/images/mamanamsai/mamanamsai1501/mamanamsai150100378/35928233-Email-icono-en-el-fondo-azul-limpio-vector-Foto-de-archiv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5116" y="5180810"/>
            <a:ext cx="601031" cy="601031"/>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Imagen 6"/>
          <p:cNvPicPr>
            <a:picLocks noChangeAspect="1"/>
          </p:cNvPicPr>
          <p:nvPr/>
        </p:nvPicPr>
        <p:blipFill rotWithShape="1">
          <a:blip r:embed="rId3" cstate="print"/>
          <a:srcRect l="19342" t="31755" r="73768" b="56124"/>
          <a:stretch/>
        </p:blipFill>
        <p:spPr>
          <a:xfrm>
            <a:off x="2496187" y="4353387"/>
            <a:ext cx="541551" cy="535683"/>
          </a:xfrm>
          <a:prstGeom prst="rect">
            <a:avLst/>
          </a:prstGeom>
        </p:spPr>
      </p:pic>
      <p:sp>
        <p:nvSpPr>
          <p:cNvPr id="8" name="CuadroTexto 7"/>
          <p:cNvSpPr txBox="1"/>
          <p:nvPr/>
        </p:nvSpPr>
        <p:spPr>
          <a:xfrm>
            <a:off x="6771830" y="3472727"/>
            <a:ext cx="2847999" cy="400110"/>
          </a:xfrm>
          <a:prstGeom prst="rect">
            <a:avLst/>
          </a:prstGeom>
          <a:noFill/>
        </p:spPr>
        <p:txBody>
          <a:bodyPr wrap="square" rtlCol="0">
            <a:spAutoFit/>
          </a:bodyPr>
          <a:lstStyle/>
          <a:p>
            <a:pPr algn="ctr"/>
            <a:r>
              <a:rPr lang="es-MX" sz="2000" b="1" dirty="0">
                <a:solidFill>
                  <a:srgbClr val="18356F"/>
                </a:solidFill>
              </a:rPr>
              <a:t>01 800 111 46 34</a:t>
            </a:r>
          </a:p>
        </p:txBody>
      </p:sp>
      <p:sp>
        <p:nvSpPr>
          <p:cNvPr id="9" name="CuadroTexto 8"/>
          <p:cNvSpPr txBox="1"/>
          <p:nvPr/>
        </p:nvSpPr>
        <p:spPr>
          <a:xfrm>
            <a:off x="2817357" y="4421173"/>
            <a:ext cx="2846595" cy="400110"/>
          </a:xfrm>
          <a:prstGeom prst="rect">
            <a:avLst/>
          </a:prstGeom>
          <a:noFill/>
        </p:spPr>
        <p:txBody>
          <a:bodyPr wrap="square" rtlCol="0">
            <a:spAutoFit/>
          </a:bodyPr>
          <a:lstStyle/>
          <a:p>
            <a:pPr algn="ctr"/>
            <a:r>
              <a:rPr lang="es-MX" sz="2000" b="1" dirty="0">
                <a:solidFill>
                  <a:schemeClr val="tx2">
                    <a:lumMod val="75000"/>
                  </a:schemeClr>
                </a:solidFill>
              </a:rPr>
              <a:t>@INEGI_INFORMA</a:t>
            </a:r>
          </a:p>
        </p:txBody>
      </p:sp>
      <p:pic>
        <p:nvPicPr>
          <p:cNvPr id="10" name="Picture 2" descr="Resultado de imagen para iconos telefono vect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28048" y="3441768"/>
            <a:ext cx="462029" cy="462029"/>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CuadroTexto 10"/>
          <p:cNvSpPr txBox="1"/>
          <p:nvPr/>
        </p:nvSpPr>
        <p:spPr>
          <a:xfrm>
            <a:off x="7471016" y="4421173"/>
            <a:ext cx="2847999" cy="400110"/>
          </a:xfrm>
          <a:prstGeom prst="rect">
            <a:avLst/>
          </a:prstGeom>
          <a:noFill/>
        </p:spPr>
        <p:txBody>
          <a:bodyPr wrap="square" rtlCol="0">
            <a:spAutoFit/>
          </a:bodyPr>
          <a:lstStyle/>
          <a:p>
            <a:pPr algn="ctr"/>
            <a:r>
              <a:rPr lang="es-MX" sz="2000" b="1" dirty="0">
                <a:solidFill>
                  <a:srgbClr val="18356F"/>
                </a:solidFill>
              </a:rPr>
              <a:t>www.inegi.org.mx</a:t>
            </a:r>
          </a:p>
        </p:txBody>
      </p:sp>
      <p:sp>
        <p:nvSpPr>
          <p:cNvPr id="12" name="CuadroTexto 11"/>
          <p:cNvSpPr txBox="1"/>
          <p:nvPr/>
        </p:nvSpPr>
        <p:spPr>
          <a:xfrm>
            <a:off x="4237676" y="5281270"/>
            <a:ext cx="4608513" cy="400110"/>
          </a:xfrm>
          <a:prstGeom prst="rect">
            <a:avLst/>
          </a:prstGeom>
          <a:noFill/>
        </p:spPr>
        <p:txBody>
          <a:bodyPr wrap="square" rtlCol="0">
            <a:spAutoFit/>
          </a:bodyPr>
          <a:lstStyle/>
          <a:p>
            <a:pPr algn="ctr"/>
            <a:r>
              <a:rPr lang="es-MX" sz="2000" b="1" dirty="0">
                <a:solidFill>
                  <a:srgbClr val="18356F"/>
                </a:solidFill>
              </a:rPr>
              <a:t>atencion.usuarios@inegi.org.mx</a:t>
            </a:r>
          </a:p>
        </p:txBody>
      </p:sp>
      <p:sp>
        <p:nvSpPr>
          <p:cNvPr id="13" name="CuadroTexto 12"/>
          <p:cNvSpPr txBox="1"/>
          <p:nvPr/>
        </p:nvSpPr>
        <p:spPr>
          <a:xfrm>
            <a:off x="3773694" y="11712"/>
            <a:ext cx="4668266" cy="1323439"/>
          </a:xfrm>
          <a:prstGeom prst="rect">
            <a:avLst/>
          </a:prstGeom>
          <a:noFill/>
        </p:spPr>
        <p:txBody>
          <a:bodyPr wrap="none" rtlCol="0">
            <a:spAutoFit/>
          </a:bodyPr>
          <a:lstStyle/>
          <a:p>
            <a:r>
              <a:rPr lang="es-MX" sz="8000" cap="small" dirty="0">
                <a:solidFill>
                  <a:schemeClr val="accent5">
                    <a:lumMod val="50000"/>
                  </a:schemeClr>
                </a:solidFill>
              </a:rPr>
              <a:t>¡Gracias!</a:t>
            </a:r>
          </a:p>
        </p:txBody>
      </p:sp>
    </p:spTree>
    <p:extLst>
      <p:ext uri="{BB962C8B-B14F-4D97-AF65-F5344CB8AC3E}">
        <p14:creationId xmlns:p14="http://schemas.microsoft.com/office/powerpoint/2010/main" val="1191927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uadroTexto 45"/>
          <p:cNvSpPr txBox="1"/>
          <p:nvPr/>
        </p:nvSpPr>
        <p:spPr>
          <a:xfrm>
            <a:off x="337062" y="908720"/>
            <a:ext cx="11511884" cy="307777"/>
          </a:xfrm>
          <a:prstGeom prst="rect">
            <a:avLst/>
          </a:prstGeom>
          <a:noFill/>
        </p:spPr>
        <p:txBody>
          <a:bodyPr wrap="square" rtlCol="0">
            <a:spAutoFit/>
          </a:bodyPr>
          <a:lstStyle/>
          <a:p>
            <a:pPr algn="just"/>
            <a:r>
              <a:rPr lang="es-MX" sz="1400" b="1" dirty="0">
                <a:solidFill>
                  <a:srgbClr val="10253F"/>
                </a:solidFill>
              </a:rPr>
              <a:t>El objetivo general del Censo Nacional de Impartición de Justicia Estatal 2017 es el siguiente:</a:t>
            </a:r>
          </a:p>
        </p:txBody>
      </p:sp>
      <p:sp>
        <p:nvSpPr>
          <p:cNvPr id="42" name="7 CuadroTexto"/>
          <p:cNvSpPr txBox="1">
            <a:spLocks noChangeArrowheads="1"/>
          </p:cNvSpPr>
          <p:nvPr/>
        </p:nvSpPr>
        <p:spPr bwMode="auto">
          <a:xfrm>
            <a:off x="9565693" y="110740"/>
            <a:ext cx="2298386" cy="461665"/>
          </a:xfrm>
          <a:prstGeom prst="rect">
            <a:avLst/>
          </a:prstGeom>
          <a:noFill/>
          <a:ln w="9525">
            <a:noFill/>
            <a:miter lim="800000"/>
            <a:headEnd/>
            <a:tailEnd/>
          </a:ln>
        </p:spPr>
        <p:txBody>
          <a:bodyPr wrap="none">
            <a:spAutoFit/>
          </a:bodyPr>
          <a:lstStyle/>
          <a:p>
            <a:pPr algn="r">
              <a:defRPr/>
            </a:pPr>
            <a:r>
              <a:rPr lang="es-MX" sz="2400" b="1" dirty="0">
                <a:solidFill>
                  <a:schemeClr val="accent5">
                    <a:lumMod val="75000"/>
                  </a:schemeClr>
                </a:solidFill>
                <a:latin typeface="Calibri" pitchFamily="34" charset="0"/>
                <a:cs typeface="Arial" charset="0"/>
              </a:rPr>
              <a:t>Objetivo general</a:t>
            </a:r>
          </a:p>
        </p:txBody>
      </p:sp>
      <p:pic>
        <p:nvPicPr>
          <p:cNvPr id="43"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86" y="68610"/>
            <a:ext cx="1190778" cy="550874"/>
          </a:xfrm>
          <a:prstGeom prst="rect">
            <a:avLst/>
          </a:prstGeom>
        </p:spPr>
      </p:pic>
      <p:cxnSp>
        <p:nvCxnSpPr>
          <p:cNvPr id="44" name="6 Conector recto"/>
          <p:cNvCxnSpPr>
            <a:cxnSpLocks noChangeShapeType="1"/>
          </p:cNvCxnSpPr>
          <p:nvPr/>
        </p:nvCxnSpPr>
        <p:spPr bwMode="auto">
          <a:xfrm>
            <a:off x="316416" y="713771"/>
            <a:ext cx="11425867" cy="0"/>
          </a:xfrm>
          <a:prstGeom prst="line">
            <a:avLst/>
          </a:prstGeom>
          <a:noFill/>
          <a:ln w="38100">
            <a:solidFill>
              <a:schemeClr val="accent1"/>
            </a:solidFill>
            <a:round/>
            <a:headEnd/>
            <a:tailEnd/>
          </a:ln>
          <a:effectLst>
            <a:outerShdw blurRad="63500" dist="38100" dir="5400000" algn="t" rotWithShape="0">
              <a:srgbClr val="000000">
                <a:alpha val="39999"/>
              </a:srgbClr>
            </a:outerShdw>
          </a:effectLst>
        </p:spPr>
      </p:cxnSp>
      <p:grpSp>
        <p:nvGrpSpPr>
          <p:cNvPr id="4" name="Grupo 3"/>
          <p:cNvGrpSpPr/>
          <p:nvPr/>
        </p:nvGrpSpPr>
        <p:grpSpPr>
          <a:xfrm>
            <a:off x="801073" y="1466604"/>
            <a:ext cx="10583862" cy="4320480"/>
            <a:chOff x="801073" y="1466604"/>
            <a:chExt cx="10583862" cy="4320480"/>
          </a:xfrm>
        </p:grpSpPr>
        <p:sp>
          <p:nvSpPr>
            <p:cNvPr id="25" name="18 Rectángulo redondeado"/>
            <p:cNvSpPr/>
            <p:nvPr/>
          </p:nvSpPr>
          <p:spPr>
            <a:xfrm>
              <a:off x="3824752" y="1466604"/>
              <a:ext cx="4536504" cy="432048"/>
            </a:xfrm>
            <a:prstGeom prst="roundRect">
              <a:avLst/>
            </a:prstGeom>
            <a:solidFill>
              <a:srgbClr val="10253F"/>
            </a:solidFill>
            <a:ln>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latin typeface="Arial" pitchFamily="34" charset="0"/>
                  <a:cs typeface="Arial" pitchFamily="34" charset="0"/>
                </a:rPr>
                <a:t>Generar información estadística y geográfica de la</a:t>
              </a:r>
            </a:p>
          </p:txBody>
        </p:sp>
        <p:sp>
          <p:nvSpPr>
            <p:cNvPr id="26" name="22 Rectángulo redondeado"/>
            <p:cNvSpPr/>
            <p:nvPr/>
          </p:nvSpPr>
          <p:spPr>
            <a:xfrm>
              <a:off x="1159799" y="2042668"/>
              <a:ext cx="1368152" cy="432048"/>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latin typeface="Arial" pitchFamily="34" charset="0"/>
                  <a:cs typeface="Arial" pitchFamily="34" charset="0"/>
                </a:rPr>
                <a:t>Gestión</a:t>
              </a:r>
            </a:p>
          </p:txBody>
        </p:sp>
        <p:sp>
          <p:nvSpPr>
            <p:cNvPr id="27" name="23 Rectángulo redondeado"/>
            <p:cNvSpPr/>
            <p:nvPr/>
          </p:nvSpPr>
          <p:spPr>
            <a:xfrm>
              <a:off x="9656743" y="2042668"/>
              <a:ext cx="1368152" cy="432048"/>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latin typeface="Arial" pitchFamily="34" charset="0"/>
                  <a:cs typeface="Arial" pitchFamily="34" charset="0"/>
                </a:rPr>
                <a:t>Desempeño</a:t>
              </a:r>
            </a:p>
          </p:txBody>
        </p:sp>
        <p:cxnSp>
          <p:nvCxnSpPr>
            <p:cNvPr id="28" name="26 Forma"/>
            <p:cNvCxnSpPr/>
            <p:nvPr/>
          </p:nvCxnSpPr>
          <p:spPr>
            <a:xfrm rot="10800000" flipV="1">
              <a:off x="1915883" y="1682627"/>
              <a:ext cx="1908212" cy="360040"/>
            </a:xfrm>
            <a:prstGeom prst="bentConnector2">
              <a:avLst/>
            </a:prstGeom>
            <a:ln w="2857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27 Forma"/>
            <p:cNvCxnSpPr/>
            <p:nvPr/>
          </p:nvCxnSpPr>
          <p:spPr>
            <a:xfrm rot="10800000" flipH="1" flipV="1">
              <a:off x="8361913" y="1682627"/>
              <a:ext cx="1908212" cy="360040"/>
            </a:xfrm>
            <a:prstGeom prst="bentConnector2">
              <a:avLst/>
            </a:prstGeom>
            <a:ln w="2857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0" name="28 Rectángulo redondeado"/>
            <p:cNvSpPr/>
            <p:nvPr/>
          </p:nvSpPr>
          <p:spPr>
            <a:xfrm>
              <a:off x="3500716" y="2042668"/>
              <a:ext cx="5184576" cy="648000"/>
            </a:xfrm>
            <a:prstGeom prst="round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rgbClr val="10253F"/>
                  </a:solidFill>
                  <a:latin typeface="Arial" pitchFamily="34" charset="0"/>
                  <a:cs typeface="Arial" pitchFamily="34" charset="0"/>
                </a:rPr>
                <a:t>d</a:t>
              </a:r>
              <a:r>
                <a:rPr lang="es-MX" sz="1400" b="1" dirty="0" smtClean="0">
                  <a:solidFill>
                    <a:srgbClr val="10253F"/>
                  </a:solidFill>
                  <a:latin typeface="Arial" pitchFamily="34" charset="0"/>
                  <a:cs typeface="Arial" pitchFamily="34" charset="0"/>
                </a:rPr>
                <a:t>e los </a:t>
              </a:r>
              <a:r>
                <a:rPr lang="es-MX" sz="1400" b="1" dirty="0" smtClean="0">
                  <a:solidFill>
                    <a:srgbClr val="31859C"/>
                  </a:solidFill>
                  <a:latin typeface="Arial" pitchFamily="34" charset="0"/>
                  <a:cs typeface="Arial" pitchFamily="34" charset="0"/>
                </a:rPr>
                <a:t>Tribunales Superiores </a:t>
              </a:r>
              <a:r>
                <a:rPr lang="es-MX" sz="1400" b="1" dirty="0">
                  <a:solidFill>
                    <a:srgbClr val="31859C"/>
                  </a:solidFill>
                  <a:latin typeface="Arial" pitchFamily="34" charset="0"/>
                  <a:cs typeface="Arial" pitchFamily="34" charset="0"/>
                </a:rPr>
                <a:t>de Justicia y </a:t>
              </a:r>
              <a:r>
                <a:rPr lang="es-MX" sz="1400" b="1" dirty="0" smtClean="0">
                  <a:solidFill>
                    <a:srgbClr val="31859C"/>
                  </a:solidFill>
                  <a:latin typeface="Arial" pitchFamily="34" charset="0"/>
                  <a:cs typeface="Arial" pitchFamily="34" charset="0"/>
                </a:rPr>
                <a:t>Consejos </a:t>
              </a:r>
              <a:r>
                <a:rPr lang="es-MX" sz="1400" b="1" dirty="0">
                  <a:solidFill>
                    <a:srgbClr val="31859C"/>
                  </a:solidFill>
                  <a:latin typeface="Arial" pitchFamily="34" charset="0"/>
                  <a:cs typeface="Arial" pitchFamily="34" charset="0"/>
                </a:rPr>
                <a:t>de la Judicatura</a:t>
              </a:r>
              <a:r>
                <a:rPr lang="es-MX" sz="1400" b="1" dirty="0">
                  <a:solidFill>
                    <a:srgbClr val="10253F"/>
                  </a:solidFill>
                  <a:latin typeface="Arial" pitchFamily="34" charset="0"/>
                  <a:cs typeface="Arial" pitchFamily="34" charset="0"/>
                </a:rPr>
                <a:t> de cada Entidad Federativa</a:t>
              </a:r>
            </a:p>
          </p:txBody>
        </p:sp>
        <p:cxnSp>
          <p:nvCxnSpPr>
            <p:cNvPr id="31" name="30 Conector recto de flecha"/>
            <p:cNvCxnSpPr/>
            <p:nvPr/>
          </p:nvCxnSpPr>
          <p:spPr>
            <a:xfrm>
              <a:off x="2599959" y="2258692"/>
              <a:ext cx="864096" cy="0"/>
            </a:xfrm>
            <a:prstGeom prst="straightConnector1">
              <a:avLst/>
            </a:prstGeom>
            <a:ln w="2857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33 Conector recto de flecha"/>
            <p:cNvCxnSpPr/>
            <p:nvPr/>
          </p:nvCxnSpPr>
          <p:spPr>
            <a:xfrm flipH="1">
              <a:off x="8720639" y="2258692"/>
              <a:ext cx="864096" cy="0"/>
            </a:xfrm>
            <a:prstGeom prst="straightConnector1">
              <a:avLst/>
            </a:prstGeom>
            <a:ln w="2857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34 Rectángulo redondeado"/>
            <p:cNvSpPr/>
            <p:nvPr/>
          </p:nvSpPr>
          <p:spPr>
            <a:xfrm>
              <a:off x="4148788" y="2852936"/>
              <a:ext cx="3888432" cy="360040"/>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latin typeface="Arial" pitchFamily="34" charset="0"/>
                  <a:cs typeface="Arial" pitchFamily="34" charset="0"/>
                </a:rPr>
                <a:t>específicamente en las funciones de</a:t>
              </a:r>
            </a:p>
          </p:txBody>
        </p:sp>
        <p:sp>
          <p:nvSpPr>
            <p:cNvPr id="36" name="35 Rectángulo redondeado"/>
            <p:cNvSpPr/>
            <p:nvPr/>
          </p:nvSpPr>
          <p:spPr>
            <a:xfrm>
              <a:off x="801073" y="5211616"/>
              <a:ext cx="10583862" cy="575468"/>
            </a:xfrm>
            <a:prstGeom prst="round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dirty="0">
                <a:solidFill>
                  <a:schemeClr val="bg1"/>
                </a:solidFill>
                <a:latin typeface="Arial" pitchFamily="34" charset="0"/>
                <a:cs typeface="Arial" pitchFamily="34" charset="0"/>
              </a:endParaRPr>
            </a:p>
            <a:p>
              <a:pPr algn="ctr"/>
              <a:r>
                <a:rPr lang="es-MX" sz="1400" dirty="0">
                  <a:solidFill>
                    <a:schemeClr val="bg1"/>
                  </a:solidFill>
                  <a:latin typeface="Arial" pitchFamily="34" charset="0"/>
                  <a:cs typeface="Arial" pitchFamily="34" charset="0"/>
                </a:rPr>
                <a:t>Con la finalidad q</a:t>
              </a:r>
              <a:r>
                <a:rPr lang="es-MX" sz="1400" dirty="0" smtClean="0">
                  <a:solidFill>
                    <a:schemeClr val="bg1"/>
                  </a:solidFill>
                  <a:latin typeface="Arial" pitchFamily="34" charset="0"/>
                  <a:cs typeface="Arial" pitchFamily="34" charset="0"/>
                </a:rPr>
                <a:t>ue </a:t>
              </a:r>
              <a:r>
                <a:rPr lang="es-MX" sz="1400" dirty="0">
                  <a:solidFill>
                    <a:schemeClr val="bg1"/>
                  </a:solidFill>
                  <a:latin typeface="Arial" pitchFamily="34" charset="0"/>
                  <a:cs typeface="Arial" pitchFamily="34" charset="0"/>
                </a:rPr>
                <a:t>dicha </a:t>
              </a:r>
              <a:r>
                <a:rPr lang="es-MX" sz="1400" dirty="0" smtClean="0">
                  <a:solidFill>
                    <a:schemeClr val="bg1"/>
                  </a:solidFill>
                  <a:latin typeface="Arial" pitchFamily="34" charset="0"/>
                  <a:cs typeface="Arial" pitchFamily="34" charset="0"/>
                </a:rPr>
                <a:t>información se </a:t>
              </a:r>
              <a:r>
                <a:rPr lang="es-MX" sz="1400" dirty="0">
                  <a:solidFill>
                    <a:schemeClr val="bg1"/>
                  </a:solidFill>
                  <a:latin typeface="Arial" pitchFamily="34" charset="0"/>
                  <a:cs typeface="Arial" pitchFamily="34" charset="0"/>
                </a:rPr>
                <a:t>vincule con el quehacer gubernamental dentro del proceso de diseño, implementación, monitoreo y evaluación de las </a:t>
              </a:r>
              <a:r>
                <a:rPr lang="es-MX" sz="1400" b="1" dirty="0">
                  <a:solidFill>
                    <a:schemeClr val="bg1"/>
                  </a:solidFill>
                  <a:latin typeface="Arial" pitchFamily="34" charset="0"/>
                  <a:cs typeface="Arial" pitchFamily="34" charset="0"/>
                </a:rPr>
                <a:t>políticas públicas de alcance nacional </a:t>
              </a:r>
              <a:r>
                <a:rPr lang="es-MX" sz="1400" dirty="0">
                  <a:solidFill>
                    <a:schemeClr val="bg1"/>
                  </a:solidFill>
                  <a:latin typeface="Arial" pitchFamily="34" charset="0"/>
                  <a:cs typeface="Arial" pitchFamily="34" charset="0"/>
                </a:rPr>
                <a:t>en los referidos temas de interés nacional.</a:t>
              </a:r>
            </a:p>
            <a:p>
              <a:pPr algn="ctr"/>
              <a:r>
                <a:rPr lang="es-MX" sz="1400" dirty="0">
                  <a:solidFill>
                    <a:schemeClr val="bg1"/>
                  </a:solidFill>
                  <a:latin typeface="Arial" pitchFamily="34" charset="0"/>
                  <a:cs typeface="Arial" pitchFamily="34" charset="0"/>
                </a:rPr>
                <a:t> </a:t>
              </a:r>
            </a:p>
          </p:txBody>
        </p:sp>
        <p:sp>
          <p:nvSpPr>
            <p:cNvPr id="37" name="6 Elipse"/>
            <p:cNvSpPr/>
            <p:nvPr/>
          </p:nvSpPr>
          <p:spPr>
            <a:xfrm>
              <a:off x="1163042" y="3842471"/>
              <a:ext cx="1223442" cy="1152525"/>
            </a:xfrm>
            <a:prstGeom prst="ellipse">
              <a:avLst/>
            </a:prstGeom>
            <a:solidFill>
              <a:srgbClr val="10253F"/>
            </a:solidFill>
            <a:ln w="28575">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8" name="7 Elipse"/>
            <p:cNvSpPr/>
            <p:nvPr/>
          </p:nvSpPr>
          <p:spPr>
            <a:xfrm>
              <a:off x="4042512" y="3842471"/>
              <a:ext cx="1223442" cy="1152525"/>
            </a:xfrm>
            <a:prstGeom prst="ellipse">
              <a:avLst/>
            </a:prstGeom>
            <a:solidFill>
              <a:srgbClr val="10253F"/>
            </a:solidFill>
            <a:ln w="28575">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1" name="9 Elipse"/>
            <p:cNvSpPr/>
            <p:nvPr/>
          </p:nvSpPr>
          <p:spPr>
            <a:xfrm>
              <a:off x="6921982" y="3842471"/>
              <a:ext cx="1223442" cy="1152525"/>
            </a:xfrm>
            <a:prstGeom prst="ellipse">
              <a:avLst/>
            </a:prstGeom>
            <a:solidFill>
              <a:srgbClr val="10253F"/>
            </a:solidFill>
            <a:ln w="28575">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5" name="11 Elipse"/>
            <p:cNvSpPr/>
            <p:nvPr/>
          </p:nvSpPr>
          <p:spPr>
            <a:xfrm>
              <a:off x="9801453" y="3842471"/>
              <a:ext cx="1223442" cy="1152525"/>
            </a:xfrm>
            <a:prstGeom prst="ellipse">
              <a:avLst/>
            </a:prstGeom>
            <a:solidFill>
              <a:srgbClr val="10253F"/>
            </a:solidFill>
            <a:ln w="28575">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7" name="CuadroTexto 10"/>
            <p:cNvSpPr txBox="1"/>
            <p:nvPr/>
          </p:nvSpPr>
          <p:spPr>
            <a:xfrm>
              <a:off x="1035025" y="3363882"/>
              <a:ext cx="1479476" cy="307777"/>
            </a:xfrm>
            <a:prstGeom prst="rect">
              <a:avLst/>
            </a:prstGeom>
            <a:noFill/>
          </p:spPr>
          <p:txBody>
            <a:bodyPr wrap="square" rtlCol="0">
              <a:spAutoFit/>
            </a:bodyPr>
            <a:lstStyle/>
            <a:p>
              <a:pPr algn="ctr"/>
              <a:r>
                <a:rPr lang="es-MX" sz="1400" b="1" dirty="0" smtClean="0">
                  <a:solidFill>
                    <a:srgbClr val="10253F"/>
                  </a:solidFill>
                </a:rPr>
                <a:t>Gobierno</a:t>
              </a:r>
              <a:endParaRPr lang="es-MX" sz="1400" b="1" dirty="0" smtClean="0">
                <a:solidFill>
                  <a:srgbClr val="31859C"/>
                </a:solidFill>
              </a:endParaRPr>
            </a:p>
          </p:txBody>
        </p:sp>
        <p:sp>
          <p:nvSpPr>
            <p:cNvPr id="48" name="CuadroTexto 10"/>
            <p:cNvSpPr txBox="1"/>
            <p:nvPr/>
          </p:nvSpPr>
          <p:spPr>
            <a:xfrm>
              <a:off x="3914495" y="3310110"/>
              <a:ext cx="1479476" cy="523220"/>
            </a:xfrm>
            <a:prstGeom prst="rect">
              <a:avLst/>
            </a:prstGeom>
            <a:noFill/>
          </p:spPr>
          <p:txBody>
            <a:bodyPr wrap="square" rtlCol="0">
              <a:spAutoFit/>
            </a:bodyPr>
            <a:lstStyle/>
            <a:p>
              <a:pPr algn="ctr"/>
              <a:r>
                <a:rPr lang="es-MX" sz="1400" b="1" dirty="0" smtClean="0">
                  <a:solidFill>
                    <a:srgbClr val="10253F"/>
                  </a:solidFill>
                </a:rPr>
                <a:t>Impartición de justicia</a:t>
              </a:r>
            </a:p>
          </p:txBody>
        </p:sp>
        <p:sp>
          <p:nvSpPr>
            <p:cNvPr id="49" name="CuadroTexto 10"/>
            <p:cNvSpPr txBox="1"/>
            <p:nvPr/>
          </p:nvSpPr>
          <p:spPr>
            <a:xfrm>
              <a:off x="6705072" y="3263718"/>
              <a:ext cx="1656184" cy="523220"/>
            </a:xfrm>
            <a:prstGeom prst="rect">
              <a:avLst/>
            </a:prstGeom>
            <a:noFill/>
          </p:spPr>
          <p:txBody>
            <a:bodyPr wrap="square" rtlCol="0">
              <a:spAutoFit/>
            </a:bodyPr>
            <a:lstStyle/>
            <a:p>
              <a:pPr algn="ctr"/>
              <a:r>
                <a:rPr lang="es-MX" sz="1400" b="1" dirty="0" smtClean="0">
                  <a:solidFill>
                    <a:srgbClr val="10253F"/>
                  </a:solidFill>
                </a:rPr>
                <a:t>Justicia para adolescentes</a:t>
              </a:r>
            </a:p>
          </p:txBody>
        </p:sp>
        <p:sp>
          <p:nvSpPr>
            <p:cNvPr id="50" name="CuadroTexto 10"/>
            <p:cNvSpPr txBox="1"/>
            <p:nvPr/>
          </p:nvSpPr>
          <p:spPr>
            <a:xfrm>
              <a:off x="9585082" y="3263718"/>
              <a:ext cx="1656184" cy="523220"/>
            </a:xfrm>
            <a:prstGeom prst="rect">
              <a:avLst/>
            </a:prstGeom>
            <a:noFill/>
          </p:spPr>
          <p:txBody>
            <a:bodyPr wrap="square" rtlCol="0">
              <a:spAutoFit/>
            </a:bodyPr>
            <a:lstStyle/>
            <a:p>
              <a:pPr algn="ctr"/>
              <a:r>
                <a:rPr lang="es-MX" sz="1400" b="1" dirty="0" smtClean="0">
                  <a:solidFill>
                    <a:srgbClr val="10253F"/>
                  </a:solidFill>
                </a:rPr>
                <a:t>Justicia alternativa</a:t>
              </a:r>
            </a:p>
          </p:txBody>
        </p:sp>
        <p:pic>
          <p:nvPicPr>
            <p:cNvPr id="51" name="Picture 2" descr="Imagen relacionada"/>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1413235" y="4068445"/>
              <a:ext cx="720725" cy="57467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Imagen relacionada"/>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4222185" y="3986685"/>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Imagen relacionada"/>
            <p:cNvPicPr>
              <a:picLocks noChangeAspect="1" noChangeArrowheads="1"/>
            </p:cNvPicPr>
            <p:nvPr/>
          </p:nvPicPr>
          <p:blipFill>
            <a:blip r:embed="rId5" cstate="print">
              <a:lum bright="70000" contrast="-70000"/>
            </a:blip>
            <a:srcRect/>
            <a:stretch>
              <a:fillRect/>
            </a:stretch>
          </p:blipFill>
          <p:spPr bwMode="auto">
            <a:xfrm>
              <a:off x="7137120" y="3960845"/>
              <a:ext cx="792088" cy="792088"/>
            </a:xfrm>
            <a:prstGeom prst="rect">
              <a:avLst/>
            </a:prstGeom>
            <a:noFill/>
          </p:spPr>
        </p:pic>
        <p:pic>
          <p:nvPicPr>
            <p:cNvPr id="57" name="Picture 2" descr="Resultado de imagen para icono trato"/>
            <p:cNvPicPr>
              <a:picLocks noChangeAspect="1" noChangeArrowheads="1"/>
            </p:cNvPicPr>
            <p:nvPr/>
          </p:nvPicPr>
          <p:blipFill>
            <a:blip r:embed="rId6" cstate="print">
              <a:clrChange>
                <a:clrFrom>
                  <a:srgbClr val="FFFFFF"/>
                </a:clrFrom>
                <a:clrTo>
                  <a:srgbClr val="FFFFFF">
                    <a:alpha val="0"/>
                  </a:srgbClr>
                </a:clrTo>
              </a:clrChange>
              <a:duotone>
                <a:schemeClr val="bg2">
                  <a:shade val="45000"/>
                  <a:satMod val="135000"/>
                </a:schemeClr>
                <a:prstClr val="white"/>
              </a:duotone>
            </a:blip>
            <a:srcRect l="5040" t="20160" r="4241" b="19361"/>
            <a:stretch>
              <a:fillRect/>
            </a:stretch>
          </p:blipFill>
          <p:spPr bwMode="auto">
            <a:xfrm>
              <a:off x="9963124" y="4173322"/>
              <a:ext cx="900100" cy="600067"/>
            </a:xfrm>
            <a:prstGeom prst="rect">
              <a:avLst/>
            </a:prstGeom>
            <a:noFill/>
          </p:spPr>
        </p:pic>
      </p:grpSp>
    </p:spTree>
    <p:extLst>
      <p:ext uri="{BB962C8B-B14F-4D97-AF65-F5344CB8AC3E}">
        <p14:creationId xmlns:p14="http://schemas.microsoft.com/office/powerpoint/2010/main" val="127217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7 CuadroTexto"/>
          <p:cNvSpPr txBox="1">
            <a:spLocks noChangeArrowheads="1"/>
          </p:cNvSpPr>
          <p:nvPr/>
        </p:nvSpPr>
        <p:spPr bwMode="auto">
          <a:xfrm>
            <a:off x="8510276" y="110740"/>
            <a:ext cx="3353803" cy="461665"/>
          </a:xfrm>
          <a:prstGeom prst="rect">
            <a:avLst/>
          </a:prstGeom>
          <a:noFill/>
          <a:ln w="9525">
            <a:noFill/>
            <a:miter lim="800000"/>
            <a:headEnd/>
            <a:tailEnd/>
          </a:ln>
        </p:spPr>
        <p:txBody>
          <a:bodyPr wrap="none">
            <a:spAutoFit/>
          </a:bodyPr>
          <a:lstStyle/>
          <a:p>
            <a:pPr algn="r">
              <a:defRPr/>
            </a:pPr>
            <a:r>
              <a:rPr lang="es-MX" sz="2400" b="1" dirty="0">
                <a:solidFill>
                  <a:schemeClr val="accent5">
                    <a:lumMod val="75000"/>
                  </a:schemeClr>
                </a:solidFill>
                <a:latin typeface="Calibri" pitchFamily="34" charset="0"/>
                <a:cs typeface="Arial" charset="0"/>
              </a:rPr>
              <a:t>Aspectos metodológicos</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86" y="68610"/>
            <a:ext cx="1190778" cy="550874"/>
          </a:xfrm>
          <a:prstGeom prst="rect">
            <a:avLst/>
          </a:prstGeom>
        </p:spPr>
      </p:pic>
      <p:cxnSp>
        <p:nvCxnSpPr>
          <p:cNvPr id="46" name="6 Conector recto"/>
          <p:cNvCxnSpPr>
            <a:cxnSpLocks noChangeShapeType="1"/>
          </p:cNvCxnSpPr>
          <p:nvPr/>
        </p:nvCxnSpPr>
        <p:spPr bwMode="auto">
          <a:xfrm>
            <a:off x="316416" y="713771"/>
            <a:ext cx="11425867" cy="0"/>
          </a:xfrm>
          <a:prstGeom prst="line">
            <a:avLst/>
          </a:prstGeom>
          <a:noFill/>
          <a:ln w="38100">
            <a:solidFill>
              <a:schemeClr val="accent1"/>
            </a:solidFill>
            <a:round/>
            <a:headEnd/>
            <a:tailEnd/>
          </a:ln>
          <a:effectLst>
            <a:outerShdw blurRad="63500" dist="38100" dir="5400000" algn="t" rotWithShape="0">
              <a:srgbClr val="000000">
                <a:alpha val="39999"/>
              </a:srgbClr>
            </a:outerShdw>
          </a:effectLst>
        </p:spPr>
      </p:cxnSp>
      <p:sp>
        <p:nvSpPr>
          <p:cNvPr id="11" name="CuadroTexto 10"/>
          <p:cNvSpPr txBox="1"/>
          <p:nvPr/>
        </p:nvSpPr>
        <p:spPr>
          <a:xfrm>
            <a:off x="287412" y="908720"/>
            <a:ext cx="11469688" cy="307777"/>
          </a:xfrm>
          <a:prstGeom prst="rect">
            <a:avLst/>
          </a:prstGeom>
          <a:noFill/>
        </p:spPr>
        <p:txBody>
          <a:bodyPr wrap="square" rtlCol="0">
            <a:spAutoFit/>
          </a:bodyPr>
          <a:lstStyle/>
          <a:p>
            <a:pPr algn="just"/>
            <a:r>
              <a:rPr lang="es-MX" sz="1400" b="1" dirty="0">
                <a:solidFill>
                  <a:srgbClr val="10253F"/>
                </a:solidFill>
              </a:rPr>
              <a:t>El Censo Nacional de Impartición de Justicia Estatal 2017 presenta los siguientes aspectos metodológicos:</a:t>
            </a:r>
            <a:endParaRPr lang="es-MX" sz="1400" b="1" dirty="0">
              <a:solidFill>
                <a:srgbClr val="31859C"/>
              </a:solidFill>
            </a:endParaRPr>
          </a:p>
        </p:txBody>
      </p:sp>
      <p:sp>
        <p:nvSpPr>
          <p:cNvPr id="13" name="Rectángulo 12"/>
          <p:cNvSpPr/>
          <p:nvPr/>
        </p:nvSpPr>
        <p:spPr>
          <a:xfrm>
            <a:off x="507349" y="1713350"/>
            <a:ext cx="5588651" cy="3875890"/>
          </a:xfrm>
          <a:prstGeom prst="rect">
            <a:avLst/>
          </a:prstGeom>
          <a:noFill/>
          <a:ln w="9525">
            <a:noFill/>
            <a:miter lim="800000"/>
            <a:headEnd/>
            <a:tailEnd/>
          </a:ln>
        </p:spPr>
        <p:txBody>
          <a:bodyPr/>
          <a:lstStyle/>
          <a:p>
            <a:pPr algn="just">
              <a:spcBef>
                <a:spcPts val="0"/>
              </a:spcBef>
              <a:spcAft>
                <a:spcPts val="0"/>
              </a:spcAft>
            </a:pPr>
            <a:r>
              <a:rPr lang="es-ES" sz="2200" b="1" dirty="0">
                <a:solidFill>
                  <a:srgbClr val="31859C"/>
                </a:solidFill>
                <a:latin typeface="+mj-lt"/>
              </a:rPr>
              <a:t>Cobertura </a:t>
            </a:r>
            <a:r>
              <a:rPr lang="es-ES" sz="2200" b="1" dirty="0" smtClean="0">
                <a:solidFill>
                  <a:srgbClr val="31859C"/>
                </a:solidFill>
                <a:latin typeface="+mj-lt"/>
              </a:rPr>
              <a:t>geográfica</a:t>
            </a:r>
            <a:r>
              <a:rPr lang="es-ES" sz="2200" b="1" dirty="0">
                <a:solidFill>
                  <a:srgbClr val="31859C"/>
                </a:solidFill>
                <a:latin typeface="+mj-lt"/>
              </a:rPr>
              <a:t>: </a:t>
            </a:r>
          </a:p>
          <a:p>
            <a:pPr algn="just">
              <a:spcBef>
                <a:spcPts val="0"/>
              </a:spcBef>
              <a:spcAft>
                <a:spcPts val="0"/>
              </a:spcAft>
            </a:pPr>
            <a:r>
              <a:rPr lang="es-MX" sz="2000" b="1" dirty="0" smtClean="0">
                <a:solidFill>
                  <a:srgbClr val="10253F"/>
                </a:solidFill>
                <a:latin typeface="+mj-lt"/>
              </a:rPr>
              <a:t>Nacional / Desglose por Entidad </a:t>
            </a:r>
            <a:r>
              <a:rPr lang="es-MX" sz="2000" b="1" dirty="0">
                <a:solidFill>
                  <a:srgbClr val="10253F"/>
                </a:solidFill>
                <a:latin typeface="+mj-lt"/>
              </a:rPr>
              <a:t>F</a:t>
            </a:r>
            <a:r>
              <a:rPr lang="es-MX" sz="2000" b="1" dirty="0" smtClean="0">
                <a:solidFill>
                  <a:srgbClr val="10253F"/>
                </a:solidFill>
                <a:latin typeface="+mj-lt"/>
              </a:rPr>
              <a:t>ederativa</a:t>
            </a:r>
            <a:endParaRPr lang="es-MX" sz="2000" b="1" dirty="0">
              <a:solidFill>
                <a:srgbClr val="10253F"/>
              </a:solidFill>
              <a:latin typeface="+mj-lt"/>
            </a:endParaRPr>
          </a:p>
          <a:p>
            <a:pPr algn="just">
              <a:spcBef>
                <a:spcPts val="0"/>
              </a:spcBef>
              <a:spcAft>
                <a:spcPts val="0"/>
              </a:spcAft>
            </a:pPr>
            <a:endParaRPr lang="es-MX" sz="2000" b="1" dirty="0">
              <a:solidFill>
                <a:srgbClr val="10253F"/>
              </a:solidFill>
              <a:latin typeface="+mj-lt"/>
            </a:endParaRPr>
          </a:p>
          <a:p>
            <a:pPr algn="just">
              <a:spcBef>
                <a:spcPts val="0"/>
              </a:spcBef>
              <a:spcAft>
                <a:spcPts val="0"/>
              </a:spcAft>
            </a:pPr>
            <a:r>
              <a:rPr lang="es-ES" sz="2200" b="1" dirty="0">
                <a:solidFill>
                  <a:srgbClr val="31859C"/>
                </a:solidFill>
                <a:latin typeface="+mj-lt"/>
              </a:rPr>
              <a:t>Cobertura </a:t>
            </a:r>
            <a:r>
              <a:rPr lang="es-ES" sz="2200" b="1" dirty="0" smtClean="0">
                <a:solidFill>
                  <a:srgbClr val="31859C"/>
                </a:solidFill>
                <a:latin typeface="+mj-lt"/>
              </a:rPr>
              <a:t>temporal:</a:t>
            </a:r>
          </a:p>
          <a:p>
            <a:pPr algn="just">
              <a:spcBef>
                <a:spcPts val="0"/>
              </a:spcBef>
              <a:spcAft>
                <a:spcPts val="0"/>
              </a:spcAft>
            </a:pPr>
            <a:r>
              <a:rPr lang="es-MX" sz="2000" b="1" dirty="0" smtClean="0">
                <a:solidFill>
                  <a:srgbClr val="10253F"/>
                </a:solidFill>
                <a:latin typeface="+mj-lt"/>
              </a:rPr>
              <a:t>2016 y 2017*</a:t>
            </a:r>
            <a:endParaRPr lang="es-MX" sz="1400" b="1" dirty="0" smtClean="0">
              <a:solidFill>
                <a:srgbClr val="10253F"/>
              </a:solidFill>
              <a:latin typeface="+mj-lt"/>
            </a:endParaRPr>
          </a:p>
          <a:p>
            <a:pPr algn="just">
              <a:spcBef>
                <a:spcPts val="0"/>
              </a:spcBef>
              <a:spcAft>
                <a:spcPts val="0"/>
              </a:spcAft>
            </a:pPr>
            <a:endParaRPr lang="es-ES" sz="2000" b="1" dirty="0">
              <a:solidFill>
                <a:srgbClr val="31859C"/>
              </a:solidFill>
              <a:latin typeface="+mj-lt"/>
            </a:endParaRPr>
          </a:p>
          <a:p>
            <a:pPr algn="just">
              <a:spcBef>
                <a:spcPts val="0"/>
              </a:spcBef>
              <a:spcAft>
                <a:spcPts val="0"/>
              </a:spcAft>
            </a:pPr>
            <a:r>
              <a:rPr lang="es-ES" sz="2200" b="1" dirty="0">
                <a:solidFill>
                  <a:srgbClr val="31859C"/>
                </a:solidFill>
                <a:latin typeface="+mj-lt"/>
              </a:rPr>
              <a:t>Periodicidad: </a:t>
            </a:r>
          </a:p>
          <a:p>
            <a:pPr algn="just">
              <a:spcBef>
                <a:spcPts val="0"/>
              </a:spcBef>
              <a:spcAft>
                <a:spcPts val="0"/>
              </a:spcAft>
            </a:pPr>
            <a:r>
              <a:rPr lang="es-MX" sz="2000" b="1" dirty="0" smtClean="0">
                <a:solidFill>
                  <a:srgbClr val="10253F"/>
                </a:solidFill>
                <a:latin typeface="+mj-lt"/>
              </a:rPr>
              <a:t>Anual</a:t>
            </a:r>
            <a:endParaRPr lang="es-MX" sz="2000" b="1" dirty="0">
              <a:solidFill>
                <a:srgbClr val="10253F"/>
              </a:solidFill>
              <a:latin typeface="+mj-lt"/>
            </a:endParaRPr>
          </a:p>
          <a:p>
            <a:pPr algn="just">
              <a:spcBef>
                <a:spcPts val="0"/>
              </a:spcBef>
              <a:spcAft>
                <a:spcPts val="0"/>
              </a:spcAft>
            </a:pPr>
            <a:endParaRPr lang="es-MX" sz="2000" b="1" dirty="0">
              <a:solidFill>
                <a:srgbClr val="10253F"/>
              </a:solidFill>
              <a:latin typeface="+mj-lt"/>
            </a:endParaRPr>
          </a:p>
          <a:p>
            <a:pPr algn="just">
              <a:spcBef>
                <a:spcPts val="0"/>
              </a:spcBef>
              <a:spcAft>
                <a:spcPts val="0"/>
              </a:spcAft>
            </a:pPr>
            <a:r>
              <a:rPr lang="es-MX" sz="2200" b="1" dirty="0" smtClean="0">
                <a:solidFill>
                  <a:srgbClr val="31859C"/>
                </a:solidFill>
                <a:latin typeface="+mj-lt"/>
              </a:rPr>
              <a:t>Población objetivo:</a:t>
            </a:r>
          </a:p>
          <a:p>
            <a:pPr algn="just">
              <a:spcBef>
                <a:spcPts val="0"/>
              </a:spcBef>
              <a:spcAft>
                <a:spcPts val="0"/>
              </a:spcAft>
            </a:pPr>
            <a:r>
              <a:rPr lang="es-MX" sz="2000" b="1" dirty="0" smtClean="0">
                <a:solidFill>
                  <a:srgbClr val="10253F"/>
                </a:solidFill>
                <a:latin typeface="+mj-lt"/>
              </a:rPr>
              <a:t>Gobierno (ámbito estatal)</a:t>
            </a:r>
            <a:endParaRPr lang="es-MX" sz="2000" b="1" dirty="0">
              <a:solidFill>
                <a:srgbClr val="10253F"/>
              </a:solidFill>
              <a:latin typeface="+mj-lt"/>
            </a:endParaRPr>
          </a:p>
        </p:txBody>
      </p:sp>
      <p:sp>
        <p:nvSpPr>
          <p:cNvPr id="14" name="Rectángulo 13"/>
          <p:cNvSpPr/>
          <p:nvPr/>
        </p:nvSpPr>
        <p:spPr>
          <a:xfrm>
            <a:off x="6093004" y="1713350"/>
            <a:ext cx="5571475" cy="3875890"/>
          </a:xfrm>
          <a:prstGeom prst="rect">
            <a:avLst/>
          </a:prstGeom>
          <a:noFill/>
          <a:ln w="9525">
            <a:noFill/>
            <a:miter lim="800000"/>
            <a:headEnd/>
            <a:tailEnd/>
          </a:ln>
        </p:spPr>
        <p:txBody>
          <a:bodyPr/>
          <a:lstStyle/>
          <a:p>
            <a:pPr algn="just">
              <a:spcBef>
                <a:spcPts val="0"/>
              </a:spcBef>
              <a:spcAft>
                <a:spcPts val="0"/>
              </a:spcAft>
            </a:pPr>
            <a:r>
              <a:rPr lang="es-MX" sz="2200" b="1" dirty="0" smtClean="0">
                <a:solidFill>
                  <a:srgbClr val="31859C"/>
                </a:solidFill>
                <a:latin typeface="+mj-lt"/>
              </a:rPr>
              <a:t>Unidad </a:t>
            </a:r>
            <a:r>
              <a:rPr lang="es-MX" sz="2200" b="1" dirty="0">
                <a:solidFill>
                  <a:srgbClr val="31859C"/>
                </a:solidFill>
                <a:latin typeface="+mj-lt"/>
              </a:rPr>
              <a:t>de </a:t>
            </a:r>
            <a:r>
              <a:rPr lang="es-MX" sz="2200" b="1" dirty="0" smtClean="0">
                <a:solidFill>
                  <a:srgbClr val="31859C"/>
                </a:solidFill>
                <a:latin typeface="+mj-lt"/>
              </a:rPr>
              <a:t>análisis:</a:t>
            </a:r>
            <a:endParaRPr lang="es-MX" sz="2200" b="1" dirty="0">
              <a:solidFill>
                <a:srgbClr val="31859C"/>
              </a:solidFill>
              <a:latin typeface="+mj-lt"/>
            </a:endParaRPr>
          </a:p>
          <a:p>
            <a:pPr algn="just">
              <a:spcBef>
                <a:spcPts val="0"/>
              </a:spcBef>
              <a:spcAft>
                <a:spcPts val="0"/>
              </a:spcAft>
            </a:pPr>
            <a:r>
              <a:rPr lang="es-MX" sz="2000" b="1" dirty="0" smtClean="0">
                <a:solidFill>
                  <a:srgbClr val="10253F"/>
                </a:solidFill>
                <a:latin typeface="+mj-lt"/>
              </a:rPr>
              <a:t>Poderes Judiciales Estatales</a:t>
            </a:r>
          </a:p>
          <a:p>
            <a:pPr algn="just">
              <a:spcBef>
                <a:spcPts val="0"/>
              </a:spcBef>
              <a:spcAft>
                <a:spcPts val="0"/>
              </a:spcAft>
            </a:pPr>
            <a:endParaRPr lang="es-MX" sz="2000" b="1" dirty="0" smtClean="0">
              <a:solidFill>
                <a:srgbClr val="10253F"/>
              </a:solidFill>
              <a:latin typeface="+mj-lt"/>
            </a:endParaRPr>
          </a:p>
          <a:p>
            <a:pPr algn="just">
              <a:spcBef>
                <a:spcPts val="0"/>
              </a:spcBef>
              <a:spcAft>
                <a:spcPts val="0"/>
              </a:spcAft>
            </a:pPr>
            <a:r>
              <a:rPr lang="es-ES" sz="2200" b="1" dirty="0" smtClean="0">
                <a:solidFill>
                  <a:srgbClr val="31859C"/>
                </a:solidFill>
                <a:latin typeface="+mj-lt"/>
              </a:rPr>
              <a:t>Periodo </a:t>
            </a:r>
            <a:r>
              <a:rPr lang="es-ES" sz="2200" b="1" dirty="0">
                <a:solidFill>
                  <a:srgbClr val="31859C"/>
                </a:solidFill>
                <a:latin typeface="+mj-lt"/>
              </a:rPr>
              <a:t>de levantamiento:</a:t>
            </a:r>
          </a:p>
          <a:p>
            <a:pPr algn="just">
              <a:spcBef>
                <a:spcPts val="0"/>
              </a:spcBef>
              <a:spcAft>
                <a:spcPts val="0"/>
              </a:spcAft>
            </a:pPr>
            <a:r>
              <a:rPr lang="es-MX" altLang="es-MX" sz="2000" b="1" dirty="0" smtClean="0">
                <a:solidFill>
                  <a:srgbClr val="10253F"/>
                </a:solidFill>
                <a:latin typeface="+mj-lt"/>
              </a:rPr>
              <a:t>Del 07 de febrero al 08 de septiembre de 2017 </a:t>
            </a:r>
            <a:endParaRPr lang="es-MX" altLang="es-MX" sz="1400" b="1" dirty="0">
              <a:solidFill>
                <a:srgbClr val="10253F"/>
              </a:solidFill>
              <a:latin typeface="+mj-lt"/>
            </a:endParaRPr>
          </a:p>
          <a:p>
            <a:pPr algn="just">
              <a:spcBef>
                <a:spcPts val="0"/>
              </a:spcBef>
              <a:spcAft>
                <a:spcPts val="0"/>
              </a:spcAft>
            </a:pPr>
            <a:endParaRPr lang="es-MX" sz="2200" b="1" dirty="0">
              <a:solidFill>
                <a:srgbClr val="10253F"/>
              </a:solidFill>
              <a:latin typeface="+mj-lt"/>
            </a:endParaRPr>
          </a:p>
          <a:p>
            <a:pPr lvl="0" algn="just">
              <a:spcBef>
                <a:spcPts val="0"/>
              </a:spcBef>
              <a:spcAft>
                <a:spcPts val="0"/>
              </a:spcAft>
            </a:pPr>
            <a:r>
              <a:rPr lang="es-ES" sz="2200" b="1" dirty="0" smtClean="0">
                <a:solidFill>
                  <a:srgbClr val="31859C"/>
                </a:solidFill>
                <a:latin typeface="+mj-lt"/>
              </a:rPr>
              <a:t>Publicación de resultados:</a:t>
            </a:r>
            <a:endParaRPr lang="es-ES" sz="2200" b="1" dirty="0">
              <a:solidFill>
                <a:srgbClr val="31859C"/>
              </a:solidFill>
              <a:latin typeface="+mj-lt"/>
            </a:endParaRPr>
          </a:p>
          <a:p>
            <a:pPr lvl="0" algn="just">
              <a:spcBef>
                <a:spcPts val="0"/>
              </a:spcBef>
              <a:spcAft>
                <a:spcPts val="0"/>
              </a:spcAft>
            </a:pPr>
            <a:r>
              <a:rPr lang="es-MX" sz="2000" b="1" dirty="0" smtClean="0">
                <a:solidFill>
                  <a:srgbClr val="10253F"/>
                </a:solidFill>
                <a:latin typeface="+mj-lt"/>
              </a:rPr>
              <a:t>27 de octubre de 2017</a:t>
            </a:r>
            <a:endParaRPr lang="es-ES" sz="2000" b="1" dirty="0" smtClean="0">
              <a:solidFill>
                <a:srgbClr val="10253F"/>
              </a:solidFill>
              <a:latin typeface="+mj-lt"/>
            </a:endParaRPr>
          </a:p>
          <a:p>
            <a:pPr algn="just">
              <a:spcBef>
                <a:spcPts val="0"/>
              </a:spcBef>
              <a:spcAft>
                <a:spcPts val="0"/>
              </a:spcAft>
            </a:pPr>
            <a:r>
              <a:rPr lang="es-ES" sz="2000" b="1" dirty="0" smtClean="0">
                <a:solidFill>
                  <a:srgbClr val="10253F"/>
                </a:solidFill>
              </a:rPr>
              <a:t> </a:t>
            </a:r>
            <a:r>
              <a:rPr lang="es-MX" sz="2000" b="1" dirty="0" smtClean="0">
                <a:solidFill>
                  <a:srgbClr val="10253F"/>
                </a:solidFill>
              </a:rPr>
              <a:t> </a:t>
            </a:r>
            <a:endParaRPr lang="es-MX" sz="2000" b="1" dirty="0">
              <a:solidFill>
                <a:srgbClr val="10253F"/>
              </a:solidFill>
            </a:endParaRPr>
          </a:p>
          <a:p>
            <a:pPr algn="just">
              <a:spcBef>
                <a:spcPts val="0"/>
              </a:spcBef>
              <a:spcAft>
                <a:spcPts val="0"/>
              </a:spcAft>
            </a:pPr>
            <a:endParaRPr lang="es-MX" sz="2000" b="1" dirty="0">
              <a:solidFill>
                <a:srgbClr val="10253F"/>
              </a:solidFill>
            </a:endParaRPr>
          </a:p>
          <a:p>
            <a:pPr algn="just">
              <a:spcBef>
                <a:spcPts val="0"/>
              </a:spcBef>
              <a:spcAft>
                <a:spcPts val="0"/>
              </a:spcAft>
            </a:pPr>
            <a:endParaRPr lang="es-MX" sz="2000" b="1" dirty="0">
              <a:solidFill>
                <a:srgbClr val="10253F"/>
              </a:solidFill>
            </a:endParaRPr>
          </a:p>
        </p:txBody>
      </p:sp>
      <p:sp>
        <p:nvSpPr>
          <p:cNvPr id="15" name="CuadroTexto 14"/>
          <p:cNvSpPr txBox="1"/>
          <p:nvPr/>
        </p:nvSpPr>
        <p:spPr>
          <a:xfrm>
            <a:off x="337062" y="6091488"/>
            <a:ext cx="4493772" cy="215444"/>
          </a:xfrm>
          <a:prstGeom prst="rect">
            <a:avLst/>
          </a:prstGeom>
          <a:noFill/>
        </p:spPr>
        <p:txBody>
          <a:bodyPr wrap="square" rtlCol="0">
            <a:spAutoFit/>
          </a:bodyPr>
          <a:lstStyle/>
          <a:p>
            <a:r>
              <a:rPr lang="es-MX" sz="800" dirty="0" smtClean="0"/>
              <a:t>* Sólo </a:t>
            </a:r>
            <a:r>
              <a:rPr lang="es-MX" sz="800" dirty="0"/>
              <a:t>para las preguntas que solicitan datos al momento de la aplicación </a:t>
            </a:r>
            <a:r>
              <a:rPr lang="es-MX" sz="800" dirty="0" smtClean="0"/>
              <a:t>del cuestionario</a:t>
            </a:r>
          </a:p>
        </p:txBody>
      </p:sp>
      <p:pic>
        <p:nvPicPr>
          <p:cNvPr id="16" name="Picture 2" descr="Imagen relacionada"/>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10272464" y="4581128"/>
            <a:ext cx="1409191" cy="1297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2831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7 CuadroTexto"/>
          <p:cNvSpPr txBox="1">
            <a:spLocks noChangeArrowheads="1"/>
          </p:cNvSpPr>
          <p:nvPr/>
        </p:nvSpPr>
        <p:spPr bwMode="auto">
          <a:xfrm>
            <a:off x="8402234" y="110740"/>
            <a:ext cx="3461845" cy="461665"/>
          </a:xfrm>
          <a:prstGeom prst="rect">
            <a:avLst/>
          </a:prstGeom>
          <a:noFill/>
          <a:ln w="9525">
            <a:noFill/>
            <a:miter lim="800000"/>
            <a:headEnd/>
            <a:tailEnd/>
          </a:ln>
        </p:spPr>
        <p:txBody>
          <a:bodyPr wrap="none">
            <a:spAutoFit/>
          </a:bodyPr>
          <a:lstStyle/>
          <a:p>
            <a:pPr algn="r">
              <a:defRPr/>
            </a:pPr>
            <a:r>
              <a:rPr lang="es-MX" sz="2400" b="1" dirty="0">
                <a:solidFill>
                  <a:schemeClr val="accent5">
                    <a:lumMod val="75000"/>
                  </a:schemeClr>
                </a:solidFill>
                <a:latin typeface="Calibri" pitchFamily="34" charset="0"/>
                <a:cs typeface="Arial" charset="0"/>
              </a:rPr>
              <a:t>Instrumento de captación</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86" y="68610"/>
            <a:ext cx="1190778" cy="550874"/>
          </a:xfrm>
          <a:prstGeom prst="rect">
            <a:avLst/>
          </a:prstGeom>
        </p:spPr>
      </p:pic>
      <p:cxnSp>
        <p:nvCxnSpPr>
          <p:cNvPr id="46" name="6 Conector recto"/>
          <p:cNvCxnSpPr>
            <a:cxnSpLocks noChangeShapeType="1"/>
          </p:cNvCxnSpPr>
          <p:nvPr/>
        </p:nvCxnSpPr>
        <p:spPr bwMode="auto">
          <a:xfrm>
            <a:off x="316416" y="713771"/>
            <a:ext cx="11425867" cy="0"/>
          </a:xfrm>
          <a:prstGeom prst="line">
            <a:avLst/>
          </a:prstGeom>
          <a:noFill/>
          <a:ln w="38100">
            <a:solidFill>
              <a:schemeClr val="accent1"/>
            </a:solidFill>
            <a:round/>
            <a:headEnd/>
            <a:tailEnd/>
          </a:ln>
          <a:effectLst>
            <a:outerShdw blurRad="63500" dist="38100" dir="5400000" algn="t" rotWithShape="0">
              <a:srgbClr val="000000">
                <a:alpha val="39999"/>
              </a:srgbClr>
            </a:outerShdw>
          </a:effectLst>
        </p:spPr>
      </p:cxnSp>
      <p:sp>
        <p:nvSpPr>
          <p:cNvPr id="28" name="CuadroTexto 27"/>
          <p:cNvSpPr txBox="1"/>
          <p:nvPr/>
        </p:nvSpPr>
        <p:spPr>
          <a:xfrm>
            <a:off x="287412" y="908720"/>
            <a:ext cx="11469688" cy="307777"/>
          </a:xfrm>
          <a:prstGeom prst="rect">
            <a:avLst/>
          </a:prstGeom>
          <a:noFill/>
        </p:spPr>
        <p:txBody>
          <a:bodyPr wrap="square" rtlCol="0">
            <a:spAutoFit/>
          </a:bodyPr>
          <a:lstStyle/>
          <a:p>
            <a:pPr algn="just"/>
            <a:r>
              <a:rPr lang="es-MX" sz="1400" b="1" dirty="0">
                <a:solidFill>
                  <a:srgbClr val="10253F"/>
                </a:solidFill>
              </a:rPr>
              <a:t>El instrumento de captación del Censo Nacional de Impartición de Justicia Estatal 2017 se compone de la siguiente manera:</a:t>
            </a:r>
            <a:endParaRPr lang="es-MX" sz="1400" b="1" dirty="0">
              <a:solidFill>
                <a:srgbClr val="31859C"/>
              </a:solidFill>
            </a:endParaRPr>
          </a:p>
        </p:txBody>
      </p:sp>
      <p:grpSp>
        <p:nvGrpSpPr>
          <p:cNvPr id="2" name="Grupo 1"/>
          <p:cNvGrpSpPr/>
          <p:nvPr/>
        </p:nvGrpSpPr>
        <p:grpSpPr>
          <a:xfrm>
            <a:off x="191344" y="1412776"/>
            <a:ext cx="11953155" cy="4706455"/>
            <a:chOff x="263525" y="1484115"/>
            <a:chExt cx="11953155" cy="4706455"/>
          </a:xfrm>
        </p:grpSpPr>
        <p:sp>
          <p:nvSpPr>
            <p:cNvPr id="12" name="Rectángulo 11"/>
            <p:cNvSpPr/>
            <p:nvPr/>
          </p:nvSpPr>
          <p:spPr>
            <a:xfrm>
              <a:off x="263525" y="1558707"/>
              <a:ext cx="2232025" cy="646331"/>
            </a:xfrm>
            <a:prstGeom prst="rect">
              <a:avLst/>
            </a:prstGeom>
          </p:spPr>
          <p:txBody>
            <a:bodyPr wrap="square">
              <a:spAutoFit/>
            </a:bodyPr>
            <a:lstStyle/>
            <a:p>
              <a:pPr algn="just"/>
              <a:r>
                <a:rPr lang="es-MX" sz="1200" b="1" dirty="0">
                  <a:solidFill>
                    <a:srgbClr val="31859C"/>
                  </a:solidFill>
                </a:rPr>
                <a:t>Módulo 1</a:t>
              </a:r>
            </a:p>
            <a:p>
              <a:pPr algn="just"/>
              <a:r>
                <a:rPr lang="es-MX" sz="1200" b="1" dirty="0">
                  <a:solidFill>
                    <a:srgbClr val="10253F"/>
                  </a:solidFill>
                </a:rPr>
                <a:t>Estructura </a:t>
              </a:r>
              <a:r>
                <a:rPr lang="es-MX" sz="1200" b="1" dirty="0" smtClean="0">
                  <a:solidFill>
                    <a:srgbClr val="10253F"/>
                  </a:solidFill>
                </a:rPr>
                <a:t>Organizacional </a:t>
              </a:r>
              <a:r>
                <a:rPr lang="es-MX" sz="1200" b="1" dirty="0">
                  <a:solidFill>
                    <a:srgbClr val="10253F"/>
                  </a:solidFill>
                </a:rPr>
                <a:t>y </a:t>
              </a:r>
              <a:r>
                <a:rPr lang="es-MX" sz="1200" b="1" dirty="0" smtClean="0">
                  <a:solidFill>
                    <a:srgbClr val="10253F"/>
                  </a:solidFill>
                </a:rPr>
                <a:t>Recursos</a:t>
              </a:r>
              <a:endParaRPr lang="es-MX" sz="1200" b="1" dirty="0">
                <a:solidFill>
                  <a:srgbClr val="10253F"/>
                </a:solidFill>
              </a:endParaRPr>
            </a:p>
          </p:txBody>
        </p:sp>
        <p:sp>
          <p:nvSpPr>
            <p:cNvPr id="23" name="Rectángulo 22"/>
            <p:cNvSpPr/>
            <p:nvPr/>
          </p:nvSpPr>
          <p:spPr>
            <a:xfrm>
              <a:off x="2528958" y="1553016"/>
              <a:ext cx="2342906" cy="646331"/>
            </a:xfrm>
            <a:prstGeom prst="rect">
              <a:avLst/>
            </a:prstGeom>
          </p:spPr>
          <p:txBody>
            <a:bodyPr wrap="square">
              <a:spAutoFit/>
            </a:bodyPr>
            <a:lstStyle/>
            <a:p>
              <a:pPr algn="just"/>
              <a:r>
                <a:rPr lang="es-MX" sz="1200" b="1" dirty="0">
                  <a:solidFill>
                    <a:srgbClr val="31859C"/>
                  </a:solidFill>
                </a:rPr>
                <a:t>Módulo 2</a:t>
              </a:r>
            </a:p>
            <a:p>
              <a:pPr algn="just"/>
              <a:r>
                <a:rPr lang="es-MX" sz="1200" b="1" dirty="0">
                  <a:solidFill>
                    <a:srgbClr val="10253F"/>
                  </a:solidFill>
                </a:rPr>
                <a:t>Impartición de Justicia en Materia Penal</a:t>
              </a:r>
            </a:p>
          </p:txBody>
        </p:sp>
        <p:sp>
          <p:nvSpPr>
            <p:cNvPr id="26" name="Rectángulo 25"/>
            <p:cNvSpPr/>
            <p:nvPr/>
          </p:nvSpPr>
          <p:spPr>
            <a:xfrm>
              <a:off x="5015880" y="1553016"/>
              <a:ext cx="2342906" cy="461665"/>
            </a:xfrm>
            <a:prstGeom prst="rect">
              <a:avLst/>
            </a:prstGeom>
          </p:spPr>
          <p:txBody>
            <a:bodyPr wrap="square">
              <a:spAutoFit/>
            </a:bodyPr>
            <a:lstStyle/>
            <a:p>
              <a:pPr algn="just"/>
              <a:r>
                <a:rPr lang="es-MX" sz="1200" b="1" dirty="0">
                  <a:solidFill>
                    <a:srgbClr val="31859C"/>
                  </a:solidFill>
                </a:rPr>
                <a:t>Módulo 3</a:t>
              </a:r>
            </a:p>
            <a:p>
              <a:pPr algn="just"/>
              <a:r>
                <a:rPr lang="es-MX" sz="1200" b="1" dirty="0">
                  <a:solidFill>
                    <a:srgbClr val="10253F"/>
                  </a:solidFill>
                </a:rPr>
                <a:t>Justicia para Adolescentes</a:t>
              </a:r>
            </a:p>
          </p:txBody>
        </p:sp>
        <p:sp>
          <p:nvSpPr>
            <p:cNvPr id="27" name="Rectángulo 26"/>
            <p:cNvSpPr/>
            <p:nvPr/>
          </p:nvSpPr>
          <p:spPr>
            <a:xfrm>
              <a:off x="7425502" y="1553016"/>
              <a:ext cx="2342906" cy="646331"/>
            </a:xfrm>
            <a:prstGeom prst="rect">
              <a:avLst/>
            </a:prstGeom>
          </p:spPr>
          <p:txBody>
            <a:bodyPr wrap="square">
              <a:spAutoFit/>
            </a:bodyPr>
            <a:lstStyle/>
            <a:p>
              <a:pPr algn="just"/>
              <a:r>
                <a:rPr lang="es-MX" sz="1200" b="1" dirty="0">
                  <a:solidFill>
                    <a:srgbClr val="31859C"/>
                  </a:solidFill>
                </a:rPr>
                <a:t>Módulo 4</a:t>
              </a:r>
            </a:p>
            <a:p>
              <a:pPr algn="just"/>
              <a:r>
                <a:rPr lang="es-MX" sz="1200" b="1" dirty="0">
                  <a:solidFill>
                    <a:srgbClr val="10253F"/>
                  </a:solidFill>
                </a:rPr>
                <a:t>Impartición de Justicia en </a:t>
              </a:r>
              <a:r>
                <a:rPr lang="es-MX" sz="1200" b="1" dirty="0" smtClean="0">
                  <a:solidFill>
                    <a:srgbClr val="10253F"/>
                  </a:solidFill>
                </a:rPr>
                <a:t>Todas </a:t>
              </a:r>
              <a:r>
                <a:rPr lang="es-MX" sz="1200" b="1" dirty="0">
                  <a:solidFill>
                    <a:srgbClr val="10253F"/>
                  </a:solidFill>
                </a:rPr>
                <a:t>las </a:t>
              </a:r>
              <a:r>
                <a:rPr lang="es-MX" sz="1200" b="1" dirty="0" smtClean="0">
                  <a:solidFill>
                    <a:srgbClr val="10253F"/>
                  </a:solidFill>
                </a:rPr>
                <a:t>Materias</a:t>
              </a:r>
              <a:endParaRPr lang="es-MX" sz="1200" b="1" dirty="0">
                <a:solidFill>
                  <a:srgbClr val="10253F"/>
                </a:solidFill>
              </a:endParaRPr>
            </a:p>
          </p:txBody>
        </p:sp>
        <p:cxnSp>
          <p:nvCxnSpPr>
            <p:cNvPr id="14" name="Conector recto 13"/>
            <p:cNvCxnSpPr/>
            <p:nvPr/>
          </p:nvCxnSpPr>
          <p:spPr>
            <a:xfrm>
              <a:off x="2495550" y="1484115"/>
              <a:ext cx="0" cy="4032448"/>
            </a:xfrm>
            <a:prstGeom prst="line">
              <a:avLst/>
            </a:prstGeom>
            <a:ln w="38100">
              <a:solidFill>
                <a:srgbClr val="31859C"/>
              </a:solidFill>
              <a:prstDash val="sysDot"/>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a:off x="9840416" y="1553016"/>
              <a:ext cx="0" cy="4032448"/>
            </a:xfrm>
            <a:prstGeom prst="line">
              <a:avLst/>
            </a:prstGeom>
            <a:ln w="38100">
              <a:solidFill>
                <a:srgbClr val="31859C"/>
              </a:solidFill>
              <a:prstDash val="sysDot"/>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a:off x="7392144" y="1553016"/>
              <a:ext cx="0" cy="4032448"/>
            </a:xfrm>
            <a:prstGeom prst="line">
              <a:avLst/>
            </a:prstGeom>
            <a:ln w="38100">
              <a:solidFill>
                <a:srgbClr val="31859C"/>
              </a:solidFill>
              <a:prstDash val="sysDot"/>
            </a:ln>
          </p:spPr>
          <p:style>
            <a:lnRef idx="1">
              <a:schemeClr val="accent1"/>
            </a:lnRef>
            <a:fillRef idx="0">
              <a:schemeClr val="accent1"/>
            </a:fillRef>
            <a:effectRef idx="0">
              <a:schemeClr val="accent1"/>
            </a:effectRef>
            <a:fontRef idx="minor">
              <a:schemeClr val="tx1"/>
            </a:fontRef>
          </p:style>
        </p:cxnSp>
        <p:sp>
          <p:nvSpPr>
            <p:cNvPr id="30" name="CuadroTexto 29"/>
            <p:cNvSpPr txBox="1"/>
            <p:nvPr/>
          </p:nvSpPr>
          <p:spPr>
            <a:xfrm>
              <a:off x="263525" y="2205038"/>
              <a:ext cx="2217600" cy="3647152"/>
            </a:xfrm>
            <a:prstGeom prst="rect">
              <a:avLst/>
            </a:prstGeom>
            <a:noFill/>
          </p:spPr>
          <p:txBody>
            <a:bodyPr wrap="square" rtlCol="0">
              <a:spAutoFit/>
            </a:bodyPr>
            <a:lstStyle/>
            <a:p>
              <a:pPr marL="285750" indent="-285750" algn="just">
                <a:buAutoNum type="romanUcPeriod"/>
              </a:pPr>
              <a:r>
                <a:rPr lang="es-MX" sz="1100" dirty="0"/>
                <a:t>Pleno del Tribunal Superior de Justicia</a:t>
              </a:r>
            </a:p>
            <a:p>
              <a:pPr marL="285750" indent="-285750" algn="just">
                <a:buAutoNum type="romanUcPeriod"/>
              </a:pPr>
              <a:r>
                <a:rPr lang="es-MX" sz="1100" dirty="0"/>
                <a:t>Consejo de la Judicatura</a:t>
              </a:r>
            </a:p>
            <a:p>
              <a:pPr marL="285750" indent="-285750" algn="just">
                <a:buAutoNum type="romanUcPeriod"/>
              </a:pPr>
              <a:r>
                <a:rPr lang="es-MX" sz="1100" dirty="0"/>
                <a:t>Estructura organizacional</a:t>
              </a:r>
            </a:p>
            <a:p>
              <a:pPr marL="285750" indent="-285750" algn="just">
                <a:buAutoNum type="romanUcPeriod"/>
              </a:pPr>
              <a:r>
                <a:rPr lang="es-MX" sz="1100" dirty="0"/>
                <a:t>Recursos humanos</a:t>
              </a:r>
            </a:p>
            <a:p>
              <a:pPr marL="285750" indent="-285750" algn="just">
                <a:buAutoNum type="romanUcPeriod"/>
              </a:pPr>
              <a:r>
                <a:rPr lang="es-MX" sz="1100" dirty="0"/>
                <a:t>Recursos presupuestales</a:t>
              </a:r>
            </a:p>
            <a:p>
              <a:pPr marL="285750" indent="-285750" algn="just">
                <a:buAutoNum type="romanUcPeriod"/>
              </a:pPr>
              <a:r>
                <a:rPr lang="es-MX" sz="1100" dirty="0"/>
                <a:t>Recursos materiales </a:t>
              </a:r>
            </a:p>
            <a:p>
              <a:pPr marL="285750" indent="-285750" algn="just">
                <a:buAutoNum type="romanUcPeriod"/>
              </a:pPr>
              <a:r>
                <a:rPr lang="es-MX" sz="1100" dirty="0"/>
                <a:t>Gobierno </a:t>
              </a:r>
              <a:r>
                <a:rPr lang="es-MX" sz="1100" dirty="0" smtClean="0"/>
                <a:t>electrónico</a:t>
              </a:r>
            </a:p>
            <a:p>
              <a:pPr marL="285750" indent="-285750" algn="just">
                <a:buAutoNum type="romanUcPeriod"/>
              </a:pPr>
              <a:r>
                <a:rPr lang="es-MX" sz="1100" dirty="0" smtClean="0"/>
                <a:t>Trámites y servicios</a:t>
              </a:r>
              <a:endParaRPr lang="es-MX" sz="1100" dirty="0"/>
            </a:p>
            <a:p>
              <a:pPr marL="285750" indent="-285750" algn="just">
                <a:buAutoNum type="romanUcPeriod"/>
              </a:pPr>
              <a:r>
                <a:rPr lang="es-MX" sz="1100" dirty="0"/>
                <a:t>Ejercicio de </a:t>
              </a:r>
              <a:r>
                <a:rPr lang="es-MX" sz="1100" dirty="0" smtClean="0"/>
                <a:t>funciones </a:t>
              </a:r>
              <a:r>
                <a:rPr lang="es-MX" sz="1100" dirty="0"/>
                <a:t>e</a:t>
              </a:r>
              <a:r>
                <a:rPr lang="es-MX" sz="1100" dirty="0" smtClean="0"/>
                <a:t>specíficas</a:t>
              </a:r>
              <a:endParaRPr lang="es-MX" sz="1100" dirty="0"/>
            </a:p>
            <a:p>
              <a:pPr marL="285750" indent="-285750" algn="just">
                <a:buAutoNum type="romanUcPeriod"/>
              </a:pPr>
              <a:r>
                <a:rPr lang="es-MX" sz="1100" dirty="0"/>
                <a:t>Defensoría </a:t>
              </a:r>
              <a:r>
                <a:rPr lang="es-MX" sz="1100" dirty="0" smtClean="0"/>
                <a:t>pública </a:t>
              </a:r>
              <a:r>
                <a:rPr lang="es-MX" sz="1100" dirty="0"/>
                <a:t>o </a:t>
              </a:r>
              <a:r>
                <a:rPr lang="es-MX" sz="1100" dirty="0" smtClean="0"/>
                <a:t>defensoría </a:t>
              </a:r>
              <a:r>
                <a:rPr lang="es-MX" sz="1100" dirty="0"/>
                <a:t>de </a:t>
              </a:r>
              <a:r>
                <a:rPr lang="es-MX" sz="1100" dirty="0" smtClean="0"/>
                <a:t>oficio</a:t>
              </a:r>
              <a:endParaRPr lang="es-MX" sz="1100" dirty="0"/>
            </a:p>
            <a:p>
              <a:pPr marL="285750" indent="-285750" algn="just">
                <a:buAutoNum type="romanUcPeriod"/>
              </a:pPr>
              <a:r>
                <a:rPr lang="es-MX" sz="1100" dirty="0"/>
                <a:t>Servicios </a:t>
              </a:r>
              <a:r>
                <a:rPr lang="es-MX" sz="1100" dirty="0" smtClean="0"/>
                <a:t>periciales </a:t>
              </a:r>
              <a:r>
                <a:rPr lang="es-MX" sz="1100" dirty="0"/>
                <a:t>y/o </a:t>
              </a:r>
              <a:r>
                <a:rPr lang="es-MX" sz="1100" dirty="0" smtClean="0"/>
                <a:t>servicio </a:t>
              </a:r>
              <a:r>
                <a:rPr lang="es-MX" sz="1100" dirty="0"/>
                <a:t>m</a:t>
              </a:r>
              <a:r>
                <a:rPr lang="es-MX" sz="1100" dirty="0" smtClean="0"/>
                <a:t>édico </a:t>
              </a:r>
              <a:r>
                <a:rPr lang="es-MX" sz="1100" dirty="0"/>
                <a:t>f</a:t>
              </a:r>
              <a:r>
                <a:rPr lang="es-MX" sz="1100" dirty="0" smtClean="0"/>
                <a:t>orense</a:t>
              </a:r>
              <a:endParaRPr lang="es-MX" sz="1100" dirty="0"/>
            </a:p>
            <a:p>
              <a:pPr marL="285750" indent="-285750" algn="just">
                <a:buAutoNum type="romanUcPeriod"/>
              </a:pPr>
              <a:r>
                <a:rPr lang="es-MX" sz="1100" dirty="0"/>
                <a:t>Control interno y </a:t>
              </a:r>
              <a:r>
                <a:rPr lang="es-MX" sz="1100" dirty="0" smtClean="0"/>
                <a:t>anticorrupción</a:t>
              </a:r>
              <a:endParaRPr lang="es-MX" sz="1100" dirty="0"/>
            </a:p>
            <a:p>
              <a:pPr marL="285750" indent="-285750" algn="just">
                <a:buAutoNum type="romanUcPeriod"/>
              </a:pPr>
              <a:r>
                <a:rPr lang="es-MX" sz="1100" dirty="0"/>
                <a:t>Transparencia</a:t>
              </a:r>
            </a:p>
            <a:p>
              <a:pPr marL="285750" indent="-285750" algn="just">
                <a:buAutoNum type="romanUcPeriod"/>
              </a:pPr>
              <a:r>
                <a:rPr lang="es-MX" sz="1100" dirty="0"/>
                <a:t>Administración de </a:t>
              </a:r>
              <a:r>
                <a:rPr lang="es-MX" sz="1100" dirty="0" smtClean="0"/>
                <a:t>archivos </a:t>
              </a:r>
              <a:r>
                <a:rPr lang="es-MX" sz="1100" dirty="0"/>
                <a:t>y </a:t>
              </a:r>
              <a:r>
                <a:rPr lang="es-MX" sz="1100" dirty="0" smtClean="0"/>
                <a:t>gestión </a:t>
              </a:r>
              <a:r>
                <a:rPr lang="es-MX" sz="1100" dirty="0"/>
                <a:t>documental</a:t>
              </a:r>
            </a:p>
            <a:p>
              <a:pPr marL="285750" indent="-285750" algn="just">
                <a:buAutoNum type="romanUcPeriod"/>
              </a:pPr>
              <a:r>
                <a:rPr lang="es-MX" sz="1100" dirty="0"/>
                <a:t>Marco </a:t>
              </a:r>
              <a:r>
                <a:rPr lang="es-MX" sz="1100" dirty="0" smtClean="0"/>
                <a:t>regulatorio</a:t>
              </a:r>
              <a:endParaRPr lang="es-MX" sz="1100" dirty="0"/>
            </a:p>
          </p:txBody>
        </p:sp>
        <p:sp>
          <p:nvSpPr>
            <p:cNvPr id="18" name="Rectángulo 11"/>
            <p:cNvSpPr/>
            <p:nvPr/>
          </p:nvSpPr>
          <p:spPr>
            <a:xfrm>
              <a:off x="9873774" y="1553016"/>
              <a:ext cx="2342906" cy="461665"/>
            </a:xfrm>
            <a:prstGeom prst="rect">
              <a:avLst/>
            </a:prstGeom>
          </p:spPr>
          <p:txBody>
            <a:bodyPr wrap="square">
              <a:spAutoFit/>
            </a:bodyPr>
            <a:lstStyle/>
            <a:p>
              <a:pPr algn="just"/>
              <a:r>
                <a:rPr lang="es-MX" sz="1200" b="1" dirty="0">
                  <a:solidFill>
                    <a:srgbClr val="31859C"/>
                  </a:solidFill>
                </a:rPr>
                <a:t>Módulo 5</a:t>
              </a:r>
            </a:p>
            <a:p>
              <a:pPr algn="just"/>
              <a:r>
                <a:rPr lang="es-MX" sz="1200" b="1" dirty="0">
                  <a:solidFill>
                    <a:srgbClr val="10253F"/>
                  </a:solidFill>
                </a:rPr>
                <a:t>Justicia Alternativa</a:t>
              </a:r>
            </a:p>
          </p:txBody>
        </p:sp>
        <p:cxnSp>
          <p:nvCxnSpPr>
            <p:cNvPr id="19" name="Conector recto 13"/>
            <p:cNvCxnSpPr/>
            <p:nvPr/>
          </p:nvCxnSpPr>
          <p:spPr>
            <a:xfrm>
              <a:off x="4943872" y="1553016"/>
              <a:ext cx="0" cy="4032448"/>
            </a:xfrm>
            <a:prstGeom prst="line">
              <a:avLst/>
            </a:prstGeom>
            <a:ln w="38100">
              <a:solidFill>
                <a:srgbClr val="31859C"/>
              </a:solidFill>
              <a:prstDash val="sysDot"/>
            </a:ln>
          </p:spPr>
          <p:style>
            <a:lnRef idx="1">
              <a:schemeClr val="accent1"/>
            </a:lnRef>
            <a:fillRef idx="0">
              <a:schemeClr val="accent1"/>
            </a:fillRef>
            <a:effectRef idx="0">
              <a:schemeClr val="accent1"/>
            </a:effectRef>
            <a:fontRef idx="minor">
              <a:schemeClr val="tx1"/>
            </a:fontRef>
          </p:style>
        </p:cxnSp>
        <p:sp>
          <p:nvSpPr>
            <p:cNvPr id="20" name="CuadroTexto 29"/>
            <p:cNvSpPr txBox="1"/>
            <p:nvPr/>
          </p:nvSpPr>
          <p:spPr>
            <a:xfrm>
              <a:off x="2528958" y="2204864"/>
              <a:ext cx="2217600" cy="3985706"/>
            </a:xfrm>
            <a:prstGeom prst="rect">
              <a:avLst/>
            </a:prstGeom>
            <a:noFill/>
          </p:spPr>
          <p:txBody>
            <a:bodyPr wrap="square" rtlCol="0">
              <a:spAutoFit/>
            </a:bodyPr>
            <a:lstStyle/>
            <a:p>
              <a:pPr marL="285750" indent="-285750" algn="just">
                <a:buAutoNum type="romanUcPeriod"/>
              </a:pPr>
              <a:r>
                <a:rPr lang="es-MX" sz="1100" dirty="0"/>
                <a:t>Implementación del Sistema </a:t>
              </a:r>
              <a:r>
                <a:rPr lang="es-MX" sz="1100" dirty="0" smtClean="0"/>
                <a:t>Penal Acusatorio</a:t>
              </a:r>
              <a:endParaRPr lang="es-MX" sz="1100" dirty="0"/>
            </a:p>
            <a:p>
              <a:pPr marL="285750" indent="-285750" algn="just">
                <a:buAutoNum type="romanUcPeriod"/>
              </a:pPr>
              <a:r>
                <a:rPr lang="es-MX" sz="1100" dirty="0"/>
                <a:t>Ingresos durante el año </a:t>
              </a:r>
            </a:p>
            <a:p>
              <a:pPr marL="285750" indent="-285750" algn="just">
                <a:buAutoNum type="romanUcPeriod"/>
              </a:pPr>
              <a:r>
                <a:rPr lang="es-MX" sz="1100" dirty="0"/>
                <a:t>Conclusiones durante el año</a:t>
              </a:r>
            </a:p>
            <a:p>
              <a:pPr marL="285750" indent="-285750" algn="just">
                <a:buAutoNum type="romanUcPeriod"/>
              </a:pPr>
              <a:r>
                <a:rPr lang="es-MX" sz="1100" dirty="0"/>
                <a:t>Existencias al cierre del año</a:t>
              </a:r>
            </a:p>
            <a:p>
              <a:pPr marL="285750" indent="-285750" algn="just">
                <a:buAutoNum type="romanUcPeriod"/>
              </a:pPr>
              <a:r>
                <a:rPr lang="es-MX" sz="1100" dirty="0"/>
                <a:t>Exploración especifica del delito de </a:t>
              </a:r>
              <a:r>
                <a:rPr lang="es-MX" sz="1100" dirty="0" smtClean="0"/>
                <a:t>narcomenudeo </a:t>
              </a:r>
              <a:r>
                <a:rPr lang="es-MX" sz="1100" dirty="0"/>
                <a:t>en las causas penales ingresadas durante el año</a:t>
              </a:r>
            </a:p>
            <a:p>
              <a:pPr marL="285750" indent="-285750" algn="just">
                <a:buAutoNum type="romanUcPeriod"/>
              </a:pPr>
              <a:r>
                <a:rPr lang="es-MX" sz="1100" dirty="0"/>
                <a:t>Tocas penales atendidas por los órganos jurisdiccionales de segunda instancia durante el año</a:t>
              </a:r>
            </a:p>
            <a:p>
              <a:pPr marL="285750" indent="-285750" algn="just">
                <a:buAutoNum type="romanUcPeriod"/>
              </a:pPr>
              <a:r>
                <a:rPr lang="es-MX" sz="1100" dirty="0"/>
                <a:t>Asuntos atendidos en </a:t>
              </a:r>
              <a:r>
                <a:rPr lang="es-MX" sz="1100" dirty="0" smtClean="0"/>
                <a:t>juzgados </a:t>
              </a:r>
              <a:r>
                <a:rPr lang="es-MX" sz="1100" dirty="0"/>
                <a:t>de </a:t>
              </a:r>
              <a:r>
                <a:rPr lang="es-MX" sz="1100" dirty="0" smtClean="0"/>
                <a:t>ejecución </a:t>
              </a:r>
              <a:r>
                <a:rPr lang="es-MX" sz="1100" dirty="0"/>
                <a:t>en materia penal</a:t>
              </a:r>
            </a:p>
            <a:p>
              <a:pPr marL="285750" indent="-285750" algn="just">
                <a:buAutoNum type="romanUcPeriod"/>
              </a:pPr>
              <a:r>
                <a:rPr lang="es-MX" sz="1100" dirty="0"/>
                <a:t>Medidas </a:t>
              </a:r>
              <a:r>
                <a:rPr lang="es-MX" sz="1100" dirty="0" smtClean="0"/>
                <a:t>cautelares </a:t>
              </a:r>
              <a:r>
                <a:rPr lang="es-MX" sz="1100" dirty="0"/>
                <a:t>y </a:t>
              </a:r>
              <a:r>
                <a:rPr lang="es-MX" sz="1100" dirty="0" smtClean="0"/>
                <a:t>suspensión </a:t>
              </a:r>
              <a:r>
                <a:rPr lang="es-MX" sz="1100" dirty="0"/>
                <a:t>c</a:t>
              </a:r>
              <a:r>
                <a:rPr lang="es-MX" sz="1100" dirty="0" smtClean="0"/>
                <a:t>ondicional </a:t>
              </a:r>
              <a:r>
                <a:rPr lang="es-MX" sz="1100" dirty="0"/>
                <a:t>del </a:t>
              </a:r>
              <a:r>
                <a:rPr lang="es-MX" sz="1100" dirty="0" smtClean="0"/>
                <a:t>proceso</a:t>
              </a:r>
              <a:endParaRPr lang="es-MX" sz="1100" dirty="0"/>
            </a:p>
            <a:p>
              <a:pPr marL="285750" indent="-285750" algn="just">
                <a:buAutoNum type="romanUcPeriod"/>
              </a:pPr>
              <a:r>
                <a:rPr lang="es-MX" sz="1100" dirty="0"/>
                <a:t>Exploración específica de características de delitos seleccionados</a:t>
              </a:r>
            </a:p>
          </p:txBody>
        </p:sp>
        <p:sp>
          <p:nvSpPr>
            <p:cNvPr id="21" name="CuadroTexto 29"/>
            <p:cNvSpPr txBox="1"/>
            <p:nvPr/>
          </p:nvSpPr>
          <p:spPr>
            <a:xfrm>
              <a:off x="5015880" y="2204864"/>
              <a:ext cx="2217600" cy="3477875"/>
            </a:xfrm>
            <a:prstGeom prst="rect">
              <a:avLst/>
            </a:prstGeom>
            <a:noFill/>
          </p:spPr>
          <p:txBody>
            <a:bodyPr wrap="square" rtlCol="0">
              <a:spAutoFit/>
            </a:bodyPr>
            <a:lstStyle/>
            <a:p>
              <a:pPr marL="285750" indent="-285750" algn="just">
                <a:buAutoNum type="romanUcPeriod"/>
              </a:pPr>
              <a:r>
                <a:rPr lang="es-MX" sz="1100" dirty="0"/>
                <a:t>Ingresos durante el año</a:t>
              </a:r>
            </a:p>
            <a:p>
              <a:pPr marL="285750" indent="-285750" algn="just">
                <a:buAutoNum type="romanUcPeriod"/>
              </a:pPr>
              <a:r>
                <a:rPr lang="es-MX" sz="1100" dirty="0"/>
                <a:t>Conclusiones durante el año</a:t>
              </a:r>
            </a:p>
            <a:p>
              <a:pPr marL="285750" indent="-285750" algn="just">
                <a:buAutoNum type="romanUcPeriod"/>
              </a:pPr>
              <a:r>
                <a:rPr lang="es-MX" sz="1100" dirty="0"/>
                <a:t>Existencias al cierre del año</a:t>
              </a:r>
            </a:p>
            <a:p>
              <a:pPr marL="285750" indent="-285750" algn="just">
                <a:buAutoNum type="romanUcPeriod"/>
              </a:pPr>
              <a:r>
                <a:rPr lang="es-MX" sz="1100" dirty="0"/>
                <a:t>Exploración especifica de conductas antisociales de Narcomenudeo en asuntos abiertos durante el año</a:t>
              </a:r>
            </a:p>
            <a:p>
              <a:pPr marL="285750" indent="-285750" algn="just">
                <a:buAutoNum type="romanUcPeriod"/>
              </a:pPr>
              <a:r>
                <a:rPr lang="es-MX" sz="1100" dirty="0"/>
                <a:t>Tocas penales atendidas por los órganos jurisdiccionales de segunda instancia durante el año</a:t>
              </a:r>
            </a:p>
            <a:p>
              <a:pPr marL="285750" indent="-285750" algn="just">
                <a:buAutoNum type="romanUcPeriod"/>
              </a:pPr>
              <a:r>
                <a:rPr lang="es-MX" sz="1100" dirty="0"/>
                <a:t>Asuntos atendidos en </a:t>
              </a:r>
              <a:r>
                <a:rPr lang="es-MX" sz="1100" dirty="0" smtClean="0"/>
                <a:t>juzgados </a:t>
              </a:r>
              <a:r>
                <a:rPr lang="es-MX" sz="1100" dirty="0"/>
                <a:t>de </a:t>
              </a:r>
              <a:r>
                <a:rPr lang="es-MX" sz="1100" dirty="0" smtClean="0"/>
                <a:t>ejecución </a:t>
              </a:r>
              <a:r>
                <a:rPr lang="es-MX" sz="1100" dirty="0"/>
                <a:t>en materia de </a:t>
              </a:r>
              <a:r>
                <a:rPr lang="es-MX" sz="1100" dirty="0" smtClean="0"/>
                <a:t>justicia </a:t>
              </a:r>
              <a:r>
                <a:rPr lang="es-MX" sz="1100" dirty="0"/>
                <a:t>para </a:t>
              </a:r>
              <a:r>
                <a:rPr lang="es-MX" sz="1100" dirty="0" smtClean="0"/>
                <a:t>adolescentes</a:t>
              </a:r>
              <a:endParaRPr lang="es-MX" sz="1100" dirty="0"/>
            </a:p>
            <a:p>
              <a:pPr marL="285750" indent="-285750" algn="just">
                <a:buAutoNum type="romanUcPeriod"/>
              </a:pPr>
              <a:r>
                <a:rPr lang="es-MX" sz="1100" dirty="0"/>
                <a:t>Exploración específica de características de conductas antisociales seleccionadas</a:t>
              </a:r>
            </a:p>
          </p:txBody>
        </p:sp>
        <p:sp>
          <p:nvSpPr>
            <p:cNvPr id="22" name="CuadroTexto 29"/>
            <p:cNvSpPr txBox="1"/>
            <p:nvPr/>
          </p:nvSpPr>
          <p:spPr>
            <a:xfrm>
              <a:off x="7425502" y="2204864"/>
              <a:ext cx="2217600" cy="2292935"/>
            </a:xfrm>
            <a:prstGeom prst="rect">
              <a:avLst/>
            </a:prstGeom>
            <a:noFill/>
          </p:spPr>
          <p:txBody>
            <a:bodyPr wrap="square" rtlCol="0">
              <a:spAutoFit/>
            </a:bodyPr>
            <a:lstStyle/>
            <a:p>
              <a:pPr marL="285750" indent="-285750" algn="just">
                <a:buAutoNum type="romanUcPeriod"/>
              </a:pPr>
              <a:r>
                <a:rPr lang="es-MX" sz="1100" dirty="0"/>
                <a:t>Implementación de la </a:t>
              </a:r>
              <a:r>
                <a:rPr lang="es-MX" sz="1100" dirty="0" smtClean="0"/>
                <a:t>justicia </a:t>
              </a:r>
              <a:r>
                <a:rPr lang="es-MX" sz="1100" dirty="0"/>
                <a:t>o</a:t>
              </a:r>
              <a:r>
                <a:rPr lang="es-MX" sz="1100" dirty="0" smtClean="0"/>
                <a:t>ral </a:t>
              </a:r>
              <a:r>
                <a:rPr lang="es-MX" sz="1100" dirty="0"/>
                <a:t>en todas las materias (excepto materia penal)</a:t>
              </a:r>
            </a:p>
            <a:p>
              <a:pPr marL="285750" indent="-285750" algn="just">
                <a:buAutoNum type="romanUcPeriod"/>
              </a:pPr>
              <a:r>
                <a:rPr lang="es-MX" sz="1100" dirty="0" smtClean="0"/>
                <a:t>Aperturas durante </a:t>
              </a:r>
              <a:r>
                <a:rPr lang="es-MX" sz="1100" dirty="0"/>
                <a:t>el año</a:t>
              </a:r>
            </a:p>
            <a:p>
              <a:pPr marL="285750" indent="-285750" algn="just">
                <a:buAutoNum type="romanUcPeriod"/>
              </a:pPr>
              <a:r>
                <a:rPr lang="es-MX" sz="1100" dirty="0" smtClean="0"/>
                <a:t>Conclusiones </a:t>
              </a:r>
              <a:r>
                <a:rPr lang="es-MX" sz="1100" dirty="0"/>
                <a:t>durante el año</a:t>
              </a:r>
            </a:p>
            <a:p>
              <a:pPr marL="285750" indent="-285750" algn="just">
                <a:buAutoNum type="romanUcPeriod"/>
              </a:pPr>
              <a:r>
                <a:rPr lang="es-MX" sz="1100" dirty="0"/>
                <a:t>Existencias al cierre del año</a:t>
              </a:r>
            </a:p>
            <a:p>
              <a:pPr marL="285750" indent="-285750" algn="just">
                <a:buAutoNum type="romanUcPeriod"/>
              </a:pPr>
              <a:r>
                <a:rPr lang="es-MX" sz="1100" dirty="0"/>
                <a:t>Tocas en todas las materias (excepto materia penal) atendidas por los órganos jurisdiccionales de </a:t>
              </a:r>
              <a:r>
                <a:rPr lang="es-MX" sz="1100" dirty="0" smtClean="0"/>
                <a:t>segunda </a:t>
              </a:r>
              <a:r>
                <a:rPr lang="es-MX" sz="1100" dirty="0"/>
                <a:t>i</a:t>
              </a:r>
              <a:r>
                <a:rPr lang="es-MX" sz="1100" dirty="0" smtClean="0"/>
                <a:t>nstancia </a:t>
              </a:r>
              <a:r>
                <a:rPr lang="es-MX" sz="1100" dirty="0"/>
                <a:t>durante el año</a:t>
              </a:r>
            </a:p>
          </p:txBody>
        </p:sp>
        <p:sp>
          <p:nvSpPr>
            <p:cNvPr id="24" name="CuadroTexto 29"/>
            <p:cNvSpPr txBox="1"/>
            <p:nvPr/>
          </p:nvSpPr>
          <p:spPr>
            <a:xfrm>
              <a:off x="9855064" y="2204864"/>
              <a:ext cx="2217600" cy="1954381"/>
            </a:xfrm>
            <a:prstGeom prst="rect">
              <a:avLst/>
            </a:prstGeom>
            <a:noFill/>
          </p:spPr>
          <p:txBody>
            <a:bodyPr wrap="square" rtlCol="0">
              <a:spAutoFit/>
            </a:bodyPr>
            <a:lstStyle/>
            <a:p>
              <a:pPr marL="285750" indent="-285750" algn="just">
                <a:buAutoNum type="romanUcPeriod"/>
              </a:pPr>
              <a:r>
                <a:rPr lang="es-MX" sz="1100" dirty="0"/>
                <a:t>Operación de la Justicia Alternativa y/o Mecanismos Alternativos de Solución de Controversias</a:t>
              </a:r>
            </a:p>
            <a:p>
              <a:pPr marL="285750" indent="-285750" algn="just">
                <a:buAutoNum type="romanUcPeriod"/>
              </a:pPr>
              <a:r>
                <a:rPr lang="es-MX" sz="1100" dirty="0"/>
                <a:t>Estructura organizacional y recursos humanos</a:t>
              </a:r>
            </a:p>
            <a:p>
              <a:pPr marL="285750" indent="-285750" algn="just">
                <a:buAutoNum type="romanUcPeriod"/>
              </a:pPr>
              <a:r>
                <a:rPr lang="es-MX" sz="1100" dirty="0"/>
                <a:t>Recursos </a:t>
              </a:r>
              <a:r>
                <a:rPr lang="es-MX" sz="1100" dirty="0" smtClean="0"/>
                <a:t>presupuestales</a:t>
              </a:r>
              <a:endParaRPr lang="es-MX" sz="1100" dirty="0"/>
            </a:p>
            <a:p>
              <a:pPr marL="285750" indent="-285750" algn="just">
                <a:buAutoNum type="romanUcPeriod"/>
              </a:pPr>
              <a:r>
                <a:rPr lang="es-MX" sz="1100" dirty="0"/>
                <a:t>Recursos </a:t>
              </a:r>
              <a:r>
                <a:rPr lang="es-MX" sz="1100" dirty="0" smtClean="0"/>
                <a:t>materiales</a:t>
              </a:r>
              <a:endParaRPr lang="es-MX" sz="1100" dirty="0"/>
            </a:p>
            <a:p>
              <a:pPr marL="285750" indent="-285750" algn="just">
                <a:buAutoNum type="romanUcPeriod"/>
              </a:pPr>
              <a:r>
                <a:rPr lang="es-MX" sz="1100" dirty="0"/>
                <a:t>Justicia Alternativa y/o Mecanismos Alternativos de Solución de Controversias</a:t>
              </a:r>
            </a:p>
          </p:txBody>
        </p:sp>
      </p:grpSp>
    </p:spTree>
    <p:extLst>
      <p:ext uri="{BB962C8B-B14F-4D97-AF65-F5344CB8AC3E}">
        <p14:creationId xmlns:p14="http://schemas.microsoft.com/office/powerpoint/2010/main" val="1044600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bwMode="auto">
          <a:xfrm>
            <a:off x="914400" y="2718634"/>
            <a:ext cx="10363200" cy="10372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Helvetica" pitchFamily="34" charset="0"/>
                <a:ea typeface="+mj-ea"/>
                <a:cs typeface="+mj-cs"/>
              </a:defRPr>
            </a:lvl1pPr>
            <a:lvl2pPr algn="ctr" rtl="0" eaLnBrk="1" fontAlgn="base" hangingPunct="1">
              <a:spcBef>
                <a:spcPct val="0"/>
              </a:spcBef>
              <a:spcAft>
                <a:spcPct val="0"/>
              </a:spcAft>
              <a:defRPr sz="4400">
                <a:solidFill>
                  <a:schemeClr val="tx1"/>
                </a:solidFill>
                <a:latin typeface="Helvetica" charset="0"/>
              </a:defRPr>
            </a:lvl2pPr>
            <a:lvl3pPr algn="ctr" rtl="0" eaLnBrk="1" fontAlgn="base" hangingPunct="1">
              <a:spcBef>
                <a:spcPct val="0"/>
              </a:spcBef>
              <a:spcAft>
                <a:spcPct val="0"/>
              </a:spcAft>
              <a:defRPr sz="4400">
                <a:solidFill>
                  <a:schemeClr val="tx1"/>
                </a:solidFill>
                <a:latin typeface="Helvetica" charset="0"/>
              </a:defRPr>
            </a:lvl3pPr>
            <a:lvl4pPr algn="ctr" rtl="0" eaLnBrk="1" fontAlgn="base" hangingPunct="1">
              <a:spcBef>
                <a:spcPct val="0"/>
              </a:spcBef>
              <a:spcAft>
                <a:spcPct val="0"/>
              </a:spcAft>
              <a:defRPr sz="4400">
                <a:solidFill>
                  <a:schemeClr val="tx1"/>
                </a:solidFill>
                <a:latin typeface="Helvetica" charset="0"/>
              </a:defRPr>
            </a:lvl4pPr>
            <a:lvl5pPr algn="ctr" rtl="0" eaLnBrk="1" fontAlgn="base" hangingPunct="1">
              <a:spcBef>
                <a:spcPct val="0"/>
              </a:spcBef>
              <a:spcAft>
                <a:spcPct val="0"/>
              </a:spcAft>
              <a:defRPr sz="4400">
                <a:solidFill>
                  <a:schemeClr val="tx1"/>
                </a:solidFill>
                <a:latin typeface="Helvetica" charset="0"/>
              </a:defRPr>
            </a:lvl5pPr>
            <a:lvl6pPr marL="457200" algn="ctr" rtl="0" eaLnBrk="1" fontAlgn="base" hangingPunct="1">
              <a:spcBef>
                <a:spcPct val="0"/>
              </a:spcBef>
              <a:spcAft>
                <a:spcPct val="0"/>
              </a:spcAft>
              <a:defRPr sz="4400">
                <a:solidFill>
                  <a:schemeClr val="tx1"/>
                </a:solidFill>
                <a:latin typeface="Helvetica" charset="0"/>
              </a:defRPr>
            </a:lvl6pPr>
            <a:lvl7pPr marL="914400" algn="ctr" rtl="0" eaLnBrk="1" fontAlgn="base" hangingPunct="1">
              <a:spcBef>
                <a:spcPct val="0"/>
              </a:spcBef>
              <a:spcAft>
                <a:spcPct val="0"/>
              </a:spcAft>
              <a:defRPr sz="4400">
                <a:solidFill>
                  <a:schemeClr val="tx1"/>
                </a:solidFill>
                <a:latin typeface="Helvetica" charset="0"/>
              </a:defRPr>
            </a:lvl7pPr>
            <a:lvl8pPr marL="1371600" algn="ctr" rtl="0" eaLnBrk="1" fontAlgn="base" hangingPunct="1">
              <a:spcBef>
                <a:spcPct val="0"/>
              </a:spcBef>
              <a:spcAft>
                <a:spcPct val="0"/>
              </a:spcAft>
              <a:defRPr sz="4400">
                <a:solidFill>
                  <a:schemeClr val="tx1"/>
                </a:solidFill>
                <a:latin typeface="Helvetica" charset="0"/>
              </a:defRPr>
            </a:lvl8pPr>
            <a:lvl9pPr marL="1828800" algn="ctr" rtl="0" eaLnBrk="1" fontAlgn="base" hangingPunct="1">
              <a:spcBef>
                <a:spcPct val="0"/>
              </a:spcBef>
              <a:spcAft>
                <a:spcPct val="0"/>
              </a:spcAft>
              <a:defRPr sz="4400">
                <a:solidFill>
                  <a:schemeClr val="tx1"/>
                </a:solidFill>
                <a:latin typeface="Helvetica" charset="0"/>
              </a:defRPr>
            </a:lvl9pPr>
          </a:lstStyle>
          <a:p>
            <a:r>
              <a:rPr lang="es-MX" sz="5400" b="1" dirty="0">
                <a:solidFill>
                  <a:srgbClr val="17375E"/>
                </a:solidFill>
                <a:latin typeface="+mj-lt"/>
              </a:rPr>
              <a:t>Resultados generales</a:t>
            </a:r>
          </a:p>
        </p:txBody>
      </p:sp>
    </p:spTree>
    <p:extLst>
      <p:ext uri="{BB962C8B-B14F-4D97-AF65-F5344CB8AC3E}">
        <p14:creationId xmlns:p14="http://schemas.microsoft.com/office/powerpoint/2010/main" val="10712833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bwMode="auto">
          <a:xfrm>
            <a:off x="914400" y="2718634"/>
            <a:ext cx="10363200" cy="10372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Helvetica" pitchFamily="34" charset="0"/>
                <a:ea typeface="+mj-ea"/>
                <a:cs typeface="+mj-cs"/>
              </a:defRPr>
            </a:lvl1pPr>
            <a:lvl2pPr algn="ctr" rtl="0" eaLnBrk="1" fontAlgn="base" hangingPunct="1">
              <a:spcBef>
                <a:spcPct val="0"/>
              </a:spcBef>
              <a:spcAft>
                <a:spcPct val="0"/>
              </a:spcAft>
              <a:defRPr sz="4400">
                <a:solidFill>
                  <a:schemeClr val="tx1"/>
                </a:solidFill>
                <a:latin typeface="Helvetica" charset="0"/>
              </a:defRPr>
            </a:lvl2pPr>
            <a:lvl3pPr algn="ctr" rtl="0" eaLnBrk="1" fontAlgn="base" hangingPunct="1">
              <a:spcBef>
                <a:spcPct val="0"/>
              </a:spcBef>
              <a:spcAft>
                <a:spcPct val="0"/>
              </a:spcAft>
              <a:defRPr sz="4400">
                <a:solidFill>
                  <a:schemeClr val="tx1"/>
                </a:solidFill>
                <a:latin typeface="Helvetica" charset="0"/>
              </a:defRPr>
            </a:lvl3pPr>
            <a:lvl4pPr algn="ctr" rtl="0" eaLnBrk="1" fontAlgn="base" hangingPunct="1">
              <a:spcBef>
                <a:spcPct val="0"/>
              </a:spcBef>
              <a:spcAft>
                <a:spcPct val="0"/>
              </a:spcAft>
              <a:defRPr sz="4400">
                <a:solidFill>
                  <a:schemeClr val="tx1"/>
                </a:solidFill>
                <a:latin typeface="Helvetica" charset="0"/>
              </a:defRPr>
            </a:lvl4pPr>
            <a:lvl5pPr algn="ctr" rtl="0" eaLnBrk="1" fontAlgn="base" hangingPunct="1">
              <a:spcBef>
                <a:spcPct val="0"/>
              </a:spcBef>
              <a:spcAft>
                <a:spcPct val="0"/>
              </a:spcAft>
              <a:defRPr sz="4400">
                <a:solidFill>
                  <a:schemeClr val="tx1"/>
                </a:solidFill>
                <a:latin typeface="Helvetica" charset="0"/>
              </a:defRPr>
            </a:lvl5pPr>
            <a:lvl6pPr marL="457200" algn="ctr" rtl="0" eaLnBrk="1" fontAlgn="base" hangingPunct="1">
              <a:spcBef>
                <a:spcPct val="0"/>
              </a:spcBef>
              <a:spcAft>
                <a:spcPct val="0"/>
              </a:spcAft>
              <a:defRPr sz="4400">
                <a:solidFill>
                  <a:schemeClr val="tx1"/>
                </a:solidFill>
                <a:latin typeface="Helvetica" charset="0"/>
              </a:defRPr>
            </a:lvl6pPr>
            <a:lvl7pPr marL="914400" algn="ctr" rtl="0" eaLnBrk="1" fontAlgn="base" hangingPunct="1">
              <a:spcBef>
                <a:spcPct val="0"/>
              </a:spcBef>
              <a:spcAft>
                <a:spcPct val="0"/>
              </a:spcAft>
              <a:defRPr sz="4400">
                <a:solidFill>
                  <a:schemeClr val="tx1"/>
                </a:solidFill>
                <a:latin typeface="Helvetica" charset="0"/>
              </a:defRPr>
            </a:lvl7pPr>
            <a:lvl8pPr marL="1371600" algn="ctr" rtl="0" eaLnBrk="1" fontAlgn="base" hangingPunct="1">
              <a:spcBef>
                <a:spcPct val="0"/>
              </a:spcBef>
              <a:spcAft>
                <a:spcPct val="0"/>
              </a:spcAft>
              <a:defRPr sz="4400">
                <a:solidFill>
                  <a:schemeClr val="tx1"/>
                </a:solidFill>
                <a:latin typeface="Helvetica" charset="0"/>
              </a:defRPr>
            </a:lvl8pPr>
            <a:lvl9pPr marL="1828800" algn="ctr" rtl="0" eaLnBrk="1" fontAlgn="base" hangingPunct="1">
              <a:spcBef>
                <a:spcPct val="0"/>
              </a:spcBef>
              <a:spcAft>
                <a:spcPct val="0"/>
              </a:spcAft>
              <a:defRPr sz="4400">
                <a:solidFill>
                  <a:schemeClr val="tx1"/>
                </a:solidFill>
                <a:latin typeface="Helvetica" charset="0"/>
              </a:defRPr>
            </a:lvl9pPr>
          </a:lstStyle>
          <a:p>
            <a:r>
              <a:rPr lang="es-MX" sz="4800" b="1" dirty="0">
                <a:solidFill>
                  <a:srgbClr val="31859C"/>
                </a:solidFill>
                <a:latin typeface="+mj-lt"/>
              </a:rPr>
              <a:t>Módulo 1. Estructura organizacional y recursos</a:t>
            </a:r>
          </a:p>
        </p:txBody>
      </p:sp>
    </p:spTree>
    <p:extLst>
      <p:ext uri="{BB962C8B-B14F-4D97-AF65-F5344CB8AC3E}">
        <p14:creationId xmlns:p14="http://schemas.microsoft.com/office/powerpoint/2010/main" val="14785292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7 CuadroTexto"/>
          <p:cNvSpPr txBox="1">
            <a:spLocks noChangeArrowheads="1"/>
          </p:cNvSpPr>
          <p:nvPr/>
        </p:nvSpPr>
        <p:spPr bwMode="auto">
          <a:xfrm>
            <a:off x="8935649" y="110740"/>
            <a:ext cx="2928430" cy="461665"/>
          </a:xfrm>
          <a:prstGeom prst="rect">
            <a:avLst/>
          </a:prstGeom>
          <a:noFill/>
          <a:ln w="9525">
            <a:noFill/>
            <a:miter lim="800000"/>
            <a:headEnd/>
            <a:tailEnd/>
          </a:ln>
        </p:spPr>
        <p:txBody>
          <a:bodyPr wrap="none">
            <a:spAutoFit/>
          </a:bodyPr>
          <a:lstStyle/>
          <a:p>
            <a:pPr algn="r">
              <a:defRPr/>
            </a:pPr>
            <a:r>
              <a:rPr lang="es-MX" sz="2400" b="1" dirty="0" smtClean="0">
                <a:solidFill>
                  <a:schemeClr val="accent5">
                    <a:lumMod val="75000"/>
                  </a:schemeClr>
                </a:solidFill>
                <a:latin typeface="Calibri" pitchFamily="34" charset="0"/>
                <a:cs typeface="Arial" charset="0"/>
              </a:rPr>
              <a:t>Integración de Plenos</a:t>
            </a:r>
          </a:p>
        </p:txBody>
      </p:sp>
      <p:pic>
        <p:nvPicPr>
          <p:cNvPr id="5"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86" y="68610"/>
            <a:ext cx="1190778" cy="550874"/>
          </a:xfrm>
          <a:prstGeom prst="rect">
            <a:avLst/>
          </a:prstGeom>
        </p:spPr>
      </p:pic>
      <p:cxnSp>
        <p:nvCxnSpPr>
          <p:cNvPr id="6" name="6 Conector recto"/>
          <p:cNvCxnSpPr>
            <a:cxnSpLocks noChangeShapeType="1"/>
          </p:cNvCxnSpPr>
          <p:nvPr/>
        </p:nvCxnSpPr>
        <p:spPr bwMode="auto">
          <a:xfrm>
            <a:off x="316416" y="713771"/>
            <a:ext cx="11425867" cy="0"/>
          </a:xfrm>
          <a:prstGeom prst="line">
            <a:avLst/>
          </a:prstGeom>
          <a:noFill/>
          <a:ln w="38100">
            <a:solidFill>
              <a:schemeClr val="accent1"/>
            </a:solidFill>
            <a:round/>
            <a:headEnd/>
            <a:tailEnd/>
          </a:ln>
          <a:effectLst>
            <a:outerShdw blurRad="63500" dist="38100" dir="5400000" algn="t" rotWithShape="0">
              <a:srgbClr val="000000">
                <a:alpha val="39999"/>
              </a:srgbClr>
            </a:outerShdw>
          </a:effectLst>
        </p:spPr>
      </p:cxnSp>
      <p:sp>
        <p:nvSpPr>
          <p:cNvPr id="7" name="CuadroTexto 27"/>
          <p:cNvSpPr txBox="1"/>
          <p:nvPr/>
        </p:nvSpPr>
        <p:spPr>
          <a:xfrm>
            <a:off x="287412" y="908720"/>
            <a:ext cx="11469688" cy="523220"/>
          </a:xfrm>
          <a:prstGeom prst="rect">
            <a:avLst/>
          </a:prstGeom>
          <a:noFill/>
        </p:spPr>
        <p:txBody>
          <a:bodyPr wrap="square" rtlCol="0">
            <a:spAutoFit/>
          </a:bodyPr>
          <a:lstStyle/>
          <a:p>
            <a:pPr algn="just"/>
            <a:r>
              <a:rPr lang="es-MX" sz="1400" b="1" dirty="0" smtClean="0">
                <a:solidFill>
                  <a:srgbClr val="10253F"/>
                </a:solidFill>
              </a:rPr>
              <a:t>Actualmente se </a:t>
            </a:r>
            <a:r>
              <a:rPr lang="es-MX" sz="1400" b="1" dirty="0">
                <a:solidFill>
                  <a:srgbClr val="10253F"/>
                </a:solidFill>
              </a:rPr>
              <a:t>presenta la siguiente distribución de los integrantes de los Plenos </a:t>
            </a:r>
            <a:r>
              <a:rPr lang="es-MX" sz="1400" b="1" dirty="0" smtClean="0">
                <a:solidFill>
                  <a:srgbClr val="10253F"/>
                </a:solidFill>
              </a:rPr>
              <a:t>de los Tribunales Superiores de Justicia y Consejos de la Judicatura de las Entidades Federativas de </a:t>
            </a:r>
            <a:r>
              <a:rPr lang="es-MX" sz="1400" b="1" dirty="0">
                <a:solidFill>
                  <a:srgbClr val="10253F"/>
                </a:solidFill>
              </a:rPr>
              <a:t>acuerdo con su sexo, edad y grado de </a:t>
            </a:r>
            <a:r>
              <a:rPr lang="es-MX" sz="1400" b="1" dirty="0" smtClean="0">
                <a:solidFill>
                  <a:srgbClr val="10253F"/>
                </a:solidFill>
              </a:rPr>
              <a:t>estudios: </a:t>
            </a:r>
            <a:endParaRPr lang="es-MX" sz="1400" b="1" dirty="0">
              <a:solidFill>
                <a:srgbClr val="10253F"/>
              </a:solidFill>
            </a:endParaRPr>
          </a:p>
        </p:txBody>
      </p:sp>
      <p:sp>
        <p:nvSpPr>
          <p:cNvPr id="23" name="34 CuadroTexto"/>
          <p:cNvSpPr txBox="1"/>
          <p:nvPr/>
        </p:nvSpPr>
        <p:spPr>
          <a:xfrm>
            <a:off x="819906" y="3829659"/>
            <a:ext cx="1944216" cy="400110"/>
          </a:xfrm>
          <a:prstGeom prst="rect">
            <a:avLst/>
          </a:prstGeom>
          <a:noFill/>
        </p:spPr>
        <p:txBody>
          <a:bodyPr wrap="square" rtlCol="0">
            <a:spAutoFit/>
          </a:bodyPr>
          <a:lstStyle/>
          <a:p>
            <a:r>
              <a:rPr lang="es-MX" sz="2000" b="1" dirty="0">
                <a:solidFill>
                  <a:schemeClr val="tx2">
                    <a:lumMod val="50000"/>
                  </a:schemeClr>
                </a:solidFill>
              </a:rPr>
              <a:t>Edad</a:t>
            </a:r>
          </a:p>
        </p:txBody>
      </p:sp>
      <p:sp>
        <p:nvSpPr>
          <p:cNvPr id="24" name="35 Pentágono"/>
          <p:cNvSpPr/>
          <p:nvPr/>
        </p:nvSpPr>
        <p:spPr>
          <a:xfrm>
            <a:off x="484089" y="3842032"/>
            <a:ext cx="295200" cy="360000"/>
          </a:xfrm>
          <a:prstGeom prst="homePlate">
            <a:avLst/>
          </a:prstGeom>
          <a:solidFill>
            <a:srgbClr val="10253F"/>
          </a:solidFill>
          <a:ln>
            <a:solidFill>
              <a:srgbClr val="10253F"/>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5" name="36 Rectángulo"/>
          <p:cNvSpPr/>
          <p:nvPr/>
        </p:nvSpPr>
        <p:spPr>
          <a:xfrm>
            <a:off x="2248241" y="3757651"/>
            <a:ext cx="720080" cy="252000"/>
          </a:xfrm>
          <a:prstGeom prst="rect">
            <a:avLst/>
          </a:prstGeom>
          <a:solidFill>
            <a:srgbClr val="023C60"/>
          </a:solidFill>
          <a:ln>
            <a:solidFill>
              <a:srgbClr val="023C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6" name="37 Rectángulo"/>
          <p:cNvSpPr/>
          <p:nvPr/>
        </p:nvSpPr>
        <p:spPr>
          <a:xfrm>
            <a:off x="2248241" y="4081715"/>
            <a:ext cx="720080" cy="252000"/>
          </a:xfrm>
          <a:prstGeom prst="rect">
            <a:avLst/>
          </a:prstGeom>
          <a:solidFill>
            <a:srgbClr val="006887"/>
          </a:solidFill>
          <a:ln>
            <a:solidFill>
              <a:srgbClr val="006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7" name="38 Rectángulo"/>
          <p:cNvSpPr/>
          <p:nvPr/>
        </p:nvSpPr>
        <p:spPr>
          <a:xfrm>
            <a:off x="2248241" y="4405723"/>
            <a:ext cx="720080" cy="252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8" name="CuadroTexto 33"/>
          <p:cNvSpPr txBox="1"/>
          <p:nvPr/>
        </p:nvSpPr>
        <p:spPr>
          <a:xfrm>
            <a:off x="2188058" y="3739216"/>
            <a:ext cx="641115" cy="306467"/>
          </a:xfrm>
          <a:prstGeom prst="roundRect">
            <a:avLst/>
          </a:prstGeom>
          <a:noFill/>
          <a:ln w="38100">
            <a:noFill/>
          </a:ln>
        </p:spPr>
        <p:txBody>
          <a:bodyPr wrap="square" rtlCol="0">
            <a:spAutoFit/>
          </a:bodyPr>
          <a:lstStyle/>
          <a:p>
            <a:r>
              <a:rPr lang="es-MX" sz="1200" b="1" dirty="0">
                <a:solidFill>
                  <a:schemeClr val="bg1"/>
                </a:solidFill>
              </a:rPr>
              <a:t>40-49 </a:t>
            </a:r>
          </a:p>
        </p:txBody>
      </p:sp>
      <p:sp>
        <p:nvSpPr>
          <p:cNvPr id="29" name="CuadroTexto 33"/>
          <p:cNvSpPr txBox="1"/>
          <p:nvPr/>
        </p:nvSpPr>
        <p:spPr>
          <a:xfrm>
            <a:off x="2188058" y="4057788"/>
            <a:ext cx="779847" cy="306467"/>
          </a:xfrm>
          <a:prstGeom prst="roundRect">
            <a:avLst/>
          </a:prstGeom>
          <a:noFill/>
          <a:ln w="38100">
            <a:noFill/>
          </a:ln>
        </p:spPr>
        <p:txBody>
          <a:bodyPr wrap="square" rtlCol="0">
            <a:spAutoFit/>
          </a:bodyPr>
          <a:lstStyle/>
          <a:p>
            <a:r>
              <a:rPr lang="es-MX" sz="1200" b="1" dirty="0">
                <a:solidFill>
                  <a:schemeClr val="bg1"/>
                </a:solidFill>
              </a:rPr>
              <a:t>50-59 </a:t>
            </a:r>
          </a:p>
        </p:txBody>
      </p:sp>
      <p:sp>
        <p:nvSpPr>
          <p:cNvPr id="38" name="CuadroTexto 33"/>
          <p:cNvSpPr txBox="1"/>
          <p:nvPr/>
        </p:nvSpPr>
        <p:spPr>
          <a:xfrm>
            <a:off x="2188058" y="4387288"/>
            <a:ext cx="940725" cy="306467"/>
          </a:xfrm>
          <a:prstGeom prst="roundRect">
            <a:avLst/>
          </a:prstGeom>
          <a:noFill/>
          <a:ln w="38100">
            <a:noFill/>
          </a:ln>
        </p:spPr>
        <p:txBody>
          <a:bodyPr wrap="square" rtlCol="0">
            <a:spAutoFit/>
          </a:bodyPr>
          <a:lstStyle/>
          <a:p>
            <a:r>
              <a:rPr lang="es-MX" sz="1200" b="1" dirty="0">
                <a:solidFill>
                  <a:schemeClr val="bg1"/>
                </a:solidFill>
              </a:rPr>
              <a:t>60 o más</a:t>
            </a:r>
          </a:p>
        </p:txBody>
      </p:sp>
      <p:sp>
        <p:nvSpPr>
          <p:cNvPr id="39" name="52 CuadroTexto"/>
          <p:cNvSpPr txBox="1"/>
          <p:nvPr/>
        </p:nvSpPr>
        <p:spPr>
          <a:xfrm>
            <a:off x="841084" y="5108944"/>
            <a:ext cx="1944216" cy="707886"/>
          </a:xfrm>
          <a:prstGeom prst="rect">
            <a:avLst/>
          </a:prstGeom>
          <a:noFill/>
        </p:spPr>
        <p:txBody>
          <a:bodyPr wrap="square" rtlCol="0">
            <a:spAutoFit/>
          </a:bodyPr>
          <a:lstStyle/>
          <a:p>
            <a:r>
              <a:rPr lang="es-MX" sz="2000" b="1" dirty="0">
                <a:solidFill>
                  <a:schemeClr val="tx2">
                    <a:lumMod val="50000"/>
                  </a:schemeClr>
                </a:solidFill>
              </a:rPr>
              <a:t>Grado de </a:t>
            </a:r>
            <a:r>
              <a:rPr lang="es-MX" sz="2000" b="1" dirty="0" smtClean="0">
                <a:solidFill>
                  <a:schemeClr val="tx2">
                    <a:lumMod val="50000"/>
                  </a:schemeClr>
                </a:solidFill>
              </a:rPr>
              <a:t>estudios</a:t>
            </a:r>
            <a:endParaRPr lang="es-MX" sz="2000" b="1" dirty="0">
              <a:solidFill>
                <a:schemeClr val="tx2">
                  <a:lumMod val="50000"/>
                </a:schemeClr>
              </a:solidFill>
            </a:endParaRPr>
          </a:p>
        </p:txBody>
      </p:sp>
      <p:sp>
        <p:nvSpPr>
          <p:cNvPr id="40" name="53 Pentágono"/>
          <p:cNvSpPr/>
          <p:nvPr/>
        </p:nvSpPr>
        <p:spPr>
          <a:xfrm>
            <a:off x="479747" y="5283421"/>
            <a:ext cx="288000" cy="360000"/>
          </a:xfrm>
          <a:prstGeom prst="homePlate">
            <a:avLst/>
          </a:prstGeom>
          <a:solidFill>
            <a:srgbClr val="10253F"/>
          </a:solidFill>
          <a:ln>
            <a:solidFill>
              <a:srgbClr val="10253F"/>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43" name="Imagen 3"/>
          <p:cNvPicPr>
            <a:picLocks noChangeAspect="1"/>
          </p:cNvPicPr>
          <p:nvPr/>
        </p:nvPicPr>
        <p:blipFill rotWithShape="1">
          <a:blip r:embed="rId4" cstate="print">
            <a:lum bright="70000" contrast="-70000"/>
          </a:blip>
          <a:srcRect l="4498" t="13887" r="5242" b="16682"/>
          <a:stretch/>
        </p:blipFill>
        <p:spPr>
          <a:xfrm>
            <a:off x="2421159" y="5351392"/>
            <a:ext cx="410628" cy="283628"/>
          </a:xfrm>
          <a:prstGeom prst="rect">
            <a:avLst/>
          </a:prstGeom>
        </p:spPr>
      </p:pic>
      <p:pic>
        <p:nvPicPr>
          <p:cNvPr id="44" name="Imagen 4"/>
          <p:cNvPicPr>
            <a:picLocks noChangeAspect="1"/>
          </p:cNvPicPr>
          <p:nvPr/>
        </p:nvPicPr>
        <p:blipFill>
          <a:blip r:embed="rId5" cstate="print">
            <a:lum bright="70000" contrast="-70000"/>
          </a:blip>
          <a:stretch>
            <a:fillRect/>
          </a:stretch>
        </p:blipFill>
        <p:spPr>
          <a:xfrm>
            <a:off x="2431098" y="4977674"/>
            <a:ext cx="400690" cy="312939"/>
          </a:xfrm>
          <a:prstGeom prst="rect">
            <a:avLst/>
          </a:prstGeom>
        </p:spPr>
      </p:pic>
      <p:pic>
        <p:nvPicPr>
          <p:cNvPr id="45" name="Imagen 5"/>
          <p:cNvPicPr>
            <a:picLocks noChangeAspect="1"/>
          </p:cNvPicPr>
          <p:nvPr/>
        </p:nvPicPr>
        <p:blipFill rotWithShape="1">
          <a:blip r:embed="rId6" cstate="print">
            <a:lum bright="70000" contrast="-70000"/>
          </a:blip>
          <a:srcRect l="6280" t="10778" r="7378" b="15777"/>
          <a:stretch/>
        </p:blipFill>
        <p:spPr>
          <a:xfrm>
            <a:off x="2421159" y="5722661"/>
            <a:ext cx="410629" cy="299261"/>
          </a:xfrm>
          <a:prstGeom prst="rect">
            <a:avLst/>
          </a:prstGeom>
        </p:spPr>
      </p:pic>
      <p:sp>
        <p:nvSpPr>
          <p:cNvPr id="46" name="64 Rectángulo"/>
          <p:cNvSpPr/>
          <p:nvPr/>
        </p:nvSpPr>
        <p:spPr>
          <a:xfrm>
            <a:off x="2248241" y="3426863"/>
            <a:ext cx="720080" cy="252000"/>
          </a:xfrm>
          <a:prstGeom prst="rect">
            <a:avLst/>
          </a:prstGeom>
          <a:solidFill>
            <a:srgbClr val="10253F"/>
          </a:solidFill>
          <a:ln>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7" name="CuadroTexto 33"/>
          <p:cNvSpPr txBox="1"/>
          <p:nvPr/>
        </p:nvSpPr>
        <p:spPr>
          <a:xfrm>
            <a:off x="2212281" y="3397611"/>
            <a:ext cx="1080120" cy="306467"/>
          </a:xfrm>
          <a:prstGeom prst="roundRect">
            <a:avLst/>
          </a:prstGeom>
          <a:noFill/>
          <a:ln w="38100">
            <a:noFill/>
          </a:ln>
        </p:spPr>
        <p:txBody>
          <a:bodyPr wrap="square" rtlCol="0">
            <a:spAutoFit/>
          </a:bodyPr>
          <a:lstStyle/>
          <a:p>
            <a:r>
              <a:rPr lang="es-MX" sz="1200" b="1" dirty="0">
                <a:solidFill>
                  <a:schemeClr val="bg1"/>
                </a:solidFill>
              </a:rPr>
              <a:t>30-39 </a:t>
            </a:r>
          </a:p>
        </p:txBody>
      </p:sp>
      <p:pic>
        <p:nvPicPr>
          <p:cNvPr id="57" name="Imagen 3"/>
          <p:cNvPicPr>
            <a:picLocks noChangeAspect="1"/>
          </p:cNvPicPr>
          <p:nvPr/>
        </p:nvPicPr>
        <p:blipFill rotWithShape="1">
          <a:blip r:embed="rId4" cstate="print">
            <a:lum bright="70000" contrast="-70000"/>
          </a:blip>
          <a:srcRect l="4498" t="13887" r="5242" b="16682"/>
          <a:stretch/>
        </p:blipFill>
        <p:spPr>
          <a:xfrm>
            <a:off x="5116853" y="4909419"/>
            <a:ext cx="750581" cy="518439"/>
          </a:xfrm>
          <a:prstGeom prst="rect">
            <a:avLst/>
          </a:prstGeom>
        </p:spPr>
      </p:pic>
      <p:pic>
        <p:nvPicPr>
          <p:cNvPr id="59" name="Imagen 4"/>
          <p:cNvPicPr>
            <a:picLocks noChangeAspect="1"/>
          </p:cNvPicPr>
          <p:nvPr/>
        </p:nvPicPr>
        <p:blipFill>
          <a:blip r:embed="rId5" cstate="print">
            <a:lum bright="70000" contrast="-70000"/>
          </a:blip>
          <a:stretch>
            <a:fillRect/>
          </a:stretch>
        </p:blipFill>
        <p:spPr>
          <a:xfrm>
            <a:off x="3983715" y="4890871"/>
            <a:ext cx="732415" cy="572016"/>
          </a:xfrm>
          <a:prstGeom prst="rect">
            <a:avLst/>
          </a:prstGeom>
        </p:spPr>
      </p:pic>
      <p:pic>
        <p:nvPicPr>
          <p:cNvPr id="62" name="Imagen 5"/>
          <p:cNvPicPr>
            <a:picLocks noChangeAspect="1"/>
          </p:cNvPicPr>
          <p:nvPr/>
        </p:nvPicPr>
        <p:blipFill rotWithShape="1">
          <a:blip r:embed="rId6" cstate="print">
            <a:lum bright="70000" contrast="-70000"/>
          </a:blip>
          <a:srcRect l="6280" t="10778" r="7378" b="15777"/>
          <a:stretch/>
        </p:blipFill>
        <p:spPr>
          <a:xfrm>
            <a:off x="6232489" y="4888401"/>
            <a:ext cx="750582" cy="547014"/>
          </a:xfrm>
          <a:prstGeom prst="rect">
            <a:avLst/>
          </a:prstGeom>
        </p:spPr>
      </p:pic>
      <p:sp>
        <p:nvSpPr>
          <p:cNvPr id="64" name="CuadroTexto 33"/>
          <p:cNvSpPr txBox="1"/>
          <p:nvPr/>
        </p:nvSpPr>
        <p:spPr>
          <a:xfrm>
            <a:off x="3750444" y="5207982"/>
            <a:ext cx="1152128" cy="306467"/>
          </a:xfrm>
          <a:prstGeom prst="roundRect">
            <a:avLst/>
          </a:prstGeom>
          <a:noFill/>
          <a:ln w="38100">
            <a:noFill/>
          </a:ln>
        </p:spPr>
        <p:txBody>
          <a:bodyPr wrap="square" rtlCol="0">
            <a:spAutoFit/>
          </a:bodyPr>
          <a:lstStyle/>
          <a:p>
            <a:pPr algn="ctr"/>
            <a:r>
              <a:rPr lang="es-MX" sz="1200" b="1" dirty="0">
                <a:solidFill>
                  <a:srgbClr val="10253F"/>
                </a:solidFill>
              </a:rPr>
              <a:t>Licenciatura</a:t>
            </a:r>
          </a:p>
        </p:txBody>
      </p:sp>
      <p:sp>
        <p:nvSpPr>
          <p:cNvPr id="65" name="CuadroTexto 33"/>
          <p:cNvSpPr txBox="1"/>
          <p:nvPr/>
        </p:nvSpPr>
        <p:spPr>
          <a:xfrm>
            <a:off x="5078249" y="5207982"/>
            <a:ext cx="848119" cy="306467"/>
          </a:xfrm>
          <a:prstGeom prst="roundRect">
            <a:avLst/>
          </a:prstGeom>
          <a:noFill/>
          <a:ln w="38100">
            <a:noFill/>
          </a:ln>
        </p:spPr>
        <p:txBody>
          <a:bodyPr wrap="square" rtlCol="0">
            <a:spAutoFit/>
          </a:bodyPr>
          <a:lstStyle/>
          <a:p>
            <a:pPr algn="ctr"/>
            <a:r>
              <a:rPr lang="es-MX" sz="1200" b="1" dirty="0">
                <a:solidFill>
                  <a:srgbClr val="10253F"/>
                </a:solidFill>
              </a:rPr>
              <a:t>Maestría</a:t>
            </a:r>
          </a:p>
        </p:txBody>
      </p:sp>
      <p:sp>
        <p:nvSpPr>
          <p:cNvPr id="66" name="CuadroTexto 33"/>
          <p:cNvSpPr txBox="1"/>
          <p:nvPr/>
        </p:nvSpPr>
        <p:spPr>
          <a:xfrm>
            <a:off x="6124965" y="5206369"/>
            <a:ext cx="979147" cy="306467"/>
          </a:xfrm>
          <a:prstGeom prst="roundRect">
            <a:avLst/>
          </a:prstGeom>
          <a:noFill/>
          <a:ln w="38100">
            <a:noFill/>
          </a:ln>
        </p:spPr>
        <p:txBody>
          <a:bodyPr wrap="square" rtlCol="0">
            <a:spAutoFit/>
          </a:bodyPr>
          <a:lstStyle/>
          <a:p>
            <a:r>
              <a:rPr lang="es-MX" sz="1200" b="1" dirty="0">
                <a:solidFill>
                  <a:srgbClr val="10253F"/>
                </a:solidFill>
              </a:rPr>
              <a:t>Doctorado</a:t>
            </a:r>
          </a:p>
        </p:txBody>
      </p:sp>
      <p:sp>
        <p:nvSpPr>
          <p:cNvPr id="67" name="CuadroTexto 33"/>
          <p:cNvSpPr txBox="1"/>
          <p:nvPr/>
        </p:nvSpPr>
        <p:spPr>
          <a:xfrm>
            <a:off x="6166809" y="5456064"/>
            <a:ext cx="897387" cy="374571"/>
          </a:xfrm>
          <a:prstGeom prst="roundRect">
            <a:avLst/>
          </a:prstGeom>
          <a:noFill/>
          <a:ln w="38100">
            <a:noFill/>
          </a:ln>
        </p:spPr>
        <p:txBody>
          <a:bodyPr wrap="square" rtlCol="0">
            <a:spAutoFit/>
          </a:bodyPr>
          <a:lstStyle/>
          <a:p>
            <a:pPr algn="ctr"/>
            <a:r>
              <a:rPr lang="es-MX" sz="1600" b="1" dirty="0">
                <a:solidFill>
                  <a:srgbClr val="10253F"/>
                </a:solidFill>
              </a:rPr>
              <a:t>16.9%</a:t>
            </a:r>
          </a:p>
        </p:txBody>
      </p:sp>
      <p:sp>
        <p:nvSpPr>
          <p:cNvPr id="68" name="CuadroTexto 33"/>
          <p:cNvSpPr txBox="1"/>
          <p:nvPr/>
        </p:nvSpPr>
        <p:spPr>
          <a:xfrm>
            <a:off x="4999613" y="5437174"/>
            <a:ext cx="1008113" cy="442674"/>
          </a:xfrm>
          <a:prstGeom prst="roundRect">
            <a:avLst/>
          </a:prstGeom>
          <a:noFill/>
          <a:ln w="38100">
            <a:noFill/>
          </a:ln>
        </p:spPr>
        <p:txBody>
          <a:bodyPr wrap="square" rtlCol="0">
            <a:spAutoFit/>
          </a:bodyPr>
          <a:lstStyle/>
          <a:p>
            <a:pPr algn="ctr"/>
            <a:r>
              <a:rPr lang="es-MX" sz="2000" b="1" dirty="0">
                <a:solidFill>
                  <a:srgbClr val="10253F"/>
                </a:solidFill>
              </a:rPr>
              <a:t>32.6%</a:t>
            </a:r>
          </a:p>
        </p:txBody>
      </p:sp>
      <p:sp>
        <p:nvSpPr>
          <p:cNvPr id="69" name="CuadroTexto 33"/>
          <p:cNvSpPr txBox="1"/>
          <p:nvPr/>
        </p:nvSpPr>
        <p:spPr>
          <a:xfrm>
            <a:off x="3768727" y="5401406"/>
            <a:ext cx="1123080" cy="510778"/>
          </a:xfrm>
          <a:prstGeom prst="roundRect">
            <a:avLst/>
          </a:prstGeom>
          <a:noFill/>
          <a:ln w="38100">
            <a:noFill/>
          </a:ln>
        </p:spPr>
        <p:txBody>
          <a:bodyPr wrap="square" rtlCol="0">
            <a:spAutoFit/>
          </a:bodyPr>
          <a:lstStyle/>
          <a:p>
            <a:pPr algn="ctr"/>
            <a:r>
              <a:rPr lang="es-MX" sz="2400" b="1" dirty="0">
                <a:solidFill>
                  <a:srgbClr val="10253F"/>
                </a:solidFill>
              </a:rPr>
              <a:t>48.4%</a:t>
            </a:r>
          </a:p>
        </p:txBody>
      </p:sp>
      <p:sp>
        <p:nvSpPr>
          <p:cNvPr id="70" name="66 Elipse"/>
          <p:cNvSpPr/>
          <p:nvPr/>
        </p:nvSpPr>
        <p:spPr>
          <a:xfrm>
            <a:off x="5140952" y="3387374"/>
            <a:ext cx="1080000" cy="1080000"/>
          </a:xfrm>
          <a:prstGeom prst="ellipse">
            <a:avLst/>
          </a:prstGeom>
          <a:solidFill>
            <a:srgbClr val="006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b="1" dirty="0"/>
          </a:p>
        </p:txBody>
      </p:sp>
      <p:sp>
        <p:nvSpPr>
          <p:cNvPr id="71" name="67 Elipse"/>
          <p:cNvSpPr/>
          <p:nvPr/>
        </p:nvSpPr>
        <p:spPr>
          <a:xfrm>
            <a:off x="3700754" y="3747374"/>
            <a:ext cx="360000" cy="360000"/>
          </a:xfrm>
          <a:prstGeom prst="ellipse">
            <a:avLst/>
          </a:prstGeom>
          <a:solidFill>
            <a:srgbClr val="102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b="1" dirty="0"/>
          </a:p>
        </p:txBody>
      </p:sp>
      <p:sp>
        <p:nvSpPr>
          <p:cNvPr id="72" name="CuadroTexto 33"/>
          <p:cNvSpPr txBox="1"/>
          <p:nvPr/>
        </p:nvSpPr>
        <p:spPr>
          <a:xfrm>
            <a:off x="3634181" y="3776093"/>
            <a:ext cx="605327" cy="289441"/>
          </a:xfrm>
          <a:prstGeom prst="roundRect">
            <a:avLst/>
          </a:prstGeom>
          <a:noFill/>
          <a:ln w="38100">
            <a:noFill/>
          </a:ln>
        </p:spPr>
        <p:txBody>
          <a:bodyPr wrap="square" rtlCol="0">
            <a:spAutoFit/>
          </a:bodyPr>
          <a:lstStyle/>
          <a:p>
            <a:r>
              <a:rPr lang="es-MX" sz="1100" b="1" dirty="0">
                <a:solidFill>
                  <a:schemeClr val="bg1"/>
                </a:solidFill>
              </a:rPr>
              <a:t>2.0%</a:t>
            </a:r>
          </a:p>
        </p:txBody>
      </p:sp>
      <p:sp>
        <p:nvSpPr>
          <p:cNvPr id="73" name="65 Elipse"/>
          <p:cNvSpPr/>
          <p:nvPr/>
        </p:nvSpPr>
        <p:spPr>
          <a:xfrm>
            <a:off x="6365050" y="3495374"/>
            <a:ext cx="864000" cy="86400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b="1" dirty="0"/>
          </a:p>
        </p:txBody>
      </p:sp>
      <p:sp>
        <p:nvSpPr>
          <p:cNvPr id="74" name="CuadroTexto 33"/>
          <p:cNvSpPr txBox="1"/>
          <p:nvPr/>
        </p:nvSpPr>
        <p:spPr>
          <a:xfrm>
            <a:off x="5028514" y="3603382"/>
            <a:ext cx="1361159" cy="578882"/>
          </a:xfrm>
          <a:prstGeom prst="roundRect">
            <a:avLst/>
          </a:prstGeom>
          <a:noFill/>
          <a:ln w="38100">
            <a:noFill/>
          </a:ln>
        </p:spPr>
        <p:txBody>
          <a:bodyPr wrap="square" rtlCol="0">
            <a:spAutoFit/>
          </a:bodyPr>
          <a:lstStyle/>
          <a:p>
            <a:pPr algn="ctr"/>
            <a:r>
              <a:rPr lang="es-MX" sz="2800" b="1" dirty="0">
                <a:solidFill>
                  <a:schemeClr val="bg1"/>
                </a:solidFill>
              </a:rPr>
              <a:t>37.9%</a:t>
            </a:r>
          </a:p>
        </p:txBody>
      </p:sp>
      <p:sp>
        <p:nvSpPr>
          <p:cNvPr id="75" name="66 Elipse"/>
          <p:cNvSpPr/>
          <p:nvPr/>
        </p:nvSpPr>
        <p:spPr>
          <a:xfrm>
            <a:off x="4204853" y="3531374"/>
            <a:ext cx="792000" cy="792000"/>
          </a:xfrm>
          <a:prstGeom prst="ellipse">
            <a:avLst/>
          </a:prstGeom>
          <a:solidFill>
            <a:srgbClr val="023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b="1" dirty="0"/>
          </a:p>
        </p:txBody>
      </p:sp>
      <p:sp>
        <p:nvSpPr>
          <p:cNvPr id="76" name="CuadroTexto 33"/>
          <p:cNvSpPr txBox="1"/>
          <p:nvPr/>
        </p:nvSpPr>
        <p:spPr>
          <a:xfrm>
            <a:off x="6317665" y="3671486"/>
            <a:ext cx="1008112" cy="442674"/>
          </a:xfrm>
          <a:prstGeom prst="roundRect">
            <a:avLst/>
          </a:prstGeom>
          <a:noFill/>
          <a:ln w="38100">
            <a:noFill/>
          </a:ln>
        </p:spPr>
        <p:txBody>
          <a:bodyPr wrap="square" rtlCol="0">
            <a:spAutoFit/>
          </a:bodyPr>
          <a:lstStyle/>
          <a:p>
            <a:r>
              <a:rPr lang="es-MX" sz="2000" b="1" dirty="0">
                <a:solidFill>
                  <a:schemeClr val="bg1"/>
                </a:solidFill>
              </a:rPr>
              <a:t>31.2%</a:t>
            </a:r>
          </a:p>
        </p:txBody>
      </p:sp>
      <p:sp>
        <p:nvSpPr>
          <p:cNvPr id="77" name="CuadroTexto 33"/>
          <p:cNvSpPr txBox="1"/>
          <p:nvPr/>
        </p:nvSpPr>
        <p:spPr>
          <a:xfrm>
            <a:off x="4157425" y="3688512"/>
            <a:ext cx="1008112" cy="408623"/>
          </a:xfrm>
          <a:prstGeom prst="roundRect">
            <a:avLst/>
          </a:prstGeom>
          <a:noFill/>
          <a:ln w="38100">
            <a:noFill/>
          </a:ln>
        </p:spPr>
        <p:txBody>
          <a:bodyPr wrap="square" rtlCol="0">
            <a:spAutoFit/>
          </a:bodyPr>
          <a:lstStyle/>
          <a:p>
            <a:r>
              <a:rPr lang="es-MX" b="1" dirty="0">
                <a:solidFill>
                  <a:schemeClr val="bg1"/>
                </a:solidFill>
              </a:rPr>
              <a:t>26.8%</a:t>
            </a:r>
          </a:p>
        </p:txBody>
      </p:sp>
      <p:pic>
        <p:nvPicPr>
          <p:cNvPr id="83" name="Imagen 3"/>
          <p:cNvPicPr>
            <a:picLocks noChangeAspect="1"/>
          </p:cNvPicPr>
          <p:nvPr/>
        </p:nvPicPr>
        <p:blipFill rotWithShape="1">
          <a:blip r:embed="rId4" cstate="print">
            <a:lum bright="70000" contrast="-70000"/>
          </a:blip>
          <a:srcRect l="4498" t="13887" r="5242" b="16682"/>
          <a:stretch/>
        </p:blipFill>
        <p:spPr>
          <a:xfrm>
            <a:off x="9358800" y="4907806"/>
            <a:ext cx="750581" cy="518439"/>
          </a:xfrm>
          <a:prstGeom prst="rect">
            <a:avLst/>
          </a:prstGeom>
        </p:spPr>
      </p:pic>
      <p:pic>
        <p:nvPicPr>
          <p:cNvPr id="84" name="Imagen 4"/>
          <p:cNvPicPr>
            <a:picLocks noChangeAspect="1"/>
          </p:cNvPicPr>
          <p:nvPr/>
        </p:nvPicPr>
        <p:blipFill>
          <a:blip r:embed="rId5" cstate="print">
            <a:lum bright="70000" contrast="-70000"/>
          </a:blip>
          <a:stretch>
            <a:fillRect/>
          </a:stretch>
        </p:blipFill>
        <p:spPr>
          <a:xfrm>
            <a:off x="8225662" y="4889258"/>
            <a:ext cx="732415" cy="572016"/>
          </a:xfrm>
          <a:prstGeom prst="rect">
            <a:avLst/>
          </a:prstGeom>
        </p:spPr>
      </p:pic>
      <p:pic>
        <p:nvPicPr>
          <p:cNvPr id="85" name="Imagen 5"/>
          <p:cNvPicPr>
            <a:picLocks noChangeAspect="1"/>
          </p:cNvPicPr>
          <p:nvPr/>
        </p:nvPicPr>
        <p:blipFill rotWithShape="1">
          <a:blip r:embed="rId6" cstate="print">
            <a:lum bright="70000" contrast="-70000"/>
          </a:blip>
          <a:srcRect l="6280" t="10778" r="7378" b="15777"/>
          <a:stretch/>
        </p:blipFill>
        <p:spPr>
          <a:xfrm>
            <a:off x="10474436" y="4886788"/>
            <a:ext cx="750582" cy="547014"/>
          </a:xfrm>
          <a:prstGeom prst="rect">
            <a:avLst/>
          </a:prstGeom>
        </p:spPr>
      </p:pic>
      <p:sp>
        <p:nvSpPr>
          <p:cNvPr id="86" name="CuadroTexto 33"/>
          <p:cNvSpPr txBox="1"/>
          <p:nvPr/>
        </p:nvSpPr>
        <p:spPr>
          <a:xfrm>
            <a:off x="7990649" y="5206369"/>
            <a:ext cx="1152128" cy="306467"/>
          </a:xfrm>
          <a:prstGeom prst="roundRect">
            <a:avLst/>
          </a:prstGeom>
          <a:noFill/>
          <a:ln w="38100">
            <a:noFill/>
          </a:ln>
        </p:spPr>
        <p:txBody>
          <a:bodyPr wrap="square" rtlCol="0">
            <a:spAutoFit/>
          </a:bodyPr>
          <a:lstStyle/>
          <a:p>
            <a:pPr algn="ctr"/>
            <a:r>
              <a:rPr lang="es-MX" sz="1200" b="1" dirty="0">
                <a:solidFill>
                  <a:srgbClr val="31859C"/>
                </a:solidFill>
              </a:rPr>
              <a:t>Licenciatura</a:t>
            </a:r>
          </a:p>
        </p:txBody>
      </p:sp>
      <p:sp>
        <p:nvSpPr>
          <p:cNvPr id="87" name="CuadroTexto 33"/>
          <p:cNvSpPr txBox="1"/>
          <p:nvPr/>
        </p:nvSpPr>
        <p:spPr>
          <a:xfrm>
            <a:off x="9305128" y="5206369"/>
            <a:ext cx="848119" cy="306467"/>
          </a:xfrm>
          <a:prstGeom prst="roundRect">
            <a:avLst/>
          </a:prstGeom>
          <a:noFill/>
          <a:ln w="38100">
            <a:noFill/>
          </a:ln>
        </p:spPr>
        <p:txBody>
          <a:bodyPr wrap="square" rtlCol="0">
            <a:spAutoFit/>
          </a:bodyPr>
          <a:lstStyle/>
          <a:p>
            <a:pPr algn="ctr"/>
            <a:r>
              <a:rPr lang="es-MX" sz="1200" b="1" dirty="0">
                <a:solidFill>
                  <a:srgbClr val="31859C"/>
                </a:solidFill>
              </a:rPr>
              <a:t>Maestría</a:t>
            </a:r>
          </a:p>
        </p:txBody>
      </p:sp>
      <p:sp>
        <p:nvSpPr>
          <p:cNvPr id="88" name="CuadroTexto 33"/>
          <p:cNvSpPr txBox="1"/>
          <p:nvPr/>
        </p:nvSpPr>
        <p:spPr>
          <a:xfrm>
            <a:off x="10356248" y="5206368"/>
            <a:ext cx="979147" cy="306467"/>
          </a:xfrm>
          <a:prstGeom prst="roundRect">
            <a:avLst/>
          </a:prstGeom>
          <a:noFill/>
          <a:ln w="38100">
            <a:noFill/>
          </a:ln>
        </p:spPr>
        <p:txBody>
          <a:bodyPr wrap="square" rtlCol="0">
            <a:spAutoFit/>
          </a:bodyPr>
          <a:lstStyle/>
          <a:p>
            <a:r>
              <a:rPr lang="es-MX" sz="1200" b="1" dirty="0">
                <a:solidFill>
                  <a:srgbClr val="31859C"/>
                </a:solidFill>
              </a:rPr>
              <a:t>Doctorado</a:t>
            </a:r>
          </a:p>
        </p:txBody>
      </p:sp>
      <p:sp>
        <p:nvSpPr>
          <p:cNvPr id="89" name="CuadroTexto 33"/>
          <p:cNvSpPr txBox="1"/>
          <p:nvPr/>
        </p:nvSpPr>
        <p:spPr>
          <a:xfrm>
            <a:off x="10424049" y="5456064"/>
            <a:ext cx="897387" cy="374571"/>
          </a:xfrm>
          <a:prstGeom prst="roundRect">
            <a:avLst/>
          </a:prstGeom>
          <a:noFill/>
          <a:ln w="38100">
            <a:noFill/>
          </a:ln>
        </p:spPr>
        <p:txBody>
          <a:bodyPr wrap="square" rtlCol="0">
            <a:spAutoFit/>
          </a:bodyPr>
          <a:lstStyle/>
          <a:p>
            <a:pPr algn="ctr"/>
            <a:r>
              <a:rPr lang="es-MX" sz="1600" b="1" dirty="0">
                <a:solidFill>
                  <a:srgbClr val="31859C"/>
                </a:solidFill>
              </a:rPr>
              <a:t>21.3%</a:t>
            </a:r>
          </a:p>
        </p:txBody>
      </p:sp>
      <p:sp>
        <p:nvSpPr>
          <p:cNvPr id="90" name="CuadroTexto 33"/>
          <p:cNvSpPr txBox="1"/>
          <p:nvPr/>
        </p:nvSpPr>
        <p:spPr>
          <a:xfrm>
            <a:off x="9214784" y="5435458"/>
            <a:ext cx="1008113" cy="442674"/>
          </a:xfrm>
          <a:prstGeom prst="roundRect">
            <a:avLst/>
          </a:prstGeom>
          <a:noFill/>
          <a:ln w="38100">
            <a:noFill/>
          </a:ln>
        </p:spPr>
        <p:txBody>
          <a:bodyPr wrap="square" rtlCol="0">
            <a:spAutoFit/>
          </a:bodyPr>
          <a:lstStyle/>
          <a:p>
            <a:pPr algn="ctr"/>
            <a:r>
              <a:rPr lang="es-MX" sz="2000" b="1" dirty="0">
                <a:solidFill>
                  <a:srgbClr val="31859C"/>
                </a:solidFill>
              </a:rPr>
              <a:t>31.6%</a:t>
            </a:r>
          </a:p>
        </p:txBody>
      </p:sp>
      <p:sp>
        <p:nvSpPr>
          <p:cNvPr id="91" name="CuadroTexto 33"/>
          <p:cNvSpPr txBox="1"/>
          <p:nvPr/>
        </p:nvSpPr>
        <p:spPr>
          <a:xfrm>
            <a:off x="8038033" y="5435458"/>
            <a:ext cx="1123080" cy="510778"/>
          </a:xfrm>
          <a:prstGeom prst="roundRect">
            <a:avLst/>
          </a:prstGeom>
          <a:noFill/>
          <a:ln w="38100">
            <a:noFill/>
          </a:ln>
        </p:spPr>
        <p:txBody>
          <a:bodyPr wrap="square" rtlCol="0">
            <a:spAutoFit/>
          </a:bodyPr>
          <a:lstStyle/>
          <a:p>
            <a:pPr algn="ctr"/>
            <a:r>
              <a:rPr lang="es-MX" sz="2400" b="1" dirty="0">
                <a:solidFill>
                  <a:srgbClr val="31859C"/>
                </a:solidFill>
              </a:rPr>
              <a:t>44.5%</a:t>
            </a:r>
          </a:p>
        </p:txBody>
      </p:sp>
      <p:sp>
        <p:nvSpPr>
          <p:cNvPr id="92" name="66 Elipse"/>
          <p:cNvSpPr/>
          <p:nvPr/>
        </p:nvSpPr>
        <p:spPr>
          <a:xfrm>
            <a:off x="9442899" y="3385761"/>
            <a:ext cx="1080000" cy="1080000"/>
          </a:xfrm>
          <a:prstGeom prst="ellipse">
            <a:avLst/>
          </a:prstGeom>
          <a:solidFill>
            <a:srgbClr val="006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b="1" dirty="0"/>
          </a:p>
        </p:txBody>
      </p:sp>
      <p:sp>
        <p:nvSpPr>
          <p:cNvPr id="93" name="67 Elipse"/>
          <p:cNvSpPr/>
          <p:nvPr/>
        </p:nvSpPr>
        <p:spPr>
          <a:xfrm>
            <a:off x="7942701" y="3745761"/>
            <a:ext cx="360000" cy="360000"/>
          </a:xfrm>
          <a:prstGeom prst="ellipse">
            <a:avLst/>
          </a:prstGeom>
          <a:solidFill>
            <a:srgbClr val="102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b="1" dirty="0"/>
          </a:p>
        </p:txBody>
      </p:sp>
      <p:sp>
        <p:nvSpPr>
          <p:cNvPr id="94" name="CuadroTexto 33"/>
          <p:cNvSpPr txBox="1"/>
          <p:nvPr/>
        </p:nvSpPr>
        <p:spPr>
          <a:xfrm>
            <a:off x="7851635" y="3756530"/>
            <a:ext cx="689372" cy="306467"/>
          </a:xfrm>
          <a:prstGeom prst="roundRect">
            <a:avLst/>
          </a:prstGeom>
          <a:noFill/>
          <a:ln w="38100">
            <a:noFill/>
          </a:ln>
        </p:spPr>
        <p:txBody>
          <a:bodyPr wrap="square" rtlCol="0">
            <a:spAutoFit/>
          </a:bodyPr>
          <a:lstStyle/>
          <a:p>
            <a:r>
              <a:rPr lang="es-MX" sz="1200" b="1" dirty="0">
                <a:solidFill>
                  <a:schemeClr val="bg1"/>
                </a:solidFill>
              </a:rPr>
              <a:t>5.2%</a:t>
            </a:r>
          </a:p>
        </p:txBody>
      </p:sp>
      <p:sp>
        <p:nvSpPr>
          <p:cNvPr id="95" name="65 Elipse"/>
          <p:cNvSpPr/>
          <p:nvPr/>
        </p:nvSpPr>
        <p:spPr>
          <a:xfrm>
            <a:off x="10606997" y="3583761"/>
            <a:ext cx="684000" cy="684000"/>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b="1" dirty="0"/>
          </a:p>
        </p:txBody>
      </p:sp>
      <p:sp>
        <p:nvSpPr>
          <p:cNvPr id="96" name="CuadroTexto 33"/>
          <p:cNvSpPr txBox="1"/>
          <p:nvPr/>
        </p:nvSpPr>
        <p:spPr>
          <a:xfrm>
            <a:off x="9294176" y="3604995"/>
            <a:ext cx="1361159" cy="578882"/>
          </a:xfrm>
          <a:prstGeom prst="roundRect">
            <a:avLst/>
          </a:prstGeom>
          <a:noFill/>
          <a:ln w="38100">
            <a:noFill/>
          </a:ln>
        </p:spPr>
        <p:txBody>
          <a:bodyPr wrap="square" rtlCol="0">
            <a:spAutoFit/>
          </a:bodyPr>
          <a:lstStyle/>
          <a:p>
            <a:pPr algn="ctr"/>
            <a:r>
              <a:rPr lang="es-MX" sz="2800" b="1" dirty="0">
                <a:solidFill>
                  <a:schemeClr val="bg1"/>
                </a:solidFill>
              </a:rPr>
              <a:t>40.0%</a:t>
            </a:r>
          </a:p>
        </p:txBody>
      </p:sp>
      <p:sp>
        <p:nvSpPr>
          <p:cNvPr id="97" name="66 Elipse"/>
          <p:cNvSpPr/>
          <p:nvPr/>
        </p:nvSpPr>
        <p:spPr>
          <a:xfrm>
            <a:off x="8386800" y="3439761"/>
            <a:ext cx="972000" cy="972000"/>
          </a:xfrm>
          <a:prstGeom prst="ellipse">
            <a:avLst/>
          </a:prstGeom>
          <a:solidFill>
            <a:srgbClr val="023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b="1" dirty="0"/>
          </a:p>
        </p:txBody>
      </p:sp>
      <p:sp>
        <p:nvSpPr>
          <p:cNvPr id="98" name="CuadroTexto 33"/>
          <p:cNvSpPr txBox="1"/>
          <p:nvPr/>
        </p:nvSpPr>
        <p:spPr>
          <a:xfrm>
            <a:off x="10505682" y="3688656"/>
            <a:ext cx="902822" cy="408623"/>
          </a:xfrm>
          <a:prstGeom prst="roundRect">
            <a:avLst/>
          </a:prstGeom>
          <a:noFill/>
          <a:ln w="38100">
            <a:noFill/>
          </a:ln>
        </p:spPr>
        <p:txBody>
          <a:bodyPr wrap="square" rtlCol="0">
            <a:spAutoFit/>
          </a:bodyPr>
          <a:lstStyle/>
          <a:p>
            <a:r>
              <a:rPr lang="es-MX" b="1" dirty="0">
                <a:solidFill>
                  <a:schemeClr val="bg1"/>
                </a:solidFill>
              </a:rPr>
              <a:t>16.8%</a:t>
            </a:r>
          </a:p>
        </p:txBody>
      </p:sp>
      <p:sp>
        <p:nvSpPr>
          <p:cNvPr id="99" name="CuadroTexto 33"/>
          <p:cNvSpPr txBox="1"/>
          <p:nvPr/>
        </p:nvSpPr>
        <p:spPr>
          <a:xfrm>
            <a:off x="8343462" y="3639047"/>
            <a:ext cx="1254844" cy="510778"/>
          </a:xfrm>
          <a:prstGeom prst="roundRect">
            <a:avLst/>
          </a:prstGeom>
          <a:noFill/>
          <a:ln w="38100">
            <a:noFill/>
          </a:ln>
        </p:spPr>
        <p:txBody>
          <a:bodyPr wrap="square" rtlCol="0">
            <a:spAutoFit/>
          </a:bodyPr>
          <a:lstStyle/>
          <a:p>
            <a:r>
              <a:rPr lang="es-MX" sz="2400" b="1" dirty="0">
                <a:solidFill>
                  <a:schemeClr val="bg1"/>
                </a:solidFill>
              </a:rPr>
              <a:t>35.5%</a:t>
            </a:r>
          </a:p>
        </p:txBody>
      </p:sp>
      <p:grpSp>
        <p:nvGrpSpPr>
          <p:cNvPr id="2" name="Grupo 1"/>
          <p:cNvGrpSpPr/>
          <p:nvPr/>
        </p:nvGrpSpPr>
        <p:grpSpPr>
          <a:xfrm>
            <a:off x="479376" y="1559961"/>
            <a:ext cx="11232808" cy="1598599"/>
            <a:chOff x="479376" y="1614377"/>
            <a:chExt cx="11232808" cy="1598599"/>
          </a:xfrm>
        </p:grpSpPr>
        <p:sp>
          <p:nvSpPr>
            <p:cNvPr id="21" name="26 CuadroTexto"/>
            <p:cNvSpPr txBox="1"/>
            <p:nvPr/>
          </p:nvSpPr>
          <p:spPr>
            <a:xfrm>
              <a:off x="815193" y="2452826"/>
              <a:ext cx="1944216" cy="400110"/>
            </a:xfrm>
            <a:prstGeom prst="rect">
              <a:avLst/>
            </a:prstGeom>
            <a:noFill/>
          </p:spPr>
          <p:txBody>
            <a:bodyPr wrap="square" rtlCol="0">
              <a:spAutoFit/>
            </a:bodyPr>
            <a:lstStyle/>
            <a:p>
              <a:r>
                <a:rPr lang="es-MX" sz="2000" b="1" dirty="0">
                  <a:solidFill>
                    <a:schemeClr val="tx2">
                      <a:lumMod val="50000"/>
                    </a:schemeClr>
                  </a:solidFill>
                </a:rPr>
                <a:t>Sexo</a:t>
              </a:r>
            </a:p>
          </p:txBody>
        </p:sp>
        <p:sp>
          <p:nvSpPr>
            <p:cNvPr id="22" name="27 Pentágono"/>
            <p:cNvSpPr/>
            <p:nvPr/>
          </p:nvSpPr>
          <p:spPr>
            <a:xfrm>
              <a:off x="479376" y="2452826"/>
              <a:ext cx="288000" cy="360000"/>
            </a:xfrm>
            <a:prstGeom prst="homePlate">
              <a:avLst/>
            </a:prstGeom>
            <a:solidFill>
              <a:schemeClr val="tx2">
                <a:lumMod val="50000"/>
              </a:schemeClr>
            </a:solidFill>
            <a:ln>
              <a:solidFill>
                <a:schemeClr val="tx2">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41" name="25 Imagen" descr="mujer2.png"/>
            <p:cNvPicPr>
              <a:picLocks noChangeAspect="1"/>
            </p:cNvPicPr>
            <p:nvPr/>
          </p:nvPicPr>
          <p:blipFill>
            <a:blip r:embed="rId7" cstate="print">
              <a:clrChange>
                <a:clrFrom>
                  <a:srgbClr val="E6E6E6"/>
                </a:clrFrom>
                <a:clrTo>
                  <a:srgbClr val="E6E6E6">
                    <a:alpha val="0"/>
                  </a:srgbClr>
                </a:clrTo>
              </a:clrChange>
              <a:duotone>
                <a:schemeClr val="bg2">
                  <a:shade val="45000"/>
                  <a:satMod val="135000"/>
                </a:schemeClr>
                <a:prstClr val="white"/>
              </a:duotone>
            </a:blip>
            <a:stretch>
              <a:fillRect/>
            </a:stretch>
          </p:blipFill>
          <p:spPr>
            <a:xfrm>
              <a:off x="2327361" y="2132856"/>
              <a:ext cx="504056" cy="504056"/>
            </a:xfrm>
            <a:prstGeom prst="rect">
              <a:avLst/>
            </a:prstGeom>
          </p:spPr>
        </p:pic>
        <p:pic>
          <p:nvPicPr>
            <p:cNvPr id="42" name="26 Imagen" descr="hombre.png"/>
            <p:cNvPicPr>
              <a:picLocks noChangeAspect="1"/>
            </p:cNvPicPr>
            <p:nvPr/>
          </p:nvPicPr>
          <p:blipFill>
            <a:blip r:embed="rId8" cstate="print">
              <a:clrChange>
                <a:clrFrom>
                  <a:srgbClr val="E6E6E6"/>
                </a:clrFrom>
                <a:clrTo>
                  <a:srgbClr val="E6E6E6">
                    <a:alpha val="0"/>
                  </a:srgbClr>
                </a:clrTo>
              </a:clrChange>
              <a:duotone>
                <a:schemeClr val="bg2">
                  <a:shade val="45000"/>
                  <a:satMod val="135000"/>
                </a:schemeClr>
                <a:prstClr val="white"/>
              </a:duotone>
            </a:blip>
            <a:stretch>
              <a:fillRect/>
            </a:stretch>
          </p:blipFill>
          <p:spPr>
            <a:xfrm>
              <a:off x="2327311" y="2703891"/>
              <a:ext cx="504106" cy="509085"/>
            </a:xfrm>
            <a:prstGeom prst="rect">
              <a:avLst/>
            </a:prstGeom>
          </p:spPr>
        </p:pic>
        <p:pic>
          <p:nvPicPr>
            <p:cNvPr id="49" name="25 Imagen" descr="mujer2.png"/>
            <p:cNvPicPr>
              <a:picLocks noChangeAspect="1"/>
            </p:cNvPicPr>
            <p:nvPr/>
          </p:nvPicPr>
          <p:blipFill>
            <a:blip r:embed="rId7" cstate="print">
              <a:clrChange>
                <a:clrFrom>
                  <a:srgbClr val="E6E6E6"/>
                </a:clrFrom>
                <a:clrTo>
                  <a:srgbClr val="E6E6E6">
                    <a:alpha val="0"/>
                  </a:srgbClr>
                </a:clrTo>
              </a:clrChange>
              <a:duotone>
                <a:schemeClr val="bg2">
                  <a:shade val="45000"/>
                  <a:satMod val="135000"/>
                </a:schemeClr>
                <a:prstClr val="white"/>
              </a:duotone>
            </a:blip>
            <a:stretch>
              <a:fillRect/>
            </a:stretch>
          </p:blipFill>
          <p:spPr>
            <a:xfrm>
              <a:off x="4218748" y="2280098"/>
              <a:ext cx="876898" cy="876898"/>
            </a:xfrm>
            <a:prstGeom prst="rect">
              <a:avLst/>
            </a:prstGeom>
          </p:spPr>
        </p:pic>
        <p:pic>
          <p:nvPicPr>
            <p:cNvPr id="50" name="26 Imagen" descr="hombre.png"/>
            <p:cNvPicPr>
              <a:picLocks noChangeAspect="1"/>
            </p:cNvPicPr>
            <p:nvPr/>
          </p:nvPicPr>
          <p:blipFill>
            <a:blip r:embed="rId8" cstate="print">
              <a:clrChange>
                <a:clrFrom>
                  <a:srgbClr val="E6E6E6"/>
                </a:clrFrom>
                <a:clrTo>
                  <a:srgbClr val="E6E6E6">
                    <a:alpha val="0"/>
                  </a:srgbClr>
                </a:clrTo>
              </a:clrChange>
              <a:duotone>
                <a:schemeClr val="bg2">
                  <a:shade val="45000"/>
                  <a:satMod val="135000"/>
                </a:schemeClr>
                <a:prstClr val="white"/>
              </a:duotone>
            </a:blip>
            <a:stretch>
              <a:fillRect/>
            </a:stretch>
          </p:blipFill>
          <p:spPr>
            <a:xfrm>
              <a:off x="5702686" y="2280098"/>
              <a:ext cx="868322" cy="876898"/>
            </a:xfrm>
            <a:prstGeom prst="rect">
              <a:avLst/>
            </a:prstGeom>
          </p:spPr>
        </p:pic>
        <p:sp>
          <p:nvSpPr>
            <p:cNvPr id="52" name="28 Pentágono"/>
            <p:cNvSpPr/>
            <p:nvPr/>
          </p:nvSpPr>
          <p:spPr>
            <a:xfrm>
              <a:off x="3512143" y="1614377"/>
              <a:ext cx="3960000" cy="360040"/>
            </a:xfrm>
            <a:prstGeom prst="homePlate">
              <a:avLst/>
            </a:prstGeom>
            <a:solidFill>
              <a:srgbClr val="10253F"/>
            </a:solidFill>
            <a:ln>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a:t>Tribunales Superiores de Justicia</a:t>
              </a:r>
            </a:p>
          </p:txBody>
        </p:sp>
        <p:sp>
          <p:nvSpPr>
            <p:cNvPr id="54" name="CuadroTexto 33"/>
            <p:cNvSpPr txBox="1"/>
            <p:nvPr/>
          </p:nvSpPr>
          <p:spPr>
            <a:xfrm>
              <a:off x="4445154" y="1995066"/>
              <a:ext cx="1891493" cy="374571"/>
            </a:xfrm>
            <a:prstGeom prst="roundRect">
              <a:avLst/>
            </a:prstGeom>
            <a:noFill/>
            <a:ln w="38100">
              <a:noFill/>
            </a:ln>
          </p:spPr>
          <p:txBody>
            <a:bodyPr wrap="square" rtlCol="0">
              <a:spAutoFit/>
            </a:bodyPr>
            <a:lstStyle/>
            <a:p>
              <a:pPr algn="ctr"/>
              <a:r>
                <a:rPr lang="es-MX" sz="1600" b="1" dirty="0">
                  <a:solidFill>
                    <a:srgbClr val="10253F"/>
                  </a:solidFill>
                </a:rPr>
                <a:t>605 Magistrados</a:t>
              </a:r>
            </a:p>
          </p:txBody>
        </p:sp>
        <p:sp>
          <p:nvSpPr>
            <p:cNvPr id="55" name="CuadroTexto 4"/>
            <p:cNvSpPr txBox="1"/>
            <p:nvPr/>
          </p:nvSpPr>
          <p:spPr>
            <a:xfrm>
              <a:off x="5663952" y="2511967"/>
              <a:ext cx="936104" cy="369332"/>
            </a:xfrm>
            <a:prstGeom prst="rect">
              <a:avLst/>
            </a:prstGeom>
            <a:noFill/>
          </p:spPr>
          <p:txBody>
            <a:bodyPr wrap="square" rtlCol="0">
              <a:spAutoFit/>
            </a:bodyPr>
            <a:lstStyle/>
            <a:p>
              <a:pPr algn="ctr"/>
              <a:r>
                <a:rPr lang="es-MX" b="1" dirty="0" smtClean="0">
                  <a:solidFill>
                    <a:srgbClr val="10253F"/>
                  </a:solidFill>
                </a:rPr>
                <a:t>67.4</a:t>
              </a:r>
              <a:r>
                <a:rPr lang="es-MX" b="1" dirty="0">
                  <a:solidFill>
                    <a:srgbClr val="10253F"/>
                  </a:solidFill>
                </a:rPr>
                <a:t>%</a:t>
              </a:r>
            </a:p>
          </p:txBody>
        </p:sp>
        <p:sp>
          <p:nvSpPr>
            <p:cNvPr id="56" name="CuadroTexto 100"/>
            <p:cNvSpPr txBox="1"/>
            <p:nvPr/>
          </p:nvSpPr>
          <p:spPr>
            <a:xfrm>
              <a:off x="4218748" y="2511967"/>
              <a:ext cx="936104" cy="369332"/>
            </a:xfrm>
            <a:prstGeom prst="rect">
              <a:avLst/>
            </a:prstGeom>
            <a:noFill/>
          </p:spPr>
          <p:txBody>
            <a:bodyPr wrap="square" rtlCol="0">
              <a:spAutoFit/>
            </a:bodyPr>
            <a:lstStyle/>
            <a:p>
              <a:pPr algn="ctr"/>
              <a:r>
                <a:rPr lang="es-MX" b="1" dirty="0" smtClean="0">
                  <a:solidFill>
                    <a:srgbClr val="10253F"/>
                  </a:solidFill>
                </a:rPr>
                <a:t>30.4</a:t>
              </a:r>
              <a:r>
                <a:rPr lang="es-MX" b="1" dirty="0">
                  <a:solidFill>
                    <a:srgbClr val="10253F"/>
                  </a:solidFill>
                </a:rPr>
                <a:t>%</a:t>
              </a:r>
            </a:p>
          </p:txBody>
        </p:sp>
        <p:sp>
          <p:nvSpPr>
            <p:cNvPr id="79" name="30 Cheurón"/>
            <p:cNvSpPr/>
            <p:nvPr/>
          </p:nvSpPr>
          <p:spPr>
            <a:xfrm>
              <a:off x="7752184" y="1630413"/>
              <a:ext cx="3960000" cy="360040"/>
            </a:xfrm>
            <a:prstGeom prst="chevron">
              <a:avLst/>
            </a:prstGeom>
            <a:solidFill>
              <a:srgbClr val="31859C"/>
            </a:solidFill>
            <a:ln>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a:t>Consejos de la Judicatura</a:t>
              </a:r>
            </a:p>
          </p:txBody>
        </p:sp>
        <p:sp>
          <p:nvSpPr>
            <p:cNvPr id="80" name="CuadroTexto 33"/>
            <p:cNvSpPr txBox="1"/>
            <p:nvPr/>
          </p:nvSpPr>
          <p:spPr>
            <a:xfrm>
              <a:off x="8784479" y="2000754"/>
              <a:ext cx="1776456" cy="374571"/>
            </a:xfrm>
            <a:prstGeom prst="roundRect">
              <a:avLst/>
            </a:prstGeom>
            <a:noFill/>
            <a:ln w="38100">
              <a:noFill/>
            </a:ln>
          </p:spPr>
          <p:txBody>
            <a:bodyPr wrap="square" rtlCol="0">
              <a:spAutoFit/>
            </a:bodyPr>
            <a:lstStyle/>
            <a:p>
              <a:r>
                <a:rPr lang="es-MX" sz="1600" b="1" dirty="0" smtClean="0">
                  <a:solidFill>
                    <a:srgbClr val="31859C"/>
                  </a:solidFill>
                </a:rPr>
                <a:t>155 </a:t>
              </a:r>
              <a:r>
                <a:rPr lang="es-MX" sz="1600" b="1" dirty="0">
                  <a:solidFill>
                    <a:srgbClr val="31859C"/>
                  </a:solidFill>
                </a:rPr>
                <a:t>Consejeros</a:t>
              </a:r>
            </a:p>
          </p:txBody>
        </p:sp>
        <p:pic>
          <p:nvPicPr>
            <p:cNvPr id="81" name="25 Imagen" descr="mujer2.png"/>
            <p:cNvPicPr>
              <a:picLocks noChangeAspect="1"/>
            </p:cNvPicPr>
            <p:nvPr/>
          </p:nvPicPr>
          <p:blipFill>
            <a:blip r:embed="rId7" cstate="print">
              <a:clrChange>
                <a:clrFrom>
                  <a:srgbClr val="E6E6E6"/>
                </a:clrFrom>
                <a:clrTo>
                  <a:srgbClr val="E6E6E6">
                    <a:alpha val="0"/>
                  </a:srgbClr>
                </a:clrTo>
              </a:clrChange>
              <a:duotone>
                <a:schemeClr val="bg2">
                  <a:shade val="45000"/>
                  <a:satMod val="135000"/>
                </a:schemeClr>
                <a:prstClr val="white"/>
              </a:duotone>
            </a:blip>
            <a:stretch>
              <a:fillRect/>
            </a:stretch>
          </p:blipFill>
          <p:spPr>
            <a:xfrm>
              <a:off x="8460695" y="2278485"/>
              <a:ext cx="876898" cy="876898"/>
            </a:xfrm>
            <a:prstGeom prst="rect">
              <a:avLst/>
            </a:prstGeom>
          </p:spPr>
        </p:pic>
        <p:pic>
          <p:nvPicPr>
            <p:cNvPr id="82" name="26 Imagen" descr="hombre.png"/>
            <p:cNvPicPr>
              <a:picLocks noChangeAspect="1"/>
            </p:cNvPicPr>
            <p:nvPr/>
          </p:nvPicPr>
          <p:blipFill>
            <a:blip r:embed="rId8" cstate="print">
              <a:clrChange>
                <a:clrFrom>
                  <a:srgbClr val="E6E6E6"/>
                </a:clrFrom>
                <a:clrTo>
                  <a:srgbClr val="E6E6E6">
                    <a:alpha val="0"/>
                  </a:srgbClr>
                </a:clrTo>
              </a:clrChange>
              <a:duotone>
                <a:schemeClr val="bg2">
                  <a:shade val="45000"/>
                  <a:satMod val="135000"/>
                </a:schemeClr>
                <a:prstClr val="white"/>
              </a:duotone>
            </a:blip>
            <a:stretch>
              <a:fillRect/>
            </a:stretch>
          </p:blipFill>
          <p:spPr>
            <a:xfrm>
              <a:off x="9944633" y="2278485"/>
              <a:ext cx="868322" cy="876898"/>
            </a:xfrm>
            <a:prstGeom prst="rect">
              <a:avLst/>
            </a:prstGeom>
          </p:spPr>
        </p:pic>
        <p:sp>
          <p:nvSpPr>
            <p:cNvPr id="100" name="CuadroTexto 103"/>
            <p:cNvSpPr txBox="1"/>
            <p:nvPr/>
          </p:nvSpPr>
          <p:spPr>
            <a:xfrm>
              <a:off x="8460695" y="2513580"/>
              <a:ext cx="936104" cy="369332"/>
            </a:xfrm>
            <a:prstGeom prst="rect">
              <a:avLst/>
            </a:prstGeom>
            <a:noFill/>
          </p:spPr>
          <p:txBody>
            <a:bodyPr wrap="square" rtlCol="0">
              <a:spAutoFit/>
            </a:bodyPr>
            <a:lstStyle/>
            <a:p>
              <a:pPr algn="ctr"/>
              <a:r>
                <a:rPr lang="es-MX" b="1" dirty="0" smtClean="0">
                  <a:solidFill>
                    <a:srgbClr val="31859C"/>
                  </a:solidFill>
                </a:rPr>
                <a:t>25.2%</a:t>
              </a:r>
              <a:endParaRPr lang="es-MX" b="1" dirty="0">
                <a:solidFill>
                  <a:srgbClr val="31859C"/>
                </a:solidFill>
              </a:endParaRPr>
            </a:p>
          </p:txBody>
        </p:sp>
        <p:sp>
          <p:nvSpPr>
            <p:cNvPr id="101" name="CuadroTexto 104"/>
            <p:cNvSpPr txBox="1"/>
            <p:nvPr/>
          </p:nvSpPr>
          <p:spPr>
            <a:xfrm>
              <a:off x="9936607" y="2513580"/>
              <a:ext cx="936104" cy="369332"/>
            </a:xfrm>
            <a:prstGeom prst="rect">
              <a:avLst/>
            </a:prstGeom>
            <a:noFill/>
          </p:spPr>
          <p:txBody>
            <a:bodyPr wrap="square" rtlCol="0">
              <a:spAutoFit/>
            </a:bodyPr>
            <a:lstStyle/>
            <a:p>
              <a:pPr algn="ctr"/>
              <a:r>
                <a:rPr lang="es-MX" b="1" dirty="0" smtClean="0">
                  <a:solidFill>
                    <a:srgbClr val="31859C"/>
                  </a:solidFill>
                </a:rPr>
                <a:t>72.</a:t>
              </a:r>
              <a:r>
                <a:rPr lang="es-MX" b="1" dirty="0">
                  <a:solidFill>
                    <a:srgbClr val="31859C"/>
                  </a:solidFill>
                </a:rPr>
                <a:t>3</a:t>
              </a:r>
              <a:r>
                <a:rPr lang="es-MX" b="1" dirty="0" smtClean="0">
                  <a:solidFill>
                    <a:srgbClr val="31859C"/>
                  </a:solidFill>
                </a:rPr>
                <a:t>%</a:t>
              </a:r>
              <a:endParaRPr lang="es-MX" b="1" dirty="0">
                <a:solidFill>
                  <a:srgbClr val="31859C"/>
                </a:solidFill>
              </a:endParaRPr>
            </a:p>
          </p:txBody>
        </p:sp>
      </p:grpSp>
      <p:sp>
        <p:nvSpPr>
          <p:cNvPr id="104" name="CuadroTexto 28"/>
          <p:cNvSpPr txBox="1"/>
          <p:nvPr/>
        </p:nvSpPr>
        <p:spPr>
          <a:xfrm>
            <a:off x="3512143" y="3124298"/>
            <a:ext cx="3696882" cy="215444"/>
          </a:xfrm>
          <a:prstGeom prst="rect">
            <a:avLst/>
          </a:prstGeom>
          <a:noFill/>
        </p:spPr>
        <p:txBody>
          <a:bodyPr wrap="square" rtlCol="0">
            <a:spAutoFit/>
          </a:bodyPr>
          <a:lstStyle/>
          <a:p>
            <a:r>
              <a:rPr lang="es-MX" sz="800" dirty="0" smtClean="0"/>
              <a:t>El 2.1% restante corresponde a la opción “Vacante”</a:t>
            </a:r>
            <a:endParaRPr lang="es-MX" sz="800" dirty="0"/>
          </a:p>
        </p:txBody>
      </p:sp>
      <p:sp>
        <p:nvSpPr>
          <p:cNvPr id="107" name="CuadroTexto 28"/>
          <p:cNvSpPr txBox="1"/>
          <p:nvPr/>
        </p:nvSpPr>
        <p:spPr>
          <a:xfrm>
            <a:off x="3512143" y="4600700"/>
            <a:ext cx="3696882" cy="215444"/>
          </a:xfrm>
          <a:prstGeom prst="rect">
            <a:avLst/>
          </a:prstGeom>
          <a:noFill/>
        </p:spPr>
        <p:txBody>
          <a:bodyPr wrap="square" rtlCol="0">
            <a:spAutoFit/>
          </a:bodyPr>
          <a:lstStyle/>
          <a:p>
            <a:r>
              <a:rPr lang="es-MX" sz="800" dirty="0" smtClean="0"/>
              <a:t>El 2.1% restante corresponde a la opción “Vacante”</a:t>
            </a:r>
            <a:endParaRPr lang="es-MX" sz="800" dirty="0"/>
          </a:p>
        </p:txBody>
      </p:sp>
      <p:sp>
        <p:nvSpPr>
          <p:cNvPr id="108" name="CuadroTexto 28"/>
          <p:cNvSpPr txBox="1"/>
          <p:nvPr/>
        </p:nvSpPr>
        <p:spPr>
          <a:xfrm>
            <a:off x="3512143" y="5859415"/>
            <a:ext cx="3696882" cy="338554"/>
          </a:xfrm>
          <a:prstGeom prst="rect">
            <a:avLst/>
          </a:prstGeom>
          <a:noFill/>
        </p:spPr>
        <p:txBody>
          <a:bodyPr wrap="square" rtlCol="0">
            <a:spAutoFit/>
          </a:bodyPr>
          <a:lstStyle/>
          <a:p>
            <a:r>
              <a:rPr lang="es-MX" sz="800" dirty="0" smtClean="0"/>
              <a:t>El 2.1% restante corresponde a la opción</a:t>
            </a:r>
          </a:p>
          <a:p>
            <a:r>
              <a:rPr lang="es-MX" sz="800" dirty="0" smtClean="0"/>
              <a:t> “Vacante”</a:t>
            </a:r>
            <a:endParaRPr lang="es-MX" sz="800" dirty="0"/>
          </a:p>
        </p:txBody>
      </p:sp>
      <p:sp>
        <p:nvSpPr>
          <p:cNvPr id="109" name="CuadroTexto 28"/>
          <p:cNvSpPr txBox="1"/>
          <p:nvPr/>
        </p:nvSpPr>
        <p:spPr>
          <a:xfrm>
            <a:off x="8045401" y="3102580"/>
            <a:ext cx="3696882" cy="215444"/>
          </a:xfrm>
          <a:prstGeom prst="rect">
            <a:avLst/>
          </a:prstGeom>
          <a:noFill/>
        </p:spPr>
        <p:txBody>
          <a:bodyPr wrap="square" rtlCol="0">
            <a:spAutoFit/>
          </a:bodyPr>
          <a:lstStyle/>
          <a:p>
            <a:pPr algn="r"/>
            <a:r>
              <a:rPr lang="es-MX" sz="800" dirty="0" smtClean="0"/>
              <a:t>El 2.6% restante corresponde a la opción “Vacante”</a:t>
            </a:r>
            <a:endParaRPr lang="es-MX" sz="800" dirty="0"/>
          </a:p>
        </p:txBody>
      </p:sp>
      <p:sp>
        <p:nvSpPr>
          <p:cNvPr id="110" name="CuadroTexto 28"/>
          <p:cNvSpPr txBox="1"/>
          <p:nvPr/>
        </p:nvSpPr>
        <p:spPr>
          <a:xfrm>
            <a:off x="8045475" y="4605949"/>
            <a:ext cx="3696882" cy="215444"/>
          </a:xfrm>
          <a:prstGeom prst="rect">
            <a:avLst/>
          </a:prstGeom>
          <a:noFill/>
        </p:spPr>
        <p:txBody>
          <a:bodyPr wrap="square" rtlCol="0">
            <a:spAutoFit/>
          </a:bodyPr>
          <a:lstStyle/>
          <a:p>
            <a:pPr algn="r"/>
            <a:r>
              <a:rPr lang="es-MX" sz="800" dirty="0" smtClean="0"/>
              <a:t>El 2.6% restante corresponde a la opción “Vacante”</a:t>
            </a:r>
            <a:endParaRPr lang="es-MX" sz="800" dirty="0"/>
          </a:p>
        </p:txBody>
      </p:sp>
      <p:sp>
        <p:nvSpPr>
          <p:cNvPr id="111" name="CuadroTexto 28"/>
          <p:cNvSpPr txBox="1"/>
          <p:nvPr/>
        </p:nvSpPr>
        <p:spPr>
          <a:xfrm>
            <a:off x="8015302" y="5920792"/>
            <a:ext cx="3696882" cy="215444"/>
          </a:xfrm>
          <a:prstGeom prst="rect">
            <a:avLst/>
          </a:prstGeom>
          <a:noFill/>
        </p:spPr>
        <p:txBody>
          <a:bodyPr wrap="square" rtlCol="0">
            <a:spAutoFit/>
          </a:bodyPr>
          <a:lstStyle/>
          <a:p>
            <a:pPr algn="r"/>
            <a:r>
              <a:rPr lang="es-MX" sz="800" dirty="0" smtClean="0"/>
              <a:t>El 2.6% restante corresponde a la opción “Vacante”</a:t>
            </a:r>
            <a:endParaRPr lang="es-MX" sz="800" dirty="0"/>
          </a:p>
        </p:txBody>
      </p:sp>
    </p:spTree>
    <p:extLst>
      <p:ext uri="{BB962C8B-B14F-4D97-AF65-F5344CB8AC3E}">
        <p14:creationId xmlns:p14="http://schemas.microsoft.com/office/powerpoint/2010/main" val="42139915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Gráfico 64"/>
          <p:cNvGraphicFramePr>
            <a:graphicFrameLocks/>
          </p:cNvGraphicFramePr>
          <p:nvPr>
            <p:extLst/>
          </p:nvPr>
        </p:nvGraphicFramePr>
        <p:xfrm>
          <a:off x="3268742" y="2632918"/>
          <a:ext cx="2789457"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3" name="7 CuadroTexto"/>
          <p:cNvSpPr txBox="1">
            <a:spLocks noChangeArrowheads="1"/>
          </p:cNvSpPr>
          <p:nvPr/>
        </p:nvSpPr>
        <p:spPr bwMode="auto">
          <a:xfrm>
            <a:off x="8467508" y="110740"/>
            <a:ext cx="3396571" cy="461665"/>
          </a:xfrm>
          <a:prstGeom prst="rect">
            <a:avLst/>
          </a:prstGeom>
          <a:noFill/>
          <a:ln w="9525">
            <a:noFill/>
            <a:miter lim="800000"/>
            <a:headEnd/>
            <a:tailEnd/>
          </a:ln>
        </p:spPr>
        <p:txBody>
          <a:bodyPr wrap="none">
            <a:spAutoFit/>
          </a:bodyPr>
          <a:lstStyle/>
          <a:p>
            <a:pPr algn="r">
              <a:defRPr/>
            </a:pPr>
            <a:r>
              <a:rPr lang="es-MX" sz="2400" b="1" dirty="0" smtClean="0">
                <a:solidFill>
                  <a:schemeClr val="accent5">
                    <a:lumMod val="75000"/>
                  </a:schemeClr>
                </a:solidFill>
                <a:latin typeface="Calibri" pitchFamily="34" charset="0"/>
                <a:cs typeface="Arial" charset="0"/>
              </a:rPr>
              <a:t>Estructura organizacional</a:t>
            </a:r>
            <a:endParaRPr lang="es-MX" sz="2400" b="1" dirty="0">
              <a:solidFill>
                <a:schemeClr val="accent5">
                  <a:lumMod val="75000"/>
                </a:schemeClr>
              </a:solidFill>
              <a:latin typeface="Calibri" pitchFamily="34" charset="0"/>
              <a:cs typeface="Arial" charset="0"/>
            </a:endParaRPr>
          </a:p>
        </p:txBody>
      </p:sp>
      <p:pic>
        <p:nvPicPr>
          <p:cNvPr id="5"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86" y="68610"/>
            <a:ext cx="1190778" cy="550874"/>
          </a:xfrm>
          <a:prstGeom prst="rect">
            <a:avLst/>
          </a:prstGeom>
        </p:spPr>
      </p:pic>
      <p:cxnSp>
        <p:nvCxnSpPr>
          <p:cNvPr id="6" name="6 Conector recto"/>
          <p:cNvCxnSpPr>
            <a:cxnSpLocks noChangeShapeType="1"/>
          </p:cNvCxnSpPr>
          <p:nvPr/>
        </p:nvCxnSpPr>
        <p:spPr bwMode="auto">
          <a:xfrm>
            <a:off x="316416" y="713771"/>
            <a:ext cx="11425867" cy="0"/>
          </a:xfrm>
          <a:prstGeom prst="line">
            <a:avLst/>
          </a:prstGeom>
          <a:noFill/>
          <a:ln w="38100">
            <a:solidFill>
              <a:schemeClr val="accent1"/>
            </a:solidFill>
            <a:round/>
            <a:headEnd/>
            <a:tailEnd/>
          </a:ln>
          <a:effectLst>
            <a:outerShdw blurRad="63500" dist="38100" dir="5400000" algn="t" rotWithShape="0">
              <a:srgbClr val="000000">
                <a:alpha val="39999"/>
              </a:srgbClr>
            </a:outerShdw>
          </a:effectLst>
        </p:spPr>
      </p:cxnSp>
      <p:sp>
        <p:nvSpPr>
          <p:cNvPr id="7" name="CuadroTexto 27"/>
          <p:cNvSpPr txBox="1"/>
          <p:nvPr/>
        </p:nvSpPr>
        <p:spPr>
          <a:xfrm>
            <a:off x="287412" y="908720"/>
            <a:ext cx="11469688" cy="861774"/>
          </a:xfrm>
          <a:prstGeom prst="rect">
            <a:avLst/>
          </a:prstGeom>
          <a:noFill/>
        </p:spPr>
        <p:txBody>
          <a:bodyPr wrap="square" rtlCol="0">
            <a:spAutoFit/>
          </a:bodyPr>
          <a:lstStyle/>
          <a:p>
            <a:pPr algn="just"/>
            <a:r>
              <a:rPr lang="es-MX" sz="1400" b="1" dirty="0">
                <a:solidFill>
                  <a:srgbClr val="10253F"/>
                </a:solidFill>
              </a:rPr>
              <a:t>Al cierre de </a:t>
            </a:r>
            <a:r>
              <a:rPr lang="es-MX" sz="1600" b="1" dirty="0">
                <a:solidFill>
                  <a:srgbClr val="31859C"/>
                </a:solidFill>
              </a:rPr>
              <a:t>2016 </a:t>
            </a:r>
            <a:r>
              <a:rPr lang="es-MX" sz="1400" b="1" dirty="0">
                <a:solidFill>
                  <a:srgbClr val="10253F"/>
                </a:solidFill>
              </a:rPr>
              <a:t>se </a:t>
            </a:r>
            <a:r>
              <a:rPr lang="es-MX" sz="1400" b="1" dirty="0" smtClean="0">
                <a:solidFill>
                  <a:srgbClr val="10253F"/>
                </a:solidFill>
              </a:rPr>
              <a:t>reportaron a nivel nacional </a:t>
            </a:r>
            <a:r>
              <a:rPr lang="es-MX" sz="1600" b="1" dirty="0" smtClean="0">
                <a:solidFill>
                  <a:srgbClr val="31859C"/>
                </a:solidFill>
              </a:rPr>
              <a:t>4 mil 589 órganos jurisdiccionales </a:t>
            </a:r>
            <a:r>
              <a:rPr lang="es-MX" sz="1400" b="1" dirty="0" smtClean="0">
                <a:solidFill>
                  <a:srgbClr val="10253F"/>
                </a:solidFill>
              </a:rPr>
              <a:t>y </a:t>
            </a:r>
            <a:r>
              <a:rPr lang="es-MX" sz="1600" b="1" dirty="0" smtClean="0">
                <a:solidFill>
                  <a:srgbClr val="31859C"/>
                </a:solidFill>
              </a:rPr>
              <a:t>mil 204 órganos y/o unidades administrativas </a:t>
            </a:r>
            <a:r>
              <a:rPr lang="es-MX" sz="1400" b="1" dirty="0" smtClean="0">
                <a:solidFill>
                  <a:srgbClr val="10253F"/>
                </a:solidFill>
              </a:rPr>
              <a:t>en las estructuras orgánicas de los Tribunales Superiores de Justicia y Consejos de la Judicatura de las Entidades Federativas, desagregando la siguiente información:  </a:t>
            </a:r>
            <a:r>
              <a:rPr lang="es-MX" sz="1600" b="1" dirty="0" smtClean="0">
                <a:solidFill>
                  <a:srgbClr val="10253F"/>
                </a:solidFill>
              </a:rPr>
              <a:t> </a:t>
            </a:r>
            <a:r>
              <a:rPr lang="es-MX" b="1" dirty="0" smtClean="0">
                <a:solidFill>
                  <a:srgbClr val="31859C"/>
                </a:solidFill>
              </a:rPr>
              <a:t>  </a:t>
            </a:r>
          </a:p>
        </p:txBody>
      </p:sp>
      <p:graphicFrame>
        <p:nvGraphicFramePr>
          <p:cNvPr id="30" name="4 Gráfico"/>
          <p:cNvGraphicFramePr/>
          <p:nvPr>
            <p:extLst/>
          </p:nvPr>
        </p:nvGraphicFramePr>
        <p:xfrm>
          <a:off x="551384" y="2476054"/>
          <a:ext cx="2808312" cy="3600400"/>
        </p:xfrm>
        <a:graphic>
          <a:graphicData uri="http://schemas.openxmlformats.org/drawingml/2006/chart">
            <c:chart xmlns:c="http://schemas.openxmlformats.org/drawingml/2006/chart" xmlns:r="http://schemas.openxmlformats.org/officeDocument/2006/relationships" r:id="rId5"/>
          </a:graphicData>
        </a:graphic>
      </p:graphicFrame>
      <p:sp>
        <p:nvSpPr>
          <p:cNvPr id="31" name="7 Pentágono"/>
          <p:cNvSpPr/>
          <p:nvPr/>
        </p:nvSpPr>
        <p:spPr>
          <a:xfrm>
            <a:off x="551384" y="1899990"/>
            <a:ext cx="5400000" cy="360040"/>
          </a:xfrm>
          <a:prstGeom prst="homePlate">
            <a:avLst/>
          </a:prstGeom>
          <a:solidFill>
            <a:srgbClr val="10253F"/>
          </a:solidFill>
          <a:ln>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a:t>Órganos Jurisdiccionales</a:t>
            </a:r>
          </a:p>
        </p:txBody>
      </p:sp>
      <p:sp>
        <p:nvSpPr>
          <p:cNvPr id="32" name="8 Cheurón"/>
          <p:cNvSpPr/>
          <p:nvPr/>
        </p:nvSpPr>
        <p:spPr>
          <a:xfrm>
            <a:off x="6240016" y="1899990"/>
            <a:ext cx="5400000" cy="360040"/>
          </a:xfrm>
          <a:prstGeom prst="chevron">
            <a:avLst/>
          </a:prstGeom>
          <a:solidFill>
            <a:srgbClr val="31859C"/>
          </a:solidFill>
          <a:ln>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smtClean="0"/>
              <a:t>Órganos y/o Unidades Administrativas</a:t>
            </a:r>
            <a:endParaRPr lang="es-MX" sz="2000" b="1" dirty="0"/>
          </a:p>
        </p:txBody>
      </p:sp>
      <p:pic>
        <p:nvPicPr>
          <p:cNvPr id="33" name="Picture 2" descr="Resultado de imagen para icono penal"/>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2049108" y="4924325"/>
            <a:ext cx="576064" cy="576064"/>
          </a:xfrm>
          <a:prstGeom prst="rect">
            <a:avLst/>
          </a:prstGeom>
          <a:noFill/>
          <a:extLst>
            <a:ext uri="{909E8E84-426E-40DD-AFC4-6F175D3DCCD1}">
              <a14:hiddenFill xmlns:a14="http://schemas.microsoft.com/office/drawing/2010/main">
                <a:solidFill>
                  <a:srgbClr val="FFFFFF"/>
                </a:solidFill>
              </a14:hiddenFill>
            </a:ext>
          </a:extLst>
        </p:spPr>
      </p:pic>
      <p:pic>
        <p:nvPicPr>
          <p:cNvPr id="34" name="21 Imagen" descr="engranajes.png"/>
          <p:cNvPicPr>
            <a:picLocks noChangeAspect="1"/>
          </p:cNvPicPr>
          <p:nvPr/>
        </p:nvPicPr>
        <p:blipFill>
          <a:blip r:embed="rId7" cstate="print">
            <a:clrChange>
              <a:clrFrom>
                <a:srgbClr val="FFFFFF"/>
              </a:clrFrom>
              <a:clrTo>
                <a:srgbClr val="FFFFFF">
                  <a:alpha val="0"/>
                </a:srgbClr>
              </a:clrTo>
            </a:clrChange>
            <a:duotone>
              <a:schemeClr val="bg2">
                <a:shade val="45000"/>
                <a:satMod val="135000"/>
              </a:schemeClr>
              <a:prstClr val="white"/>
            </a:duotone>
            <a:lum bright="10000" contrast="40000"/>
          </a:blip>
          <a:stretch>
            <a:fillRect/>
          </a:stretch>
        </p:blipFill>
        <p:spPr>
          <a:xfrm>
            <a:off x="9480376" y="4132238"/>
            <a:ext cx="1440160" cy="1440160"/>
          </a:xfrm>
          <a:prstGeom prst="rect">
            <a:avLst/>
          </a:prstGeom>
        </p:spPr>
      </p:pic>
      <p:cxnSp>
        <p:nvCxnSpPr>
          <p:cNvPr id="35" name="16 Conector recto de flecha"/>
          <p:cNvCxnSpPr/>
          <p:nvPr/>
        </p:nvCxnSpPr>
        <p:spPr>
          <a:xfrm>
            <a:off x="1055440" y="5860430"/>
            <a:ext cx="792000" cy="0"/>
          </a:xfrm>
          <a:prstGeom prst="straightConnector1">
            <a:avLst/>
          </a:prstGeom>
          <a:ln w="19050">
            <a:solidFill>
              <a:srgbClr val="A6A6A6"/>
            </a:solidFill>
            <a:tailEnd type="arrow"/>
          </a:ln>
        </p:spPr>
        <p:style>
          <a:lnRef idx="1">
            <a:schemeClr val="accent1"/>
          </a:lnRef>
          <a:fillRef idx="0">
            <a:schemeClr val="accent1"/>
          </a:fillRef>
          <a:effectRef idx="0">
            <a:schemeClr val="accent1"/>
          </a:effectRef>
          <a:fontRef idx="minor">
            <a:schemeClr val="tx1"/>
          </a:fontRef>
        </p:style>
      </p:cxnSp>
      <p:sp>
        <p:nvSpPr>
          <p:cNvPr id="37" name="30 Abrir llave"/>
          <p:cNvSpPr/>
          <p:nvPr/>
        </p:nvSpPr>
        <p:spPr>
          <a:xfrm>
            <a:off x="2973016" y="2620069"/>
            <a:ext cx="288032" cy="2880320"/>
          </a:xfrm>
          <a:prstGeom prst="leftBrace">
            <a:avLst/>
          </a:prstGeom>
          <a:ln w="28575">
            <a:solidFill>
              <a:srgbClr val="10253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sp>
        <p:nvSpPr>
          <p:cNvPr id="51" name="15 CuadroTexto"/>
          <p:cNvSpPr txBox="1"/>
          <p:nvPr/>
        </p:nvSpPr>
        <p:spPr>
          <a:xfrm rot="16200000">
            <a:off x="2239726" y="3937118"/>
            <a:ext cx="2304255" cy="246221"/>
          </a:xfrm>
          <a:prstGeom prst="rect">
            <a:avLst/>
          </a:prstGeom>
          <a:noFill/>
        </p:spPr>
        <p:txBody>
          <a:bodyPr wrap="square" rtlCol="0">
            <a:spAutoFit/>
          </a:bodyPr>
          <a:lstStyle/>
          <a:p>
            <a:pPr algn="ctr"/>
            <a:r>
              <a:rPr lang="es-MX" sz="1000" dirty="0" smtClean="0">
                <a:solidFill>
                  <a:srgbClr val="10253F"/>
                </a:solidFill>
              </a:rPr>
              <a:t>Juzgado por tipo de materia </a:t>
            </a:r>
            <a:endParaRPr lang="es-MX" sz="1000" dirty="0">
              <a:solidFill>
                <a:srgbClr val="10253F"/>
              </a:solidFill>
            </a:endParaRPr>
          </a:p>
        </p:txBody>
      </p:sp>
      <p:sp>
        <p:nvSpPr>
          <p:cNvPr id="53" name="17 CuadroTexto"/>
          <p:cNvSpPr txBox="1"/>
          <p:nvPr/>
        </p:nvSpPr>
        <p:spPr>
          <a:xfrm>
            <a:off x="3673207" y="5683896"/>
            <a:ext cx="2304255" cy="769441"/>
          </a:xfrm>
          <a:prstGeom prst="rect">
            <a:avLst/>
          </a:prstGeom>
          <a:noFill/>
        </p:spPr>
        <p:txBody>
          <a:bodyPr wrap="square" rtlCol="0">
            <a:spAutoFit/>
          </a:bodyPr>
          <a:lstStyle/>
          <a:p>
            <a:r>
              <a:rPr lang="es-MX" sz="2200" b="1" dirty="0" smtClean="0">
                <a:solidFill>
                  <a:schemeClr val="tx2">
                    <a:lumMod val="50000"/>
                  </a:schemeClr>
                </a:solidFill>
              </a:rPr>
              <a:t>75.4% </a:t>
            </a:r>
          </a:p>
          <a:p>
            <a:r>
              <a:rPr lang="es-MX" sz="1200" b="1" dirty="0" smtClean="0">
                <a:solidFill>
                  <a:schemeClr val="tx2">
                    <a:lumMod val="50000"/>
                  </a:schemeClr>
                </a:solidFill>
              </a:rPr>
              <a:t>del total de juzgados </a:t>
            </a:r>
          </a:p>
          <a:p>
            <a:r>
              <a:rPr lang="es-MX" sz="1000" b="1" dirty="0" smtClean="0">
                <a:solidFill>
                  <a:schemeClr val="tx2">
                    <a:lumMod val="50000"/>
                  </a:schemeClr>
                </a:solidFill>
              </a:rPr>
              <a:t>(sin contar otros)</a:t>
            </a:r>
            <a:endParaRPr lang="es-MX" sz="1000" b="1" dirty="0">
              <a:solidFill>
                <a:schemeClr val="tx2">
                  <a:lumMod val="50000"/>
                </a:schemeClr>
              </a:solidFill>
            </a:endParaRPr>
          </a:p>
        </p:txBody>
      </p:sp>
      <p:sp>
        <p:nvSpPr>
          <p:cNvPr id="58" name="18 Triángulo isósceles"/>
          <p:cNvSpPr/>
          <p:nvPr/>
        </p:nvSpPr>
        <p:spPr>
          <a:xfrm rot="10800000">
            <a:off x="3719737" y="5467871"/>
            <a:ext cx="936104" cy="216024"/>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aphicFrame>
        <p:nvGraphicFramePr>
          <p:cNvPr id="60" name="8 Gráfico"/>
          <p:cNvGraphicFramePr/>
          <p:nvPr>
            <p:extLst/>
          </p:nvPr>
        </p:nvGraphicFramePr>
        <p:xfrm>
          <a:off x="6240016" y="2764086"/>
          <a:ext cx="5472608" cy="3240360"/>
        </p:xfrm>
        <a:graphic>
          <a:graphicData uri="http://schemas.openxmlformats.org/drawingml/2006/chart">
            <c:chart xmlns:c="http://schemas.openxmlformats.org/drawingml/2006/chart" xmlns:r="http://schemas.openxmlformats.org/officeDocument/2006/relationships" r:id="rId8"/>
          </a:graphicData>
        </a:graphic>
      </p:graphicFrame>
      <p:cxnSp>
        <p:nvCxnSpPr>
          <p:cNvPr id="61" name="24 Conector recto de flecha"/>
          <p:cNvCxnSpPr/>
          <p:nvPr/>
        </p:nvCxnSpPr>
        <p:spPr>
          <a:xfrm>
            <a:off x="1055440" y="5716414"/>
            <a:ext cx="792000" cy="0"/>
          </a:xfrm>
          <a:prstGeom prst="straightConnector1">
            <a:avLst/>
          </a:prstGeom>
          <a:ln w="19050">
            <a:solidFill>
              <a:srgbClr val="31859C"/>
            </a:solidFill>
            <a:tailEnd type="arrow"/>
          </a:ln>
        </p:spPr>
        <p:style>
          <a:lnRef idx="1">
            <a:schemeClr val="accent1"/>
          </a:lnRef>
          <a:fillRef idx="0">
            <a:schemeClr val="accent1"/>
          </a:fillRef>
          <a:effectRef idx="0">
            <a:schemeClr val="accent1"/>
          </a:effectRef>
          <a:fontRef idx="minor">
            <a:schemeClr val="tx1"/>
          </a:fontRef>
        </p:style>
      </p:cxnSp>
      <p:cxnSp>
        <p:nvCxnSpPr>
          <p:cNvPr id="63" name="25 Conector recto de flecha"/>
          <p:cNvCxnSpPr/>
          <p:nvPr/>
        </p:nvCxnSpPr>
        <p:spPr>
          <a:xfrm>
            <a:off x="1055440" y="5572398"/>
            <a:ext cx="792000" cy="0"/>
          </a:xfrm>
          <a:prstGeom prst="straightConnector1">
            <a:avLst/>
          </a:prstGeom>
          <a:ln w="1905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5" name="17 CuadroTexto"/>
          <p:cNvSpPr txBox="1"/>
          <p:nvPr/>
        </p:nvSpPr>
        <p:spPr>
          <a:xfrm>
            <a:off x="9300955" y="4126848"/>
            <a:ext cx="2411669" cy="954107"/>
          </a:xfrm>
          <a:prstGeom prst="rect">
            <a:avLst/>
          </a:prstGeom>
          <a:noFill/>
        </p:spPr>
        <p:txBody>
          <a:bodyPr wrap="square" rtlCol="0">
            <a:spAutoFit/>
          </a:bodyPr>
          <a:lstStyle/>
          <a:p>
            <a:pPr algn="ctr"/>
            <a:r>
              <a:rPr lang="es-MX" sz="2200" b="1" dirty="0">
                <a:solidFill>
                  <a:schemeClr val="tx2">
                    <a:lumMod val="50000"/>
                  </a:schemeClr>
                </a:solidFill>
              </a:rPr>
              <a:t>4</a:t>
            </a:r>
            <a:r>
              <a:rPr lang="es-MX" sz="2200" b="1" dirty="0" smtClean="0">
                <a:solidFill>
                  <a:schemeClr val="tx2">
                    <a:lumMod val="50000"/>
                  </a:schemeClr>
                </a:solidFill>
              </a:rPr>
              <a:t>5.5% </a:t>
            </a:r>
          </a:p>
          <a:p>
            <a:pPr algn="ctr"/>
            <a:r>
              <a:rPr lang="es-MX" sz="1200" b="1" dirty="0" smtClean="0">
                <a:solidFill>
                  <a:schemeClr val="tx2">
                    <a:lumMod val="50000"/>
                  </a:schemeClr>
                </a:solidFill>
              </a:rPr>
              <a:t>del total de órganos y/o unidades administrativas</a:t>
            </a:r>
          </a:p>
          <a:p>
            <a:pPr algn="ctr"/>
            <a:r>
              <a:rPr lang="es-MX" sz="1000" b="1" dirty="0" smtClean="0">
                <a:solidFill>
                  <a:schemeClr val="tx2">
                    <a:lumMod val="50000"/>
                  </a:schemeClr>
                </a:solidFill>
              </a:rPr>
              <a:t>(sin contar otros)</a:t>
            </a:r>
            <a:endParaRPr lang="es-MX" sz="1000" b="1" dirty="0">
              <a:solidFill>
                <a:schemeClr val="tx2">
                  <a:lumMod val="50000"/>
                </a:schemeClr>
              </a:solidFill>
            </a:endParaRPr>
          </a:p>
        </p:txBody>
      </p:sp>
      <p:sp>
        <p:nvSpPr>
          <p:cNvPr id="76" name="18 Triángulo isósceles"/>
          <p:cNvSpPr/>
          <p:nvPr/>
        </p:nvSpPr>
        <p:spPr>
          <a:xfrm rot="5400000">
            <a:off x="8760295" y="4636294"/>
            <a:ext cx="936104" cy="216024"/>
          </a:xfrm>
          <a:prstGeom prs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2" name="CuadroTexto 28"/>
          <p:cNvSpPr txBox="1"/>
          <p:nvPr/>
        </p:nvSpPr>
        <p:spPr>
          <a:xfrm>
            <a:off x="294314" y="6155435"/>
            <a:ext cx="3929477" cy="215444"/>
          </a:xfrm>
          <a:prstGeom prst="rect">
            <a:avLst/>
          </a:prstGeom>
          <a:noFill/>
        </p:spPr>
        <p:txBody>
          <a:bodyPr wrap="square" rtlCol="0">
            <a:spAutoFit/>
          </a:bodyPr>
          <a:lstStyle/>
          <a:p>
            <a:r>
              <a:rPr lang="es-MX" sz="800" dirty="0" smtClean="0"/>
              <a:t>* Incluye os del Sistema Penal Acusatorio y Sistema Tradicional</a:t>
            </a:r>
            <a:endParaRPr lang="es-MX" sz="800" dirty="0"/>
          </a:p>
        </p:txBody>
      </p:sp>
    </p:spTree>
    <p:extLst>
      <p:ext uri="{BB962C8B-B14F-4D97-AF65-F5344CB8AC3E}">
        <p14:creationId xmlns:p14="http://schemas.microsoft.com/office/powerpoint/2010/main" val="218024912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2"/>
  <p:tag name="MMPROD_UIDATA" val="&lt;database version=&quot;7.0&quot;&gt;&lt;object type=&quot;1&quot; unique_id=&quot;10001&quot;&gt;&lt;object type=&quot;2&quot; unique_id=&quot;11605&quot;&gt;&lt;object type=&quot;3&quot; unique_id=&quot;11606&quot;&gt;&lt;property id=&quot;20148&quot; value=&quot;5&quot;/&gt;&lt;property id=&quot;20300&quot; value=&quot;Diapositiva 1&quot;/&gt;&lt;property id=&quot;20307&quot; value=&quot;256&quot;/&gt;&lt;/object&gt;&lt;object type=&quot;3&quot; unique_id=&quot;11607&quot;&gt;&lt;property id=&quot;20148&quot; value=&quot;5&quot;/&gt;&lt;property id=&quot;20300&quot; value=&quot;Diapositiva 2&quot;/&gt;&lt;property id=&quot;20307&quot; value=&quot;257&quot;/&gt;&lt;/object&gt;&lt;object type=&quot;3&quot; unique_id=&quot;11608&quot;&gt;&lt;property id=&quot;20148&quot; value=&quot;5&quot;/&gt;&lt;property id=&quot;20300&quot; value=&quot;Diapositiva 3&quot;/&gt;&lt;property id=&quot;20307&quot; value=&quot;258&quot;/&gt;&lt;/object&gt;&lt;/object&gt;&lt;object type=&quot;8&quot; unique_id=&quot;11613&quot;&gt;&lt;/object&gt;&lt;/object&gt;&lt;/database&gt;"/>
  <p:tag name="SECTOMILLISECCONVERTED" val="1"/>
</p:tagLst>
</file>

<file path=ppt/theme/theme1.xml><?xml version="1.0" encoding="utf-8"?>
<a:theme xmlns:a="http://schemas.openxmlformats.org/drawingml/2006/main" name="plantillaCM_blanca_102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7AE98D60A0ECD4CA72DDC006C420AAB" ma:contentTypeVersion="0" ma:contentTypeDescription="Create a new document." ma:contentTypeScope="" ma:versionID="ec05aec80316b39c9e61fc009ac813ed">
  <xsd:schema xmlns:xsd="http://www.w3.org/2001/XMLSchema" xmlns:xs="http://www.w3.org/2001/XMLSchema" xmlns:p="http://schemas.microsoft.com/office/2006/metadata/properties" targetNamespace="http://schemas.microsoft.com/office/2006/metadata/properties" ma:root="true" ma:fieldsID="9e1e5b3a7c2c9426799e59e3aaf02d4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C2871E-EA6D-44B0-9FA2-6AE11C430A45}">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7D1CAC7F-25DB-4644-A361-8FEF461018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1DE5E6C-94DA-4909-87E3-507E5D0926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plantillaCM_blanca_1024</Template>
  <TotalTime>16212</TotalTime>
  <Words>2449</Words>
  <Application>Microsoft Office PowerPoint</Application>
  <PresentationFormat>Panorámica</PresentationFormat>
  <Paragraphs>437</Paragraphs>
  <Slides>25</Slides>
  <Notes>17</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25</vt:i4>
      </vt:variant>
    </vt:vector>
  </HeadingPairs>
  <TitlesOfParts>
    <vt:vector size="32" baseType="lpstr">
      <vt:lpstr>ＭＳ Ｐゴシック</vt:lpstr>
      <vt:lpstr>Arial</vt:lpstr>
      <vt:lpstr>Calibri</vt:lpstr>
      <vt:lpstr>Century Gothic</vt:lpstr>
      <vt:lpstr>Helvetica</vt:lpstr>
      <vt:lpstr>Wingdings</vt:lpstr>
      <vt:lpstr>plantillaCM_blanca_1024</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INEGI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Comité Técnico Especializado de Información de Impartición de Justicia (CTEIIJ)</dc:title>
  <dc:creator>luisa.mendoza</dc:creator>
  <cp:lastModifiedBy>ACUNDO GARCIA IVONNE ERENDIRA</cp:lastModifiedBy>
  <cp:revision>1318</cp:revision>
  <cp:lastPrinted>2017-06-23T02:11:50Z</cp:lastPrinted>
  <dcterms:created xsi:type="dcterms:W3CDTF">2013-06-10T21:26:55Z</dcterms:created>
  <dcterms:modified xsi:type="dcterms:W3CDTF">2019-03-21T23:25:22Z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0x010100C7AE98D60A0ECD4CA72DDC006C420AAB</vt:lpwstr>
  </property>
</Properties>
</file>