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607" r:id="rId5"/>
    <p:sldId id="532" r:id="rId6"/>
    <p:sldId id="576" r:id="rId7"/>
    <p:sldId id="533" r:id="rId8"/>
    <p:sldId id="555" r:id="rId9"/>
    <p:sldId id="536" r:id="rId10"/>
    <p:sldId id="537" r:id="rId11"/>
    <p:sldId id="577" r:id="rId12"/>
    <p:sldId id="586" r:id="rId13"/>
    <p:sldId id="579" r:id="rId14"/>
    <p:sldId id="580" r:id="rId15"/>
    <p:sldId id="603" r:id="rId16"/>
    <p:sldId id="585" r:id="rId17"/>
    <p:sldId id="573" r:id="rId18"/>
    <p:sldId id="595" r:id="rId19"/>
    <p:sldId id="608" r:id="rId20"/>
    <p:sldId id="606" r:id="rId21"/>
    <p:sldId id="588" r:id="rId22"/>
    <p:sldId id="575" r:id="rId23"/>
    <p:sldId id="602" r:id="rId24"/>
    <p:sldId id="572" r:id="rId25"/>
  </p:sldIdLst>
  <p:sldSz cx="12192000" cy="6858000"/>
  <p:notesSz cx="7010400" cy="9296400"/>
  <p:custDataLst>
    <p:tags r:id="rId28"/>
  </p:custData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0" pos="2434" userDrawn="1">
          <p15:clr>
            <a:srgbClr val="A4A3A4"/>
          </p15:clr>
        </p15:guide>
        <p15:guide id="19" pos="257" userDrawn="1">
          <p15:clr>
            <a:srgbClr val="A4A3A4"/>
          </p15:clr>
        </p15:guide>
        <p15:guide id="20" pos="3840" userDrawn="1">
          <p15:clr>
            <a:srgbClr val="A4A3A4"/>
          </p15:clr>
        </p15:guide>
        <p15:guide id="21" orient="horz" pos="3475" userDrawn="1">
          <p15:clr>
            <a:srgbClr val="A4A3A4"/>
          </p15:clr>
        </p15:guide>
        <p15:guide id="22" pos="619" userDrawn="1">
          <p15:clr>
            <a:srgbClr val="A4A3A4"/>
          </p15:clr>
        </p15:guide>
        <p15:guide id="23" orient="horz" pos="3067" userDrawn="1">
          <p15:clr>
            <a:srgbClr val="A4A3A4"/>
          </p15:clr>
        </p15:guide>
        <p15:guide id="24" orient="horz" pos="2568">
          <p15:clr>
            <a:srgbClr val="A4A3A4"/>
          </p15:clr>
        </p15:guide>
        <p15:guide id="25" orient="horz" pos="3793">
          <p15:clr>
            <a:srgbClr val="A4A3A4"/>
          </p15:clr>
        </p15:guide>
        <p15:guide id="26" pos="1890">
          <p15:clr>
            <a:srgbClr val="A4A3A4"/>
          </p15:clr>
        </p15:guide>
        <p15:guide id="27" pos="70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EGI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7"/>
    <a:srgbClr val="10253F"/>
    <a:srgbClr val="31859C"/>
    <a:srgbClr val="0C223C"/>
    <a:srgbClr val="023C60"/>
    <a:srgbClr val="0085B1"/>
    <a:srgbClr val="00A7C9"/>
    <a:srgbClr val="FFFFFF"/>
    <a:srgbClr val="4A452A"/>
    <a:srgbClr val="AB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3" autoAdjust="0"/>
    <p:restoredTop sz="95520" autoAdjust="0"/>
  </p:normalViewPr>
  <p:slideViewPr>
    <p:cSldViewPr>
      <p:cViewPr varScale="1">
        <p:scale>
          <a:sx n="111" d="100"/>
          <a:sy n="111" d="100"/>
        </p:scale>
        <p:origin x="930" y="108"/>
      </p:cViewPr>
      <p:guideLst>
        <p:guide pos="2434"/>
        <p:guide pos="257"/>
        <p:guide pos="3840"/>
        <p:guide orient="horz" pos="3475"/>
        <p:guide pos="619"/>
        <p:guide orient="horz" pos="3067"/>
        <p:guide orient="horz" pos="2568"/>
        <p:guide orient="horz" pos="3793"/>
        <p:guide pos="1890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Compilaci&#243;n%20PJE%202017%20M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PJE_M1_P.%2019%20EQUIPO_COMP_DATA_TAB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PJE_M1_p.%2020%20APARATOS_FUN_DATA_TAB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2%20PJE_M1_p.%2042.1%20LLAMADAS_EMERG_DATA_TAB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2%20PJE_M1_p.%2042.1%20LLAMADAS_EMERG_DATA_TAB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2%20PJE_M1_p.%2042.1%20LLAMADAS_EMERG_DATA_TAB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2%20PJE_M1_p.%2042.1%20LLAMADAS_EMERG_DATA_TAB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Compilaci&#243;n%20Integraci&#243;n%20M2M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Compilaci&#243;n%20PJE%202017%20M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Compilaci&#243;n%20Integraci&#243;n%20M2M3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torre\Documents\Mis%20archivos%20recibidos\Compilaci&#243;n%20Integraci&#243;n%20M2M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2\04%20PD_TIPO%20DE%20DELITO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3\PJE_M3_p.%205%20CONDUC_ANTI_FC_TIP_DATA_TAB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2\2%20PJE_M2_P.%2010%20DELITOS_AVE_TIPO_DATA_TAB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PJE%202017%20M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Integraci&#243;n%20M2M3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Libro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1%20NT%20CNPJE%202017\Consolidad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nsos%202017\CNPJE%202017\Compilaci&#243;n%20PJE%202017%20M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TR_PJE_M1_PORCENTAJE_GASTO_DATA_TAB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TR_PJE_M1_PORCENTAJE_GASTO_DATA_TAB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TR_PJE_M1_PORCENTAJE_GASTO_DATA_TAB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TR_PJE_M1_PORCENTAJE_GASTO_DATA_TAB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PJE%202017\M1\TR_PJE_M1_PORCENTAJE_GASTO_DATA_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'Personal Edad'!$A$45</c:f>
              <c:strCache>
                <c:ptCount val="1"/>
                <c:pt idx="0">
                  <c:v>60 años o más</c:v>
                </c:pt>
              </c:strCache>
            </c:strRef>
          </c:tx>
          <c:spPr>
            <a:solidFill>
              <a:srgbClr val="00A7C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'Personal Edad'!$B$44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Edad'!$B$45</c:f>
              <c:numCache>
                <c:formatCode>0.0%</c:formatCode>
                <c:ptCount val="1"/>
                <c:pt idx="0">
                  <c:v>4.0339812874717391E-2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4D-4F6C-9AFC-C1C99EA62BBD}"/>
            </c:ext>
          </c:extLst>
        </c:ser>
        <c:ser>
          <c:idx val="1"/>
          <c:order val="1"/>
          <c:tx>
            <c:strRef>
              <c:f>'Personal Edad'!$A$46</c:f>
              <c:strCache>
                <c:ptCount val="1"/>
                <c:pt idx="0">
                  <c:v>50 a 59 años</c:v>
                </c:pt>
              </c:strCache>
            </c:strRef>
          </c:tx>
          <c:spPr>
            <a:solidFill>
              <a:srgbClr val="0085B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'Personal Edad'!$B$44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Edad'!$B$46</c:f>
              <c:numCache>
                <c:formatCode>0.0%</c:formatCode>
                <c:ptCount val="1"/>
                <c:pt idx="0">
                  <c:v>0.14734560089621049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4D-4F6C-9AFC-C1C99EA62BBD}"/>
            </c:ext>
          </c:extLst>
        </c:ser>
        <c:ser>
          <c:idx val="2"/>
          <c:order val="2"/>
          <c:tx>
            <c:strRef>
              <c:f>'Personal Edad'!$A$47</c:f>
              <c:strCache>
                <c:ptCount val="1"/>
                <c:pt idx="0">
                  <c:v>40 a 49 años</c:v>
                </c:pt>
              </c:strCache>
            </c:strRef>
          </c:tx>
          <c:spPr>
            <a:solidFill>
              <a:srgbClr val="00688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'Personal Edad'!$B$44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Edad'!$B$47</c:f>
              <c:numCache>
                <c:formatCode>0.0%</c:formatCode>
                <c:ptCount val="1"/>
                <c:pt idx="0">
                  <c:v>0.31621475841752589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4D-4F6C-9AFC-C1C99EA62BBD}"/>
            </c:ext>
          </c:extLst>
        </c:ser>
        <c:ser>
          <c:idx val="3"/>
          <c:order val="3"/>
          <c:tx>
            <c:strRef>
              <c:f>'Personal Edad'!$A$48</c:f>
              <c:strCache>
                <c:ptCount val="1"/>
                <c:pt idx="0">
                  <c:v>30 a 39 años</c:v>
                </c:pt>
              </c:strCache>
            </c:strRef>
          </c:tx>
          <c:spPr>
            <a:solidFill>
              <a:srgbClr val="023C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'Personal Edad'!$B$44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Edad'!$B$48</c:f>
              <c:numCache>
                <c:formatCode>0.0%</c:formatCode>
                <c:ptCount val="1"/>
                <c:pt idx="0">
                  <c:v>0.32213762628882031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4D-4F6C-9AFC-C1C99EA62BBD}"/>
            </c:ext>
          </c:extLst>
        </c:ser>
        <c:ser>
          <c:idx val="4"/>
          <c:order val="4"/>
          <c:tx>
            <c:strRef>
              <c:f>'Personal Edad'!$A$49</c:f>
              <c:strCache>
                <c:ptCount val="1"/>
                <c:pt idx="0">
                  <c:v>18 a 29 años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'Personal Edad'!$B$44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Edad'!$B$49</c:f>
              <c:numCache>
                <c:formatCode>0.0%</c:formatCode>
                <c:ptCount val="1"/>
                <c:pt idx="0">
                  <c:v>0.17396220152272779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4D-4F6C-9AFC-C1C99EA62B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2924352"/>
        <c:axId val="152922392"/>
      </c:barChart>
      <c:catAx>
        <c:axId val="15292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2922392"/>
        <c:crosses val="autoZero"/>
        <c:auto val="1"/>
        <c:lblAlgn val="ctr"/>
        <c:lblOffset val="100"/>
        <c:noMultiLvlLbl val="0"/>
      </c:catAx>
      <c:valAx>
        <c:axId val="152922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292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31859C"/>
            </a:solidFill>
          </c:spPr>
          <c:dPt>
            <c:idx val="1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A5-43F7-B47C-FF1BA1E243C7}"/>
              </c:ext>
            </c:extLst>
          </c:dPt>
          <c:val>
            <c:numRef>
              <c:f>'CNGEST_2017.TR_PJE_M1_EQUIPO_C'!$R$40:$S$40</c:f>
              <c:numCache>
                <c:formatCode>0.0%</c:formatCode>
                <c:ptCount val="2"/>
                <c:pt idx="0">
                  <c:v>0.90150748035426476</c:v>
                </c:pt>
                <c:pt idx="1">
                  <c:v>9.849251964573498E-2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A5-43F7-B47C-FF1BA1E24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45-4CD7-91BA-869C9519F2EC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45-4CD7-91BA-869C9519F2EC}"/>
              </c:ext>
            </c:extLst>
          </c:dPt>
          <c:val>
            <c:numRef>
              <c:f>'CNGEST_2017.TR_PJE_M1_APARATOS'!$S$40:$T$40</c:f>
              <c:numCache>
                <c:formatCode>0.0%</c:formatCode>
                <c:ptCount val="2"/>
                <c:pt idx="0">
                  <c:v>0.92941018286124011</c:v>
                </c:pt>
                <c:pt idx="1">
                  <c:v>7.0589817138759406E-2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45-4CD7-91BA-869C9519F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B4-461D-B5B9-C4492B43526D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B4-461D-B5B9-C4492B43526D}"/>
              </c:ext>
            </c:extLst>
          </c:dPt>
          <c:dPt>
            <c:idx val="2"/>
            <c:bubble3D val="0"/>
            <c:spPr>
              <a:solidFill>
                <a:srgbClr val="00A7C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B4-461D-B5B9-C4492B43526D}"/>
              </c:ext>
            </c:extLst>
          </c:dPt>
          <c:dLbls>
            <c:dLbl>
              <c:idx val="2"/>
              <c:layout>
                <c:manualLayout>
                  <c:x val="4.0317460317460328E-2"/>
                  <c:y val="-1.00793650793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B4-461D-B5B9-C4492B4352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TR_PJE_M1_LLAMADAS_EMERG!$K$5:$M$5</c:f>
              <c:strCache>
                <c:ptCount val="3"/>
                <c:pt idx="0">
                  <c:v>Sistema 066</c:v>
                </c:pt>
                <c:pt idx="1">
                  <c:v>Sistema 089</c:v>
                </c:pt>
                <c:pt idx="2">
                  <c:v>Sistema telefónico de emergencias
(distinto a los anteriores)</c:v>
                </c:pt>
              </c:strCache>
            </c:strRef>
          </c:cat>
          <c:val>
            <c:numRef>
              <c:f>TR_PJE_M1_LLAMADAS_EMERG!$K$11:$M$11</c:f>
              <c:numCache>
                <c:formatCode>0.0%</c:formatCode>
                <c:ptCount val="3"/>
                <c:pt idx="0">
                  <c:v>0.90866041237783546</c:v>
                </c:pt>
                <c:pt idx="1">
                  <c:v>1.9358761989568863E-2</c:v>
                </c:pt>
                <c:pt idx="2">
                  <c:v>7.1980825632595891E-2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2B4-461D-B5B9-C4492B4352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TR_PJE_M1_LLAMADAS_EMERG!$R$6</c:f>
              <c:strCache>
                <c:ptCount val="1"/>
                <c:pt idx="0">
                  <c:v>Sistema telefónico de emergencias
(distinto a los anteriores)</c:v>
                </c:pt>
              </c:strCache>
            </c:strRef>
          </c:cat>
          <c:val>
            <c:numRef>
              <c:f>TR_PJE_M1_LLAMADAS_EMERG!$S$6</c:f>
              <c:numCache>
                <c:formatCode>0.0%</c:formatCode>
                <c:ptCount val="1"/>
                <c:pt idx="0">
                  <c:v>2.0140500457549001E-2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31-4D18-BB9F-E743D06382A3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TR_PJE_M1_LLAMADAS_EMERG!$R$6</c:f>
              <c:strCache>
                <c:ptCount val="1"/>
                <c:pt idx="0">
                  <c:v>Sistema telefónico de emergencias
(distinto a los anteriores)</c:v>
                </c:pt>
              </c:strCache>
            </c:strRef>
          </c:cat>
          <c:val>
            <c:numRef>
              <c:f>TR_PJE_M1_LLAMADAS_EMERG!$T$6</c:f>
              <c:numCache>
                <c:formatCode>0.0%</c:formatCode>
                <c:ptCount val="1"/>
                <c:pt idx="0">
                  <c:v>2.1231757145784305E-4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31-4D18-BB9F-E743D06382A3}"/>
            </c:ext>
          </c:extLst>
        </c:ser>
        <c:ser>
          <c:idx val="2"/>
          <c:order val="2"/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TR_PJE_M1_LLAMADAS_EMERG!$R$6</c:f>
              <c:strCache>
                <c:ptCount val="1"/>
                <c:pt idx="0">
                  <c:v>Sistema telefónico de emergencias
(distinto a los anteriores)</c:v>
                </c:pt>
              </c:strCache>
            </c:strRef>
          </c:cat>
          <c:val>
            <c:numRef>
              <c:f>TR_PJE_M1_LLAMADAS_EMERG!$U$6</c:f>
              <c:numCache>
                <c:formatCode>0.0%</c:formatCode>
                <c:ptCount val="1"/>
                <c:pt idx="0">
                  <c:v>0.97964718197099321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31-4D18-BB9F-E743D06382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526160"/>
        <c:axId val="202640160"/>
      </c:barChart>
      <c:catAx>
        <c:axId val="965261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2640160"/>
        <c:crosses val="autoZero"/>
        <c:auto val="1"/>
        <c:lblAlgn val="ctr"/>
        <c:lblOffset val="100"/>
        <c:noMultiLvlLbl val="0"/>
      </c:catAx>
      <c:valAx>
        <c:axId val="20264016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9652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TR_PJE_M1_LLAMADAS_EMERG!$R$7</c:f>
              <c:strCache>
                <c:ptCount val="1"/>
                <c:pt idx="0">
                  <c:v>Sistema 089</c:v>
                </c:pt>
              </c:strCache>
            </c:strRef>
          </c:cat>
          <c:val>
            <c:numRef>
              <c:f>TR_PJE_M1_LLAMADAS_EMERG!$S$7</c:f>
              <c:numCache>
                <c:formatCode>0.0%</c:formatCode>
                <c:ptCount val="1"/>
                <c:pt idx="0">
                  <c:v>0.13730586917176593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7-4EDA-B77D-7689CE2E9C4D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TR_PJE_M1_LLAMADAS_EMERG!$R$7</c:f>
              <c:strCache>
                <c:ptCount val="1"/>
                <c:pt idx="0">
                  <c:v>Sistema 089</c:v>
                </c:pt>
              </c:strCache>
            </c:strRef>
          </c:cat>
          <c:val>
            <c:numRef>
              <c:f>TR_PJE_M1_LLAMADAS_EMERG!$T$7</c:f>
              <c:numCache>
                <c:formatCode>0.0%</c:formatCode>
                <c:ptCount val="1"/>
                <c:pt idx="0">
                  <c:v>0.86187365336550936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B7-4EDA-B77D-7689CE2E9C4D}"/>
            </c:ext>
          </c:extLst>
        </c:ser>
        <c:ser>
          <c:idx val="2"/>
          <c:order val="2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elete val="1"/>
          </c:dLbls>
          <c:cat>
            <c:strRef>
              <c:f>TR_PJE_M1_LLAMADAS_EMERG!$R$7</c:f>
              <c:strCache>
                <c:ptCount val="1"/>
                <c:pt idx="0">
                  <c:v>Sistema 089</c:v>
                </c:pt>
              </c:strCache>
            </c:strRef>
          </c:cat>
          <c:val>
            <c:numRef>
              <c:f>TR_PJE_M1_LLAMADAS_EMERG!$U$7</c:f>
              <c:numCache>
                <c:formatCode>0.0%</c:formatCode>
                <c:ptCount val="1"/>
                <c:pt idx="0">
                  <c:v>8.2047746272515681E-4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B7-4EDA-B77D-7689CE2E9C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640944"/>
        <c:axId val="202635848"/>
      </c:barChart>
      <c:catAx>
        <c:axId val="2026409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2635848"/>
        <c:crosses val="autoZero"/>
        <c:auto val="1"/>
        <c:lblAlgn val="ctr"/>
        <c:lblOffset val="100"/>
        <c:noMultiLvlLbl val="0"/>
      </c:catAx>
      <c:valAx>
        <c:axId val="20263584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0264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TR_PJE_M1_LLAMADAS_EMERG!$R$8</c:f>
              <c:strCache>
                <c:ptCount val="1"/>
                <c:pt idx="0">
                  <c:v>Sistema 066</c:v>
                </c:pt>
              </c:strCache>
            </c:strRef>
          </c:cat>
          <c:val>
            <c:numRef>
              <c:f>TR_PJE_M1_LLAMADAS_EMERG!$S$8</c:f>
              <c:numCache>
                <c:formatCode>0.0%</c:formatCode>
                <c:ptCount val="1"/>
                <c:pt idx="0">
                  <c:v>0.11556485931535646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F-4204-A7E4-AC2322213749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TR_PJE_M1_LLAMADAS_EMERG!$R$8</c:f>
              <c:strCache>
                <c:ptCount val="1"/>
                <c:pt idx="0">
                  <c:v>Sistema 066</c:v>
                </c:pt>
              </c:strCache>
            </c:strRef>
          </c:cat>
          <c:val>
            <c:numRef>
              <c:f>TR_PJE_M1_LLAMADAS_EMERG!$T$8</c:f>
              <c:numCache>
                <c:formatCode>0.0%</c:formatCode>
                <c:ptCount val="1"/>
                <c:pt idx="0">
                  <c:v>0.88443514068464357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6F-4204-A7E4-AC2322213749}"/>
            </c:ext>
          </c:extLst>
        </c:ser>
        <c:ser>
          <c:idx val="2"/>
          <c:order val="2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elete val="1"/>
          </c:dLbls>
          <c:cat>
            <c:strRef>
              <c:f>TR_PJE_M1_LLAMADAS_EMERG!$R$8</c:f>
              <c:strCache>
                <c:ptCount val="1"/>
                <c:pt idx="0">
                  <c:v>Sistema 066</c:v>
                </c:pt>
              </c:strCache>
            </c:strRef>
          </c:cat>
          <c:val>
            <c:numRef>
              <c:f>TR_PJE_M1_LLAMADAS_EMERG!$U$8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6F-4204-A7E4-AC2322213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639376"/>
        <c:axId val="202638984"/>
      </c:barChart>
      <c:catAx>
        <c:axId val="2026393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2638984"/>
        <c:crosses val="autoZero"/>
        <c:auto val="1"/>
        <c:lblAlgn val="ctr"/>
        <c:lblOffset val="100"/>
        <c:noMultiLvlLbl val="0"/>
      </c:catAx>
      <c:valAx>
        <c:axId val="2026389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0263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008080"/>
            </a:solidFill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B0-4D0C-B629-B8790B95318E}"/>
              </c:ext>
            </c:extLst>
          </c:dPt>
          <c:dPt>
            <c:idx val="1"/>
            <c:bubble3D val="0"/>
            <c:spPr>
              <a:solidFill>
                <a:srgbClr val="0068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B0-4D0C-B629-B8790B9531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Expedientes!$G$5:$H$5</c:f>
              <c:strCache>
                <c:ptCount val="2"/>
                <c:pt idx="0">
                  <c:v>Adultos</c:v>
                </c:pt>
                <c:pt idx="1">
                  <c:v>Adolescentes</c:v>
                </c:pt>
              </c:strCache>
            </c:strRef>
          </c:cat>
          <c:val>
            <c:numRef>
              <c:f>Expedientes!$G$9:$H$9</c:f>
              <c:numCache>
                <c:formatCode>0.0%</c:formatCode>
                <c:ptCount val="2"/>
                <c:pt idx="0">
                  <c:v>0.97787975184955056</c:v>
                </c:pt>
                <c:pt idx="1">
                  <c:v>2.2120248150450352E-2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B0-4D0C-B629-B8790B9531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7985517948988E-2"/>
          <c:y val="8.0835925637892089E-2"/>
          <c:w val="0.92391912881139571"/>
          <c:h val="0.838328148724215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Expedientes!$F$13</c:f>
              <c:strCache>
                <c:ptCount val="1"/>
                <c:pt idx="0">
                  <c:v>Averiguaciones previas iniciadas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15.9%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Expedientes!$G$12</c:f>
              <c:strCache>
                <c:ptCount val="1"/>
                <c:pt idx="0">
                  <c:v>Adultos</c:v>
                </c:pt>
              </c:strCache>
            </c:strRef>
          </c:cat>
          <c:val>
            <c:numRef>
              <c:f>Expedientes!$G$13</c:f>
              <c:numCache>
                <c:formatCode>0.0%</c:formatCode>
                <c:ptCount val="1"/>
                <c:pt idx="0">
                  <c:v>0.15977083985088289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00-4195-B8DA-1A1EC22EB184}"/>
            </c:ext>
          </c:extLst>
        </c:ser>
        <c:ser>
          <c:idx val="1"/>
          <c:order val="1"/>
          <c:tx>
            <c:strRef>
              <c:f>Expedientes!$F$14</c:f>
              <c:strCache>
                <c:ptCount val="1"/>
                <c:pt idx="0">
                  <c:v>Carpetas de investigación abiertas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84.1%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Expedientes!$G$12</c:f>
              <c:strCache>
                <c:ptCount val="1"/>
                <c:pt idx="0">
                  <c:v>Adultos</c:v>
                </c:pt>
              </c:strCache>
            </c:strRef>
          </c:cat>
          <c:val>
            <c:numRef>
              <c:f>Expedientes!$G$14</c:f>
              <c:numCache>
                <c:formatCode>0.0%</c:formatCode>
                <c:ptCount val="1"/>
                <c:pt idx="0">
                  <c:v>0.84022916014911764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00-4195-B8DA-1A1EC22EB1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2641728"/>
        <c:axId val="202637416"/>
      </c:barChart>
      <c:catAx>
        <c:axId val="2026417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2637416"/>
        <c:crosses val="autoZero"/>
        <c:auto val="1"/>
        <c:lblAlgn val="ctr"/>
        <c:lblOffset val="100"/>
        <c:noMultiLvlLbl val="0"/>
      </c:catAx>
      <c:valAx>
        <c:axId val="202637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0264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Expedientes!$F$13</c:f>
              <c:strCache>
                <c:ptCount val="1"/>
                <c:pt idx="0">
                  <c:v>Averiguaciones previas iniciadas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31.6%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Expedientes!$H$12</c:f>
              <c:strCache>
                <c:ptCount val="1"/>
                <c:pt idx="0">
                  <c:v>Adolescentes</c:v>
                </c:pt>
              </c:strCache>
            </c:strRef>
          </c:cat>
          <c:val>
            <c:numRef>
              <c:f>Expedientes!$H$13</c:f>
              <c:numCache>
                <c:formatCode>0.0%</c:formatCode>
                <c:ptCount val="1"/>
                <c:pt idx="0">
                  <c:v>0.31855749628078728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AF-4722-A8AA-E796F0AB0DAF}"/>
            </c:ext>
          </c:extLst>
        </c:ser>
        <c:ser>
          <c:idx val="1"/>
          <c:order val="1"/>
          <c:tx>
            <c:strRef>
              <c:f>Expedientes!$F$14</c:f>
              <c:strCache>
                <c:ptCount val="1"/>
                <c:pt idx="0">
                  <c:v>Carpetas de investigación abiertas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EAF-4722-A8AA-E796F0AB0D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68.4%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Expedientes!$H$12</c:f>
              <c:strCache>
                <c:ptCount val="1"/>
                <c:pt idx="0">
                  <c:v>Adolescentes</c:v>
                </c:pt>
              </c:strCache>
            </c:strRef>
          </c:cat>
          <c:val>
            <c:numRef>
              <c:f>Expedientes!$H$14</c:f>
              <c:numCache>
                <c:formatCode>0.0%</c:formatCode>
                <c:ptCount val="1"/>
                <c:pt idx="0">
                  <c:v>0.68144250371921256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AF-4722-A8AA-E796F0AB0D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2636632"/>
        <c:axId val="202635456"/>
      </c:barChart>
      <c:catAx>
        <c:axId val="202636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2635456"/>
        <c:crosses val="autoZero"/>
        <c:auto val="1"/>
        <c:lblAlgn val="ctr"/>
        <c:lblOffset val="100"/>
        <c:noMultiLvlLbl val="0"/>
      </c:catAx>
      <c:valAx>
        <c:axId val="202635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02636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43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025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1E-4657-BB89-DBD1934A117E}"/>
              </c:ext>
            </c:extLst>
          </c:dPt>
          <c:dPt>
            <c:idx val="1"/>
            <c:invertIfNegative val="0"/>
            <c:bubble3D val="0"/>
            <c:spPr>
              <a:solidFill>
                <a:srgbClr val="0068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E-4657-BB89-DBD1934A117E}"/>
              </c:ext>
            </c:extLst>
          </c:dPt>
          <c:cat>
            <c:strRef>
              <c:f>'Flujo de expedientes'!$H$30:$H$31</c:f>
              <c:strCache>
                <c:ptCount val="2"/>
                <c:pt idx="0">
                  <c:v>Adultos</c:v>
                </c:pt>
                <c:pt idx="1">
                  <c:v>Adolescentes</c:v>
                </c:pt>
              </c:strCache>
            </c:strRef>
          </c:cat>
          <c:val>
            <c:numRef>
              <c:f>'Flujo de expedientes'!$K$30:$K$31</c:f>
              <c:numCache>
                <c:formatCode>0.0%</c:formatCode>
                <c:ptCount val="2"/>
                <c:pt idx="0">
                  <c:v>0.97787975184954989</c:v>
                </c:pt>
                <c:pt idx="1">
                  <c:v>2.2120248150450352E-2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1E-4657-BB89-DBD1934A1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2642904"/>
        <c:axId val="202637808"/>
      </c:barChart>
      <c:catAx>
        <c:axId val="2026429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02637808"/>
        <c:crosses val="autoZero"/>
        <c:auto val="1"/>
        <c:lblAlgn val="ctr"/>
        <c:lblOffset val="100"/>
        <c:noMultiLvlLbl val="0"/>
      </c:catAx>
      <c:valAx>
        <c:axId val="202637808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one"/>
        <c:crossAx val="202642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00A7C9"/>
            </a:solidFill>
          </c:spPr>
          <c:dPt>
            <c:idx val="0"/>
            <c:bubble3D val="0"/>
            <c:spPr>
              <a:solidFill>
                <a:srgbClr val="1025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87-4427-8505-4805D31213E1}"/>
              </c:ext>
            </c:extLst>
          </c:dPt>
          <c:dPt>
            <c:idx val="1"/>
            <c:bubble3D val="0"/>
            <c:spPr>
              <a:solidFill>
                <a:srgbClr val="023C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87-4427-8505-4805D31213E1}"/>
              </c:ext>
            </c:extLst>
          </c:dPt>
          <c:dPt>
            <c:idx val="2"/>
            <c:bubble3D val="0"/>
            <c:spPr>
              <a:solidFill>
                <a:srgbClr val="0068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87-4427-8505-4805D31213E1}"/>
              </c:ext>
            </c:extLst>
          </c:dPt>
          <c:dPt>
            <c:idx val="3"/>
            <c:bubble3D val="0"/>
            <c:spPr>
              <a:solidFill>
                <a:srgbClr val="0085B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87-4427-8505-4805D31213E1}"/>
              </c:ext>
            </c:extLst>
          </c:dPt>
          <c:dLbls>
            <c:dLbl>
              <c:idx val="3"/>
              <c:layout>
                <c:manualLayout>
                  <c:x val="-2.6664537273636262E-2"/>
                  <c:y val="3.0549141882786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887-4427-8505-4805D3121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197530864197531E-3"/>
                  <c:y val="-2.334722222222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87-4427-8505-4805D3121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'Personal Estudios'!$B$29:$B$33</c:f>
              <c:strCache>
                <c:ptCount val="5"/>
                <c:pt idx="0">
                  <c:v>Otro*</c:v>
                </c:pt>
                <c:pt idx="1">
                  <c:v>Preparatoria y/o carrera técnica</c:v>
                </c:pt>
                <c:pt idx="2">
                  <c:v>Licenciatura</c:v>
                </c:pt>
                <c:pt idx="3">
                  <c:v>Maestría</c:v>
                </c:pt>
                <c:pt idx="4">
                  <c:v>Doctorado</c:v>
                </c:pt>
              </c:strCache>
            </c:strRef>
          </c:cat>
          <c:val>
            <c:numRef>
              <c:f>'Personal Estudios'!$D$29:$D$33</c:f>
              <c:numCache>
                <c:formatCode>0.0%</c:formatCode>
                <c:ptCount val="5"/>
                <c:pt idx="0">
                  <c:v>0.13964898450303967</c:v>
                </c:pt>
                <c:pt idx="1">
                  <c:v>0.30121569196938086</c:v>
                </c:pt>
                <c:pt idx="2">
                  <c:v>0.5199468912723274</c:v>
                </c:pt>
                <c:pt idx="3">
                  <c:v>3.5755035993610372E-2</c:v>
                </c:pt>
                <c:pt idx="4">
                  <c:v>3.4333962616434829E-3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87-4427-8505-4805D31213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</c:plotArea>
    <c:plotVisOnly val="1"/>
    <c:dispBlanksAs val="zero"/>
    <c:showDLblsOverMax val="0"/>
  </c:chart>
  <c:txPr>
    <a:bodyPr/>
    <a:lstStyle/>
    <a:p>
      <a:pPr>
        <a:defRPr b="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DA-4894-A0E1-8BC99FAB9669}"/>
              </c:ext>
            </c:extLst>
          </c:dPt>
          <c:dPt>
            <c:idx val="1"/>
            <c:bubble3D val="0"/>
            <c:spPr>
              <a:solidFill>
                <a:srgbClr val="0068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DA-4894-A0E1-8BC99FAB9669}"/>
              </c:ext>
            </c:extLst>
          </c:dPt>
          <c:cat>
            <c:strRef>
              <c:f>'Flujo de expedientes'!$B$30:$B$31</c:f>
              <c:strCache>
                <c:ptCount val="2"/>
                <c:pt idx="0">
                  <c:v>Sistema Tradicional</c:v>
                </c:pt>
                <c:pt idx="1">
                  <c:v>Sistema Penal Acusatorio</c:v>
                </c:pt>
              </c:strCache>
            </c:strRef>
          </c:cat>
          <c:val>
            <c:numRef>
              <c:f>'Flujo de expedientes'!$D$30:$D$31</c:f>
              <c:numCache>
                <c:formatCode>0.0%</c:formatCode>
                <c:ptCount val="2"/>
                <c:pt idx="0">
                  <c:v>0.15977083985088272</c:v>
                </c:pt>
                <c:pt idx="1">
                  <c:v>0.84022916014911764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DA-4894-A0E1-8BC99FAB9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19-46DD-8478-FA60107CF34A}"/>
              </c:ext>
            </c:extLst>
          </c:dPt>
          <c:dPt>
            <c:idx val="1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19-46DD-8478-FA60107CF34A}"/>
              </c:ext>
            </c:extLst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19-46DD-8478-FA60107CF34A}"/>
              </c:ext>
            </c:extLst>
          </c:dPt>
          <c:dPt>
            <c:idx val="3"/>
            <c:invertIfNegative val="0"/>
            <c:bubble3D val="0"/>
            <c:spPr>
              <a:solidFill>
                <a:srgbClr val="00A7C9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19-46DD-8478-FA60107CF34A}"/>
              </c:ext>
            </c:extLst>
          </c:dPt>
          <c:dPt>
            <c:idx val="4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19-46DD-8478-FA60107CF34A}"/>
              </c:ext>
            </c:extLst>
          </c:dPt>
          <c:cat>
            <c:strRef>
              <c:f>'Flujo de expedientes'!$B$13:$F$13</c:f>
              <c:strCache>
                <c:ptCount val="5"/>
                <c:pt idx="0">
                  <c:v>Expedientes existentes al inicio del año</c:v>
                </c:pt>
                <c:pt idx="1">
                  <c:v>Expedientes abiertos</c:v>
                </c:pt>
                <c:pt idx="2">
                  <c:v>Expedientes determinados</c:v>
                </c:pt>
                <c:pt idx="3">
                  <c:v>Expedientes cerrados</c:v>
                </c:pt>
                <c:pt idx="4">
                  <c:v>Expedientes pendientes de concluir al cierre del año</c:v>
                </c:pt>
              </c:strCache>
            </c:strRef>
          </c:cat>
          <c:val>
            <c:numRef>
              <c:f>'Flujo de expedientes'!$B$17:$F$17</c:f>
              <c:numCache>
                <c:formatCode>General</c:formatCode>
                <c:ptCount val="5"/>
                <c:pt idx="0">
                  <c:v>1004141</c:v>
                </c:pt>
                <c:pt idx="1">
                  <c:v>1640940</c:v>
                </c:pt>
                <c:pt idx="2">
                  <c:v>929064</c:v>
                </c:pt>
                <c:pt idx="3">
                  <c:v>175482</c:v>
                </c:pt>
                <c:pt idx="4">
                  <c:v>979865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619-46DD-8478-FA60107CF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23632"/>
        <c:axId val="202423240"/>
        <c:axId val="0"/>
      </c:bar3DChart>
      <c:catAx>
        <c:axId val="202423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423240"/>
        <c:crosses val="autoZero"/>
        <c:auto val="1"/>
        <c:lblAlgn val="ctr"/>
        <c:lblOffset val="100"/>
        <c:noMultiLvlLbl val="0"/>
      </c:catAx>
      <c:valAx>
        <c:axId val="2024232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20242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rgbClr val="31859C"/>
              </a:solidFill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10253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4C-49D9-8EF3-547E60FA90E7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>
                <a:solidFill>
                  <a:srgbClr val="31859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4C-49D9-8EF3-547E60FA90E7}"/>
              </c:ext>
            </c:extLst>
          </c:dPt>
          <c:cat>
            <c:strRef>
              <c:f>TR_PJE_M2_DELITOS_AVE_TIPO!$BQ$7:$BQ$8</c:f>
              <c:strCache>
                <c:ptCount val="2"/>
                <c:pt idx="0">
                  <c:v>Presuntos delitos</c:v>
                </c:pt>
                <c:pt idx="1">
                  <c:v>Conductas antisociales</c:v>
                </c:pt>
              </c:strCache>
            </c:strRef>
          </c:cat>
          <c:val>
            <c:numRef>
              <c:f>TR_PJE_M2_DELITOS_AVE_TIPO!$BS$7:$BS$8</c:f>
              <c:numCache>
                <c:formatCode>0.0%</c:formatCode>
                <c:ptCount val="2"/>
                <c:pt idx="0">
                  <c:v>0.97806298349932841</c:v>
                </c:pt>
                <c:pt idx="1">
                  <c:v>2.193701650067165E-2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4C-49D9-8EF3-547E60FA9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C22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96-4D43-BA98-30FADBCD7DAD}"/>
              </c:ext>
            </c:extLst>
          </c:dPt>
          <c:dPt>
            <c:idx val="1"/>
            <c:invertIfNegative val="0"/>
            <c:bubble3D val="0"/>
            <c:spPr>
              <a:solidFill>
                <a:srgbClr val="023C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96-4D43-BA98-30FADBCD7DAD}"/>
              </c:ext>
            </c:extLst>
          </c:dPt>
          <c:dPt>
            <c:idx val="2"/>
            <c:invertIfNegative val="0"/>
            <c:bubble3D val="0"/>
            <c:spPr>
              <a:solidFill>
                <a:srgbClr val="0068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96-4D43-BA98-30FADBCD7DAD}"/>
              </c:ext>
            </c:extLst>
          </c:dPt>
          <c:dPt>
            <c:idx val="3"/>
            <c:invertIfNegative val="0"/>
            <c:bubble3D val="0"/>
            <c:spPr>
              <a:solidFill>
                <a:srgbClr val="0085B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96-4D43-BA98-30FADBCD7DAD}"/>
              </c:ext>
            </c:extLst>
          </c:dPt>
          <c:dPt>
            <c:idx val="4"/>
            <c:invertIfNegative val="0"/>
            <c:bubble3D val="0"/>
            <c:spPr>
              <a:solidFill>
                <a:srgbClr val="00A7C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96-4D43-BA98-30FADBCD7DAD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96-4D43-BA98-30FADBCD7DAD}"/>
              </c:ext>
            </c:extLst>
          </c:dPt>
          <c:cat>
            <c:strRef>
              <c:f>'CNGEST_2017.TR_PJE_M3_CONDUC_A'!$BH$8:$BH$13</c:f>
              <c:strCache>
                <c:ptCount val="6"/>
                <c:pt idx="0">
                  <c:v>Robo</c:v>
                </c:pt>
                <c:pt idx="1">
                  <c:v>Lesiones</c:v>
                </c:pt>
                <c:pt idx="2">
                  <c:v>Violencia familiar</c:v>
                </c:pt>
                <c:pt idx="3">
                  <c:v>Delitos contra la salud relacionados con narcóticos en su modalidad de narcomenudeo</c:v>
                </c:pt>
                <c:pt idx="4">
                  <c:v>Daño a la propiedad</c:v>
                </c:pt>
                <c:pt idx="5">
                  <c:v>Otros</c:v>
                </c:pt>
              </c:strCache>
            </c:strRef>
          </c:cat>
          <c:val>
            <c:numRef>
              <c:f>'CNGEST_2017.TR_PJE_M3_CONDUC_A'!$BI$8:$BI$13</c:f>
              <c:numCache>
                <c:formatCode>0.0%</c:formatCode>
                <c:ptCount val="6"/>
                <c:pt idx="0">
                  <c:v>0.23756936432064171</c:v>
                </c:pt>
                <c:pt idx="1">
                  <c:v>0.15370034613482786</c:v>
                </c:pt>
                <c:pt idx="2">
                  <c:v>0.14133838800065934</c:v>
                </c:pt>
                <c:pt idx="3">
                  <c:v>6.7825943629470906E-2</c:v>
                </c:pt>
                <c:pt idx="4">
                  <c:v>6.2221855941981222E-2</c:v>
                </c:pt>
                <c:pt idx="5">
                  <c:v>0.33734410197241949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696-4D43-BA98-30FADBCD7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417360"/>
        <c:axId val="202424024"/>
      </c:barChart>
      <c:catAx>
        <c:axId val="202417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02424024"/>
        <c:crosses val="autoZero"/>
        <c:auto val="1"/>
        <c:lblAlgn val="ctr"/>
        <c:lblOffset val="100"/>
        <c:noMultiLvlLbl val="0"/>
      </c:catAx>
      <c:valAx>
        <c:axId val="202424024"/>
        <c:scaling>
          <c:orientation val="minMax"/>
          <c:max val="0.5"/>
        </c:scaling>
        <c:delete val="1"/>
        <c:axPos val="t"/>
        <c:numFmt formatCode="0.0%" sourceLinked="1"/>
        <c:majorTickMark val="out"/>
        <c:minorTickMark val="none"/>
        <c:tickLblPos val="none"/>
        <c:crossAx val="202417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C22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73-477E-9572-29530FC37963}"/>
              </c:ext>
            </c:extLst>
          </c:dPt>
          <c:dPt>
            <c:idx val="1"/>
            <c:invertIfNegative val="0"/>
            <c:bubble3D val="0"/>
            <c:spPr>
              <a:solidFill>
                <a:srgbClr val="023C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73-477E-9572-29530FC37963}"/>
              </c:ext>
            </c:extLst>
          </c:dPt>
          <c:dPt>
            <c:idx val="2"/>
            <c:invertIfNegative val="0"/>
            <c:bubble3D val="0"/>
            <c:spPr>
              <a:solidFill>
                <a:srgbClr val="0068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73-477E-9572-29530FC37963}"/>
              </c:ext>
            </c:extLst>
          </c:dPt>
          <c:dPt>
            <c:idx val="3"/>
            <c:invertIfNegative val="0"/>
            <c:bubble3D val="0"/>
            <c:spPr>
              <a:solidFill>
                <a:srgbClr val="0085B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73-477E-9572-29530FC37963}"/>
              </c:ext>
            </c:extLst>
          </c:dPt>
          <c:dPt>
            <c:idx val="4"/>
            <c:invertIfNegative val="0"/>
            <c:bubble3D val="0"/>
            <c:spPr>
              <a:solidFill>
                <a:srgbClr val="00A7C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73-477E-9572-29530FC37963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73-477E-9572-29530FC37963}"/>
              </c:ext>
            </c:extLst>
          </c:dPt>
          <c:cat>
            <c:strRef>
              <c:f>TR_PJE_M2_DELITOS_AVE_TIPO!$BL$7:$BL$12</c:f>
              <c:strCache>
                <c:ptCount val="6"/>
                <c:pt idx="0">
                  <c:v>Robo</c:v>
                </c:pt>
                <c:pt idx="1">
                  <c:v>Lesiones</c:v>
                </c:pt>
                <c:pt idx="2">
                  <c:v>Violencia familiar</c:v>
                </c:pt>
                <c:pt idx="3">
                  <c:v>Daño a la propiedad</c:v>
                </c:pt>
                <c:pt idx="4">
                  <c:v>Amenazas</c:v>
                </c:pt>
                <c:pt idx="5">
                  <c:v>Otros delitos</c:v>
                </c:pt>
              </c:strCache>
            </c:strRef>
          </c:cat>
          <c:val>
            <c:numRef>
              <c:f>TR_PJE_M2_DELITOS_AVE_TIPO!$BM$7:$BM$12</c:f>
              <c:numCache>
                <c:formatCode>0.0%</c:formatCode>
                <c:ptCount val="6"/>
                <c:pt idx="0">
                  <c:v>0.36319559330492901</c:v>
                </c:pt>
                <c:pt idx="1">
                  <c:v>0.10879028456824932</c:v>
                </c:pt>
                <c:pt idx="2">
                  <c:v>9.4182632618292836E-2</c:v>
                </c:pt>
                <c:pt idx="3">
                  <c:v>7.1398688219546119E-2</c:v>
                </c:pt>
                <c:pt idx="4">
                  <c:v>4.5709602984624023E-2</c:v>
                </c:pt>
                <c:pt idx="5">
                  <c:v>0.31672319830435902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173-477E-9572-29530FC37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2424808"/>
        <c:axId val="202420104"/>
      </c:barChart>
      <c:catAx>
        <c:axId val="202424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02420104"/>
        <c:crosses val="autoZero"/>
        <c:auto val="1"/>
        <c:lblAlgn val="ctr"/>
        <c:lblOffset val="100"/>
        <c:noMultiLvlLbl val="0"/>
      </c:catAx>
      <c:valAx>
        <c:axId val="202420104"/>
        <c:scaling>
          <c:orientation val="minMax"/>
          <c:max val="0.5"/>
          <c:min val="0"/>
        </c:scaling>
        <c:delete val="1"/>
        <c:axPos val="t"/>
        <c:numFmt formatCode="0.0%" sourceLinked="1"/>
        <c:majorTickMark val="out"/>
        <c:minorTickMark val="none"/>
        <c:tickLblPos val="none"/>
        <c:crossAx val="202424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0253F"/>
              </a:solidFill>
              <a:ln>
                <a:solidFill>
                  <a:srgbClr val="10253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43-4340-B071-89BD10F42F2F}"/>
              </c:ext>
            </c:extLst>
          </c:dPt>
          <c:dPt>
            <c:idx val="1"/>
            <c:bubble3D val="0"/>
            <c:spPr>
              <a:solidFill>
                <a:srgbClr val="006887"/>
              </a:solidFill>
              <a:ln w="12700">
                <a:solidFill>
                  <a:srgbClr val="00688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43-4340-B071-89BD10F42F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Narcomenudeo!$J$28:$K$28</c:f>
              <c:strCache>
                <c:ptCount val="2"/>
                <c:pt idx="0">
                  <c:v>Adultos</c:v>
                </c:pt>
                <c:pt idx="1">
                  <c:v>Adolescentes</c:v>
                </c:pt>
              </c:strCache>
            </c:strRef>
          </c:cat>
          <c:val>
            <c:numRef>
              <c:f>Narcomenudeo!$J$38:$K$38</c:f>
              <c:numCache>
                <c:formatCode>0.0%</c:formatCode>
                <c:ptCount val="2"/>
                <c:pt idx="0">
                  <c:v>0.92679672675521818</c:v>
                </c:pt>
                <c:pt idx="1">
                  <c:v>7.3203273244781833E-2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43-4340-B071-89BD10F42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</c:plotArea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10253F"/>
            </a:solidFill>
          </c:spPr>
          <c:invertIfNegative val="0"/>
          <c:cat>
            <c:strRef>
              <c:f>Narcomenudeo!$I$30:$I$34</c:f>
              <c:strCache>
                <c:ptCount val="5"/>
                <c:pt idx="0">
                  <c:v>Posesión simple</c:v>
                </c:pt>
                <c:pt idx="1">
                  <c:v>Posesión  con fines de comercio o suministro</c:v>
                </c:pt>
                <c:pt idx="2">
                  <c:v>Comercio</c:v>
                </c:pt>
                <c:pt idx="3">
                  <c:v>Otros delitos contra la salud relacionados con narcóticos</c:v>
                </c:pt>
                <c:pt idx="4">
                  <c:v>Suministro</c:v>
                </c:pt>
              </c:strCache>
            </c:strRef>
          </c:cat>
          <c:val>
            <c:numRef>
              <c:f>Narcomenudeo!$J$30:$J$34</c:f>
              <c:numCache>
                <c:formatCode>General</c:formatCode>
                <c:ptCount val="5"/>
                <c:pt idx="0">
                  <c:v>18450</c:v>
                </c:pt>
                <c:pt idx="1">
                  <c:v>3580</c:v>
                </c:pt>
                <c:pt idx="2">
                  <c:v>2251</c:v>
                </c:pt>
                <c:pt idx="3">
                  <c:v>1954</c:v>
                </c:pt>
                <c:pt idx="4">
                  <c:v>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63-4BD3-A17F-883197F2B181}"/>
            </c:ext>
          </c:extLst>
        </c:ser>
        <c:ser>
          <c:idx val="1"/>
          <c:order val="1"/>
          <c:spPr>
            <a:solidFill>
              <a:srgbClr val="006887"/>
            </a:solidFill>
          </c:spPr>
          <c:invertIfNegative val="0"/>
          <c:cat>
            <c:strRef>
              <c:f>Narcomenudeo!$I$30:$I$34</c:f>
              <c:strCache>
                <c:ptCount val="5"/>
                <c:pt idx="0">
                  <c:v>Posesión simple</c:v>
                </c:pt>
                <c:pt idx="1">
                  <c:v>Posesión  con fines de comercio o suministro</c:v>
                </c:pt>
                <c:pt idx="2">
                  <c:v>Comercio</c:v>
                </c:pt>
                <c:pt idx="3">
                  <c:v>Otros delitos contra la salud relacionados con narcóticos</c:v>
                </c:pt>
                <c:pt idx="4">
                  <c:v>Suministro</c:v>
                </c:pt>
              </c:strCache>
            </c:strRef>
          </c:cat>
          <c:val>
            <c:numRef>
              <c:f>Narcomenudeo!$K$30:$K$34</c:f>
              <c:numCache>
                <c:formatCode>General</c:formatCode>
                <c:ptCount val="5"/>
                <c:pt idx="0">
                  <c:v>1933</c:v>
                </c:pt>
                <c:pt idx="1">
                  <c:v>148</c:v>
                </c:pt>
                <c:pt idx="2">
                  <c:v>120</c:v>
                </c:pt>
                <c:pt idx="3">
                  <c:v>94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63-4BD3-A17F-883197F2B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2422064"/>
        <c:axId val="202420888"/>
      </c:barChart>
      <c:catAx>
        <c:axId val="20242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bg1"/>
            </a:solidFill>
          </a:ln>
        </c:spPr>
        <c:txPr>
          <a:bodyPr/>
          <a:lstStyle/>
          <a:p>
            <a:pPr>
              <a:defRPr sz="1000" b="0"/>
            </a:pPr>
            <a:endParaRPr lang="es-MX"/>
          </a:p>
        </c:txPr>
        <c:crossAx val="202420888"/>
        <c:crosses val="autoZero"/>
        <c:auto val="1"/>
        <c:lblAlgn val="ctr"/>
        <c:lblOffset val="100"/>
        <c:noMultiLvlLbl val="0"/>
      </c:catAx>
      <c:valAx>
        <c:axId val="202420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242206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2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C3-4940-AE14-ED0EAFA511A2}"/>
              </c:ext>
            </c:extLst>
          </c:dPt>
          <c:cat>
            <c:strRef>
              <c:f>Narcomenudeo!$AB$31:$AB$36</c:f>
              <c:strCache>
                <c:ptCount val="6"/>
                <c:pt idx="0">
                  <c:v>Cannabis Sativa, Indica o Mariguana</c:v>
                </c:pt>
                <c:pt idx="1">
                  <c:v>Metanfetamina</c:v>
                </c:pt>
                <c:pt idx="2">
                  <c:v>Cocaína</c:v>
                </c:pt>
                <c:pt idx="3">
                  <c:v>Diacetilmorfina o Heroína</c:v>
                </c:pt>
                <c:pt idx="4">
                  <c:v>Otros narcóticos*</c:v>
                </c:pt>
                <c:pt idx="5">
                  <c:v>No específicado</c:v>
                </c:pt>
              </c:strCache>
            </c:strRef>
          </c:cat>
          <c:val>
            <c:numRef>
              <c:f>Narcomenudeo!$AC$31:$AC$36</c:f>
              <c:numCache>
                <c:formatCode>0.0%</c:formatCode>
                <c:ptCount val="6"/>
                <c:pt idx="0">
                  <c:v>0.3040500474383302</c:v>
                </c:pt>
                <c:pt idx="1">
                  <c:v>0.12298387096774199</c:v>
                </c:pt>
                <c:pt idx="2">
                  <c:v>9.1051944971537027E-2</c:v>
                </c:pt>
                <c:pt idx="3">
                  <c:v>1.8678842504743835E-2</c:v>
                </c:pt>
                <c:pt idx="4">
                  <c:v>7.000000000000008E-3</c:v>
                </c:pt>
                <c:pt idx="5">
                  <c:v>0.45597129981024737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C3-4940-AE14-ED0EAFA51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spPr>
    <a:ln w="12700"/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c:spPr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CA-477C-85C3-0AE60C07B984}"/>
              </c:ext>
            </c:extLst>
          </c:dPt>
          <c:cat>
            <c:strRef>
              <c:f>Narcomenudeo!$AB$31:$AB$36</c:f>
              <c:strCache>
                <c:ptCount val="6"/>
                <c:pt idx="0">
                  <c:v>Cannabis Sativa, Indica o Mariguana</c:v>
                </c:pt>
                <c:pt idx="1">
                  <c:v>Metanfetamina</c:v>
                </c:pt>
                <c:pt idx="2">
                  <c:v>Cocaína</c:v>
                </c:pt>
                <c:pt idx="3">
                  <c:v>Diacetilmorfina o Heroína</c:v>
                </c:pt>
                <c:pt idx="4">
                  <c:v>Otros narcóticos*</c:v>
                </c:pt>
                <c:pt idx="5">
                  <c:v>No específicado</c:v>
                </c:pt>
              </c:strCache>
            </c:strRef>
          </c:cat>
          <c:val>
            <c:numRef>
              <c:f>Narcomenudeo!$AC$31:$AC$36</c:f>
              <c:numCache>
                <c:formatCode>0.0%</c:formatCode>
                <c:ptCount val="6"/>
                <c:pt idx="0">
                  <c:v>0.3040500474383302</c:v>
                </c:pt>
                <c:pt idx="1">
                  <c:v>0.12298387096774199</c:v>
                </c:pt>
                <c:pt idx="2">
                  <c:v>9.1051944971537027E-2</c:v>
                </c:pt>
                <c:pt idx="3">
                  <c:v>1.8678842504743835E-2</c:v>
                </c:pt>
                <c:pt idx="4">
                  <c:v>7.000000000000008E-3</c:v>
                </c:pt>
                <c:pt idx="5">
                  <c:v>0.45597129981024737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CA-477C-85C3-0AE60C07B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c:spPr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D1-4DDD-B6AD-7E9FDB92006B}"/>
              </c:ext>
            </c:extLst>
          </c:dPt>
          <c:cat>
            <c:strRef>
              <c:f>Narcomenudeo!$AB$31:$AB$36</c:f>
              <c:strCache>
                <c:ptCount val="6"/>
                <c:pt idx="0">
                  <c:v>Cannabis Sativa, Indica o Mariguana</c:v>
                </c:pt>
                <c:pt idx="1">
                  <c:v>Metanfetamina</c:v>
                </c:pt>
                <c:pt idx="2">
                  <c:v>Cocaína</c:v>
                </c:pt>
                <c:pt idx="3">
                  <c:v>Diacetilmorfina o Heroína</c:v>
                </c:pt>
                <c:pt idx="4">
                  <c:v>Otros narcóticos*</c:v>
                </c:pt>
                <c:pt idx="5">
                  <c:v>No específicado</c:v>
                </c:pt>
              </c:strCache>
            </c:strRef>
          </c:cat>
          <c:val>
            <c:numRef>
              <c:f>Narcomenudeo!$AC$31:$AC$36</c:f>
              <c:numCache>
                <c:formatCode>0.0%</c:formatCode>
                <c:ptCount val="6"/>
                <c:pt idx="0">
                  <c:v>0.3040500474383302</c:v>
                </c:pt>
                <c:pt idx="1">
                  <c:v>0.12298387096774199</c:v>
                </c:pt>
                <c:pt idx="2">
                  <c:v>9.1051944971537027E-2</c:v>
                </c:pt>
                <c:pt idx="3">
                  <c:v>1.8678842504743835E-2</c:v>
                </c:pt>
                <c:pt idx="4">
                  <c:v>7.000000000000008E-3</c:v>
                </c:pt>
                <c:pt idx="5">
                  <c:v>0.45597129981024737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D1-4DDD-B6AD-7E9FDB920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'Personal Edad'!$J$45</c:f>
              <c:strCache>
                <c:ptCount val="1"/>
                <c:pt idx="0">
                  <c:v>60 años o más</c:v>
                </c:pt>
              </c:strCache>
            </c:strRef>
          </c:tx>
          <c:spPr>
            <a:solidFill>
              <a:srgbClr val="00A7C9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2.5%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92-4EB4-9453-D4652A2E9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'Personal Edad'!$K$44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Edad'!$K$45</c:f>
              <c:numCache>
                <c:formatCode>0.0%</c:formatCode>
                <c:ptCount val="1"/>
                <c:pt idx="0">
                  <c:v>2.4133359520770028E-2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92-4EB4-9453-D4652A2E9AFC}"/>
            </c:ext>
          </c:extLst>
        </c:ser>
        <c:ser>
          <c:idx val="1"/>
          <c:order val="1"/>
          <c:tx>
            <c:strRef>
              <c:f>'Personal Edad'!$J$46</c:f>
              <c:strCache>
                <c:ptCount val="1"/>
                <c:pt idx="0">
                  <c:v>50 a 59 años</c:v>
                </c:pt>
              </c:strCache>
            </c:strRef>
          </c:tx>
          <c:spPr>
            <a:solidFill>
              <a:srgbClr val="0085B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12.1%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92-4EB4-9453-D4652A2E9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'Personal Edad'!$K$44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Edad'!$K$46</c:f>
              <c:numCache>
                <c:formatCode>0.0%</c:formatCode>
                <c:ptCount val="1"/>
                <c:pt idx="0">
                  <c:v>0.11909555140921189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92-4EB4-9453-D4652A2E9AFC}"/>
            </c:ext>
          </c:extLst>
        </c:ser>
        <c:ser>
          <c:idx val="2"/>
          <c:order val="2"/>
          <c:tx>
            <c:strRef>
              <c:f>'Personal Edad'!$J$47</c:f>
              <c:strCache>
                <c:ptCount val="1"/>
                <c:pt idx="0">
                  <c:v>40 a 49 años</c:v>
                </c:pt>
              </c:strCache>
            </c:strRef>
          </c:tx>
          <c:spPr>
            <a:solidFill>
              <a:srgbClr val="006887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30.7%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92-4EB4-9453-D4652A2E9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'Personal Edad'!$K$44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Edad'!$K$47</c:f>
              <c:numCache>
                <c:formatCode>0.0%</c:formatCode>
                <c:ptCount val="1"/>
                <c:pt idx="0">
                  <c:v>0.30484631248158695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92-4EB4-9453-D4652A2E9AFC}"/>
            </c:ext>
          </c:extLst>
        </c:ser>
        <c:ser>
          <c:idx val="3"/>
          <c:order val="3"/>
          <c:tx>
            <c:strRef>
              <c:f>'Personal Edad'!$J$48</c:f>
              <c:strCache>
                <c:ptCount val="1"/>
                <c:pt idx="0">
                  <c:v>30 a 39 años</c:v>
                </c:pt>
              </c:strCache>
            </c:strRef>
          </c:tx>
          <c:spPr>
            <a:solidFill>
              <a:srgbClr val="023C6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35.5%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92-4EB4-9453-D4652A2E9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'Personal Edad'!$K$44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Edad'!$K$48</c:f>
              <c:numCache>
                <c:formatCode>0.0%</c:formatCode>
                <c:ptCount val="1"/>
                <c:pt idx="0">
                  <c:v>0.35912795836197586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492-4EB4-9453-D4652A2E9AFC}"/>
            </c:ext>
          </c:extLst>
        </c:ser>
        <c:ser>
          <c:idx val="4"/>
          <c:order val="4"/>
          <c:tx>
            <c:strRef>
              <c:f>'Personal Edad'!$J$49</c:f>
              <c:strCache>
                <c:ptCount val="1"/>
                <c:pt idx="0">
                  <c:v>18 a 29 años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'Personal Edad'!$K$44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'Personal Edad'!$K$49</c:f>
              <c:numCache>
                <c:formatCode>0.0%</c:formatCode>
                <c:ptCount val="1"/>
                <c:pt idx="0">
                  <c:v>0.19279681822645586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92-4EB4-9453-D4652A2E9A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2924744"/>
        <c:axId val="152923960"/>
      </c:barChart>
      <c:catAx>
        <c:axId val="152924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2923960"/>
        <c:crosses val="autoZero"/>
        <c:auto val="1"/>
        <c:lblAlgn val="ctr"/>
        <c:lblOffset val="100"/>
        <c:noMultiLvlLbl val="0"/>
      </c:catAx>
      <c:valAx>
        <c:axId val="152923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2924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c:spPr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C1-4B4E-BCCB-EB9350C756E4}"/>
              </c:ext>
            </c:extLst>
          </c:dPt>
          <c:cat>
            <c:strRef>
              <c:f>Narcomenudeo!$AB$31:$AB$36</c:f>
              <c:strCache>
                <c:ptCount val="6"/>
                <c:pt idx="0">
                  <c:v>Cannabis Sativa, Indica o Mariguana</c:v>
                </c:pt>
                <c:pt idx="1">
                  <c:v>Metanfetamina</c:v>
                </c:pt>
                <c:pt idx="2">
                  <c:v>Cocaína</c:v>
                </c:pt>
                <c:pt idx="3">
                  <c:v>Diacetilmorfina o Heroína</c:v>
                </c:pt>
                <c:pt idx="4">
                  <c:v>Otros narcóticos*</c:v>
                </c:pt>
                <c:pt idx="5">
                  <c:v>No específicado</c:v>
                </c:pt>
              </c:strCache>
            </c:strRef>
          </c:cat>
          <c:val>
            <c:numRef>
              <c:f>Narcomenudeo!$AC$31:$AC$36</c:f>
              <c:numCache>
                <c:formatCode>0.0%</c:formatCode>
                <c:ptCount val="6"/>
                <c:pt idx="0">
                  <c:v>0.3040500474383302</c:v>
                </c:pt>
                <c:pt idx="1">
                  <c:v>0.12298387096774199</c:v>
                </c:pt>
                <c:pt idx="2">
                  <c:v>9.1051944971537027E-2</c:v>
                </c:pt>
                <c:pt idx="3">
                  <c:v>1.8678842504743835E-2</c:v>
                </c:pt>
                <c:pt idx="4">
                  <c:v>7.000000000000008E-3</c:v>
                </c:pt>
                <c:pt idx="5">
                  <c:v>0.45597129981024737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C1-4B4E-BCCB-EB9350C75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c:spPr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B9-4B76-8382-A300ED2AEF08}"/>
              </c:ext>
            </c:extLst>
          </c:dPt>
          <c:cat>
            <c:strRef>
              <c:f>Narcomenudeo!$AB$31:$AB$36</c:f>
              <c:strCache>
                <c:ptCount val="6"/>
                <c:pt idx="0">
                  <c:v>Cannabis Sativa, Indica o Mariguana</c:v>
                </c:pt>
                <c:pt idx="1">
                  <c:v>Metanfetamina</c:v>
                </c:pt>
                <c:pt idx="2">
                  <c:v>Cocaína</c:v>
                </c:pt>
                <c:pt idx="3">
                  <c:v>Diacetilmorfina o Heroína</c:v>
                </c:pt>
                <c:pt idx="4">
                  <c:v>Otros narcóticos*</c:v>
                </c:pt>
                <c:pt idx="5">
                  <c:v>No específicado</c:v>
                </c:pt>
              </c:strCache>
            </c:strRef>
          </c:cat>
          <c:val>
            <c:numRef>
              <c:f>Narcomenudeo!$AC$31:$AC$36</c:f>
              <c:numCache>
                <c:formatCode>0.0%</c:formatCode>
                <c:ptCount val="6"/>
                <c:pt idx="0">
                  <c:v>0.3040500474383302</c:v>
                </c:pt>
                <c:pt idx="1">
                  <c:v>0.12298387096774199</c:v>
                </c:pt>
                <c:pt idx="2">
                  <c:v>9.1051944971537027E-2</c:v>
                </c:pt>
                <c:pt idx="3">
                  <c:v>1.8678842504743835E-2</c:v>
                </c:pt>
                <c:pt idx="4">
                  <c:v>7.000000000000008E-3</c:v>
                </c:pt>
                <c:pt idx="5">
                  <c:v>0.45597129981024737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B9-4B76-8382-A300ED2AE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2419712"/>
        <c:axId val="204047296"/>
      </c:barChart>
      <c:catAx>
        <c:axId val="202419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4047296"/>
        <c:crosses val="autoZero"/>
        <c:auto val="1"/>
        <c:lblAlgn val="ctr"/>
        <c:lblOffset val="100"/>
        <c:noMultiLvlLbl val="0"/>
      </c:catAx>
      <c:valAx>
        <c:axId val="204047296"/>
        <c:scaling>
          <c:orientation val="minMax"/>
        </c:scaling>
        <c:delete val="0"/>
        <c:axPos val="t"/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24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C22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JA!$C$3:$C$4</c:f>
              <c:strCache>
                <c:ptCount val="2"/>
                <c:pt idx="0">
                  <c:v>Penal</c:v>
                </c:pt>
                <c:pt idx="1">
                  <c:v>Justicia para Adolescentes</c:v>
                </c:pt>
              </c:strCache>
            </c:strRef>
          </c:cat>
          <c:val>
            <c:numRef>
              <c:f>JA!$I$3:$I$4</c:f>
              <c:numCache>
                <c:formatCode>0.0</c:formatCode>
                <c:ptCount val="2"/>
                <c:pt idx="0">
                  <c:v>7.4642496639175357</c:v>
                </c:pt>
                <c:pt idx="1">
                  <c:v>12.529513289609941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D6-4ECE-98DC-8A2F28C6E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046904"/>
        <c:axId val="204042200"/>
      </c:barChart>
      <c:catAx>
        <c:axId val="20404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4042200"/>
        <c:crosses val="autoZero"/>
        <c:auto val="1"/>
        <c:lblAlgn val="ctr"/>
        <c:lblOffset val="100"/>
        <c:noMultiLvlLbl val="0"/>
      </c:catAx>
      <c:valAx>
        <c:axId val="20404220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0404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9DC3E6"/>
            </a:solidFill>
          </c:spPr>
          <c:dPt>
            <c:idx val="0"/>
            <c:bubble3D val="0"/>
            <c:spPr>
              <a:solidFill>
                <a:srgbClr val="00A7C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E4-4931-A578-5CA6DC4C159B}"/>
              </c:ext>
            </c:extLst>
          </c:dPt>
          <c:dPt>
            <c:idx val="1"/>
            <c:bubble3D val="0"/>
            <c:spPr>
              <a:solidFill>
                <a:srgbClr val="0085B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E4-4931-A578-5CA6DC4C159B}"/>
              </c:ext>
            </c:extLst>
          </c:dPt>
          <c:dPt>
            <c:idx val="2"/>
            <c:bubble3D val="0"/>
            <c:spPr>
              <a:solidFill>
                <a:srgbClr val="0068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E4-4931-A578-5CA6DC4C159B}"/>
              </c:ext>
            </c:extLst>
          </c:dPt>
          <c:dPt>
            <c:idx val="3"/>
            <c:bubble3D val="0"/>
            <c:spPr>
              <a:solidFill>
                <a:srgbClr val="023C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E4-4931-A578-5CA6DC4C159B}"/>
              </c:ext>
            </c:extLst>
          </c:dPt>
          <c:dPt>
            <c:idx val="4"/>
            <c:bubble3D val="0"/>
            <c:spPr>
              <a:solidFill>
                <a:srgbClr val="1025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E4-4931-A578-5CA6DC4C159B}"/>
              </c:ext>
            </c:extLst>
          </c:dPt>
          <c:dLbls>
            <c:dLbl>
              <c:idx val="0"/>
              <c:layout>
                <c:manualLayout>
                  <c:x val="3.5277777777777963E-2"/>
                  <c:y val="2.743827160493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E4-4931-A578-5CA6DC4C159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29.0%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E4-4931-A578-5CA6DC4C159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59.3%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E4-4931-A578-5CA6DC4C159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117283950617528E-2"/>
                  <c:y val="3.5277777777777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FE4-4931-A578-5CA6DC4C159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395061728395114E-3"/>
                  <c:y val="-2.3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FE4-4931-A578-5CA6DC4C159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'Personal Estudios'!$J$29:$J$33</c:f>
              <c:strCache>
                <c:ptCount val="5"/>
                <c:pt idx="0">
                  <c:v>Otro*</c:v>
                </c:pt>
                <c:pt idx="1">
                  <c:v>Preparatoria y/o carrera técnica</c:v>
                </c:pt>
                <c:pt idx="2">
                  <c:v>Licenciatura</c:v>
                </c:pt>
                <c:pt idx="3">
                  <c:v>Maestría</c:v>
                </c:pt>
                <c:pt idx="4">
                  <c:v>Doctorado</c:v>
                </c:pt>
              </c:strCache>
            </c:strRef>
          </c:cat>
          <c:val>
            <c:numRef>
              <c:f>'Personal Estudios'!$L$29:$L$33</c:f>
              <c:numCache>
                <c:formatCode>0.0%</c:formatCode>
                <c:ptCount val="5"/>
                <c:pt idx="0">
                  <c:v>8.1950309339094959E-2</c:v>
                </c:pt>
                <c:pt idx="1">
                  <c:v>0.29252185014239418</c:v>
                </c:pt>
                <c:pt idx="2">
                  <c:v>0.59110772856721738</c:v>
                </c:pt>
                <c:pt idx="3">
                  <c:v>3.3168025139939113E-2</c:v>
                </c:pt>
                <c:pt idx="4">
                  <c:v>1.2520868113522589E-3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FE4-4931-A578-5CA6DC4C1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D9D9D9"/>
            </a:solidFill>
            <a:ln w="12700">
              <a:solidFill>
                <a:schemeClr val="bg1"/>
              </a:solidFill>
            </a:ln>
          </c:spPr>
          <c:dPt>
            <c:idx val="4"/>
            <c:bubble3D val="0"/>
            <c:spPr>
              <a:solidFill>
                <a:srgbClr val="00A7C9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CE-4EC8-ACCB-D0FE45A344E0}"/>
              </c:ext>
            </c:extLst>
          </c:dPt>
          <c:cat>
            <c:strRef>
              <c:f>'CNGEST_2017.TR_PJE_M1_PORCENTA'!$T$52:$T$56</c:f>
              <c:strCache>
                <c:ptCount val="5"/>
                <c:pt idx="0">
                  <c:v>Capitulo 1000</c:v>
                </c:pt>
                <c:pt idx="1">
                  <c:v>Capitulo 2000</c:v>
                </c:pt>
                <c:pt idx="2">
                  <c:v>Capitulo 3000</c:v>
                </c:pt>
                <c:pt idx="3">
                  <c:v>Capitulo 5000</c:v>
                </c:pt>
                <c:pt idx="4">
                  <c:v>Otros*</c:v>
                </c:pt>
              </c:strCache>
            </c:strRef>
          </c:cat>
          <c:val>
            <c:numRef>
              <c:f>'CNGEST_2017.TR_PJE_M1_PORCENTA'!$U$52:$U$56</c:f>
              <c:numCache>
                <c:formatCode>0.0%</c:formatCode>
                <c:ptCount val="5"/>
                <c:pt idx="0">
                  <c:v>0.65200000000000025</c:v>
                </c:pt>
                <c:pt idx="1">
                  <c:v>0.12000000000000002</c:v>
                </c:pt>
                <c:pt idx="2">
                  <c:v>0.15800000000000006</c:v>
                </c:pt>
                <c:pt idx="3">
                  <c:v>3.7100000000000001E-2</c:v>
                </c:pt>
                <c:pt idx="4">
                  <c:v>3.1460000000000002E-2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CE-4EC8-ACCB-D0FE45A34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D9D9D9"/>
            </a:solidFill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0253F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26-4B43-AA83-E0EBA10B9B95}"/>
              </c:ext>
            </c:extLst>
          </c:dPt>
          <c:cat>
            <c:strRef>
              <c:f>'CNGEST_2017.TR_PJE_M1_PORCENTA'!$T$52:$T$56</c:f>
              <c:strCache>
                <c:ptCount val="5"/>
                <c:pt idx="0">
                  <c:v>Capitulo 1000</c:v>
                </c:pt>
                <c:pt idx="1">
                  <c:v>Capitulo 2000</c:v>
                </c:pt>
                <c:pt idx="2">
                  <c:v>Capitulo 3000</c:v>
                </c:pt>
                <c:pt idx="3">
                  <c:v>Capitulo 5000</c:v>
                </c:pt>
                <c:pt idx="4">
                  <c:v>Otros*</c:v>
                </c:pt>
              </c:strCache>
            </c:strRef>
          </c:cat>
          <c:val>
            <c:numRef>
              <c:f>'CNGEST_2017.TR_PJE_M1_PORCENTA'!$U$52:$U$56</c:f>
              <c:numCache>
                <c:formatCode>0.0%</c:formatCode>
                <c:ptCount val="5"/>
                <c:pt idx="0">
                  <c:v>0.65200000000000025</c:v>
                </c:pt>
                <c:pt idx="1">
                  <c:v>0.12000000000000002</c:v>
                </c:pt>
                <c:pt idx="2">
                  <c:v>0.15800000000000006</c:v>
                </c:pt>
                <c:pt idx="3">
                  <c:v>3.7100000000000001E-2</c:v>
                </c:pt>
                <c:pt idx="4">
                  <c:v>3.1460000000000002E-2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26-4B43-AA83-E0EBA10B9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D9D9D9"/>
            </a:solidFill>
            <a:ln w="1270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023C60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97-4474-9403-A359B70FEA94}"/>
              </c:ext>
            </c:extLst>
          </c:dPt>
          <c:cat>
            <c:strRef>
              <c:f>'CNGEST_2017.TR_PJE_M1_PORCENTA'!$T$52:$T$56</c:f>
              <c:strCache>
                <c:ptCount val="5"/>
                <c:pt idx="0">
                  <c:v>Capitulo 1000</c:v>
                </c:pt>
                <c:pt idx="1">
                  <c:v>Capitulo 2000</c:v>
                </c:pt>
                <c:pt idx="2">
                  <c:v>Capitulo 3000</c:v>
                </c:pt>
                <c:pt idx="3">
                  <c:v>Capitulo 5000</c:v>
                </c:pt>
                <c:pt idx="4">
                  <c:v>Otros*</c:v>
                </c:pt>
              </c:strCache>
            </c:strRef>
          </c:cat>
          <c:val>
            <c:numRef>
              <c:f>'CNGEST_2017.TR_PJE_M1_PORCENTA'!$U$52:$U$56</c:f>
              <c:numCache>
                <c:formatCode>0.0%</c:formatCode>
                <c:ptCount val="5"/>
                <c:pt idx="0">
                  <c:v>0.65200000000000025</c:v>
                </c:pt>
                <c:pt idx="1">
                  <c:v>0.12000000000000002</c:v>
                </c:pt>
                <c:pt idx="2">
                  <c:v>0.15800000000000006</c:v>
                </c:pt>
                <c:pt idx="3">
                  <c:v>3.7100000000000001E-2</c:v>
                </c:pt>
                <c:pt idx="4">
                  <c:v>3.1460000000000002E-2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97-4474-9403-A359B70FE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D9D9D9"/>
            </a:solidFill>
            <a:ln w="12700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rgbClr val="006887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A2-43A9-AA4D-56E07B705783}"/>
              </c:ext>
            </c:extLst>
          </c:dPt>
          <c:cat>
            <c:strRef>
              <c:f>'CNGEST_2017.TR_PJE_M1_PORCENTA'!$T$52:$T$56</c:f>
              <c:strCache>
                <c:ptCount val="5"/>
                <c:pt idx="0">
                  <c:v>Capitulo 1000</c:v>
                </c:pt>
                <c:pt idx="1">
                  <c:v>Capitulo 2000</c:v>
                </c:pt>
                <c:pt idx="2">
                  <c:v>Capitulo 3000</c:v>
                </c:pt>
                <c:pt idx="3">
                  <c:v>Capitulo 5000</c:v>
                </c:pt>
                <c:pt idx="4">
                  <c:v>Otros*</c:v>
                </c:pt>
              </c:strCache>
            </c:strRef>
          </c:cat>
          <c:val>
            <c:numRef>
              <c:f>'CNGEST_2017.TR_PJE_M1_PORCENTA'!$U$52:$U$56</c:f>
              <c:numCache>
                <c:formatCode>0.0%</c:formatCode>
                <c:ptCount val="5"/>
                <c:pt idx="0">
                  <c:v>0.65200000000000025</c:v>
                </c:pt>
                <c:pt idx="1">
                  <c:v>0.12000000000000002</c:v>
                </c:pt>
                <c:pt idx="2">
                  <c:v>0.15800000000000006</c:v>
                </c:pt>
                <c:pt idx="3">
                  <c:v>3.7100000000000001E-2</c:v>
                </c:pt>
                <c:pt idx="4">
                  <c:v>3.1460000000000002E-2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A2-43A9-AA4D-56E07B705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D9D9D9"/>
            </a:solidFill>
            <a:ln w="12700">
              <a:solidFill>
                <a:schemeClr val="bg1"/>
              </a:solidFill>
            </a:ln>
          </c:spPr>
          <c:dPt>
            <c:idx val="3"/>
            <c:bubble3D val="0"/>
            <c:spPr>
              <a:solidFill>
                <a:srgbClr val="0085B1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DE-4644-B2FE-FB4356682E83}"/>
              </c:ext>
            </c:extLst>
          </c:dPt>
          <c:cat>
            <c:strRef>
              <c:f>'CNGEST_2017.TR_PJE_M1_PORCENTA'!$T$52:$T$56</c:f>
              <c:strCache>
                <c:ptCount val="5"/>
                <c:pt idx="0">
                  <c:v>Capitulo 1000</c:v>
                </c:pt>
                <c:pt idx="1">
                  <c:v>Capitulo 2000</c:v>
                </c:pt>
                <c:pt idx="2">
                  <c:v>Capitulo 3000</c:v>
                </c:pt>
                <c:pt idx="3">
                  <c:v>Capitulo 5000</c:v>
                </c:pt>
                <c:pt idx="4">
                  <c:v>Otros*</c:v>
                </c:pt>
              </c:strCache>
            </c:strRef>
          </c:cat>
          <c:val>
            <c:numRef>
              <c:f>'CNGEST_2017.TR_PJE_M1_PORCENTA'!$U$52:$U$56</c:f>
              <c:numCache>
                <c:formatCode>0.0%</c:formatCode>
                <c:ptCount val="5"/>
                <c:pt idx="0">
                  <c:v>0.65200000000000025</c:v>
                </c:pt>
                <c:pt idx="1">
                  <c:v>0.12000000000000002</c:v>
                </c:pt>
                <c:pt idx="2">
                  <c:v>0.15800000000000006</c:v>
                </c:pt>
                <c:pt idx="3">
                  <c:v>3.7100000000000001E-2</c:v>
                </c:pt>
                <c:pt idx="4">
                  <c:v>3.1460000000000002E-2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DE-4644-B2FE-FB4356682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6E3A00-39A2-49C8-B759-23541E701B7F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A57E1B-2495-450D-9688-BA12180BE40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31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47506C-4EC8-4B62-9DC5-2BF323EB23C5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7D7E3E-78CD-4160-9BAC-3BEE8BF67FB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587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MX" dirty="0">
                <a:ea typeface="ＭＳ Ｐゴシック" panose="020B0600070205080204" pitchFamily="34" charset="-128"/>
              </a:rPr>
              <a:t>V</a:t>
            </a: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22CB2-03C8-4268-8FD9-386D45F0C373}" type="slidenum">
              <a:rPr lang="es-ES" altLang="es-MX">
                <a:latin typeface="Calibri" panose="020F0502020204030204" pitchFamily="34" charset="0"/>
              </a:rPr>
              <a:pPr eaLnBrk="1" hangingPunct="1"/>
              <a:t>1</a:t>
            </a:fld>
            <a:endParaRPr lang="es-ES" alt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9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MX" dirty="0" smtClean="0">
                <a:ea typeface="ＭＳ Ｐゴシック" panose="020B0600070205080204" pitchFamily="34" charset="-128"/>
              </a:rPr>
              <a:t>Pregunta 18.1 m4</a:t>
            </a:r>
          </a:p>
          <a:p>
            <a:pPr eaLnBrk="1" hangingPunct="1">
              <a:spcBef>
                <a:spcPct val="0"/>
              </a:spcBef>
            </a:pPr>
            <a:endParaRPr lang="es-ES" altLang="es-MX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MX" dirty="0" smtClean="0">
                <a:ea typeface="ＭＳ Ｐゴシック" panose="020B0600070205080204" pitchFamily="34" charset="-128"/>
              </a:rPr>
              <a:t>Graf 1.- Abiertos, concluidos y en trámite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MX" dirty="0" smtClean="0">
                <a:ea typeface="ＭＳ Ｐゴシック" panose="020B0600070205080204" pitchFamily="34" charset="-128"/>
              </a:rPr>
              <a:t>Graf 2.- Por materia</a:t>
            </a: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22CB2-03C8-4268-8FD9-386D45F0C373}" type="slidenum">
              <a:rPr lang="es-ES" altLang="es-MX">
                <a:latin typeface="Calibri" panose="020F0502020204030204" pitchFamily="34" charset="0"/>
              </a:rPr>
              <a:pPr eaLnBrk="1" hangingPunct="1"/>
              <a:t>17</a:t>
            </a:fld>
            <a:endParaRPr lang="es-ES" alt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426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281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604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084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31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295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40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562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MX" dirty="0" smtClean="0">
                <a:ea typeface="ＭＳ Ｐゴシック" panose="020B0600070205080204" pitchFamily="34" charset="-128"/>
              </a:rPr>
              <a:t>Pregunta 18.1 m4</a:t>
            </a:r>
          </a:p>
          <a:p>
            <a:pPr eaLnBrk="1" hangingPunct="1">
              <a:spcBef>
                <a:spcPct val="0"/>
              </a:spcBef>
            </a:pPr>
            <a:endParaRPr lang="es-ES" altLang="es-MX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MX" dirty="0" smtClean="0">
                <a:ea typeface="ＭＳ Ｐゴシック" panose="020B0600070205080204" pitchFamily="34" charset="-128"/>
              </a:rPr>
              <a:t>Graf 1.- Abiertos, concluidos y en trámite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MX" dirty="0" smtClean="0">
                <a:ea typeface="ＭＳ Ｐゴシック" panose="020B0600070205080204" pitchFamily="34" charset="-128"/>
              </a:rPr>
              <a:t>Graf 2.- Por materia</a:t>
            </a: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22CB2-03C8-4268-8FD9-386D45F0C373}" type="slidenum">
              <a:rPr lang="es-ES" altLang="es-MX">
                <a:latin typeface="Calibri" panose="020F0502020204030204" pitchFamily="34" charset="0"/>
              </a:rPr>
              <a:pPr eaLnBrk="1" hangingPunct="1"/>
              <a:t>16</a:t>
            </a:fld>
            <a:endParaRPr lang="es-ES" alt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4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532" y="5507039"/>
            <a:ext cx="21849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10363200" cy="2448272"/>
          </a:xfrm>
        </p:spPr>
        <p:txBody>
          <a:bodyPr>
            <a:noAutofit/>
          </a:bodyPr>
          <a:lstStyle>
            <a:lvl1pPr>
              <a:defRPr sz="4400" b="1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933056"/>
            <a:ext cx="8534400" cy="79134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92F8-8E6E-4C06-8335-E967A3A6E8DC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F111-70E8-41EB-9876-0A48CF9E938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2050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6267-0632-4B65-962C-D06078653005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3CD7-91A1-4C39-9746-90D61E7BCF4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30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30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0CA4-54E8-4C03-8732-DFA2E7058F10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BD57-CC38-4C60-9538-093FABE7FD2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2571752" y="1628775"/>
            <a:ext cx="691303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Conociendo México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01 800 111 46 34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www.inegi.org.mx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atencion.usuarios@inegi.org.mx</a:t>
            </a:r>
          </a:p>
        </p:txBody>
      </p:sp>
      <p:grpSp>
        <p:nvGrpSpPr>
          <p:cNvPr id="4" name="21 Grupo"/>
          <p:cNvGrpSpPr>
            <a:grpSpLocks/>
          </p:cNvGrpSpPr>
          <p:nvPr userDrawn="1"/>
        </p:nvGrpSpPr>
        <p:grpSpPr bwMode="auto">
          <a:xfrm>
            <a:off x="1775885" y="3716338"/>
            <a:ext cx="3744383" cy="563562"/>
            <a:chOff x="1331640" y="4725144"/>
            <a:chExt cx="2808312" cy="562825"/>
          </a:xfrm>
        </p:grpSpPr>
        <p:pic>
          <p:nvPicPr>
            <p:cNvPr id="5" name="9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331640" y="4725144"/>
              <a:ext cx="566777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 userDrawn="1"/>
          </p:nvSpPr>
          <p:spPr>
            <a:xfrm>
              <a:off x="1836469" y="4858320"/>
              <a:ext cx="2303483" cy="369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@inegi_informa</a:t>
              </a:r>
            </a:p>
          </p:txBody>
        </p:sp>
      </p:grpSp>
      <p:grpSp>
        <p:nvGrpSpPr>
          <p:cNvPr id="7" name="22 Grupo"/>
          <p:cNvGrpSpPr>
            <a:grpSpLocks/>
          </p:cNvGrpSpPr>
          <p:nvPr userDrawn="1"/>
        </p:nvGrpSpPr>
        <p:grpSpPr bwMode="auto">
          <a:xfrm>
            <a:off x="7535334" y="3716338"/>
            <a:ext cx="3865033" cy="563562"/>
            <a:chOff x="5652120" y="4725144"/>
            <a:chExt cx="2897898" cy="562825"/>
          </a:xfrm>
        </p:grpSpPr>
        <p:pic>
          <p:nvPicPr>
            <p:cNvPr id="8" name="12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652120" y="4725144"/>
              <a:ext cx="568358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6245665" y="4847221"/>
              <a:ext cx="2304353" cy="369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INEGI Informa</a:t>
              </a:r>
            </a:p>
          </p:txBody>
        </p:sp>
      </p:grpSp>
      <p:pic>
        <p:nvPicPr>
          <p:cNvPr id="10" name="6 Imagen" descr="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3357" y="4662661"/>
            <a:ext cx="30169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05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E563-EF11-440C-94A7-0A6DF5DFEDA6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C0C2-6EF0-4195-80ED-70EC7F4993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90CB-4681-434C-AFC4-8DD94D780F9B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4A32-B8C9-43FB-9613-4B76B0D9E0E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64B0-2CB9-40FA-9E90-968587A96DCA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632B-915F-4871-A5DE-48052D099E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B949-7DEC-441D-9079-F4F7032B75B5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94BF-1E77-423B-AC83-B352967C6A5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11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01CE-C62B-481F-8814-2C053DF1BEC4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A6A9-7124-479A-8C97-AE8AF9EC671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6F77-BA5E-4E16-863F-20A89E0FDC48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B879-96DC-4576-A2E9-06EAF0DB17D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6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3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FE11-4C78-4760-9FD6-974A2DD20710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2941-0D25-489C-8759-3F937B5A46D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65313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968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229200"/>
            <a:ext cx="73152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722A-5F98-4A2B-9850-20197A341CD0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FF3E-86E0-41A3-B4E3-61BCE931630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587029D7-64F3-4492-B355-C26B77652663}" type="datetimeFigureOut">
              <a:rPr lang="es-MX"/>
              <a:pPr>
                <a:defRPr/>
              </a:pPr>
              <a:t>15/01/2018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CCC6F623-5CD7-4C82-8B4C-6DA3D444B96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11" Type="http://schemas.openxmlformats.org/officeDocument/2006/relationships/image" Target="../media/image27.png"/><Relationship Id="rId5" Type="http://schemas.openxmlformats.org/officeDocument/2006/relationships/chart" Target="../charts/chart6.xml"/><Relationship Id="rId10" Type="http://schemas.openxmlformats.org/officeDocument/2006/relationships/image" Target="../media/image26.png"/><Relationship Id="rId4" Type="http://schemas.openxmlformats.org/officeDocument/2006/relationships/chart" Target="../charts/chart5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chart" Target="../charts/chart11.xml"/><Relationship Id="rId4" Type="http://schemas.openxmlformats.org/officeDocument/2006/relationships/image" Target="../media/image30.png"/><Relationship Id="rId9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6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35.png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chart" Target="../charts/chart20.xml"/><Relationship Id="rId10" Type="http://schemas.openxmlformats.org/officeDocument/2006/relationships/chart" Target="../charts/chart21.xml"/><Relationship Id="rId4" Type="http://schemas.openxmlformats.org/officeDocument/2006/relationships/chart" Target="../charts/chart19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6.pn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11" Type="http://schemas.openxmlformats.org/officeDocument/2006/relationships/image" Target="../media/image41.png"/><Relationship Id="rId5" Type="http://schemas.openxmlformats.org/officeDocument/2006/relationships/chart" Target="../charts/chart26.xml"/><Relationship Id="rId10" Type="http://schemas.openxmlformats.org/officeDocument/2006/relationships/chart" Target="../charts/chart31.xml"/><Relationship Id="rId4" Type="http://schemas.openxmlformats.org/officeDocument/2006/relationships/chart" Target="../charts/chart25.xml"/><Relationship Id="rId9" Type="http://schemas.openxmlformats.org/officeDocument/2006/relationships/chart" Target="../charts/char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png"/><Relationship Id="rId4" Type="http://schemas.openxmlformats.org/officeDocument/2006/relationships/chart" Target="../charts/chart1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 Imagen" descr="CNG2017_PJE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3138" y="55266"/>
            <a:ext cx="1526400" cy="792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16123" y="1556792"/>
            <a:ext cx="10723652" cy="33111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s-MX" altLang="es-MX" sz="5398" b="1" dirty="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Censo Nacional de </a:t>
            </a:r>
            <a:r>
              <a:rPr lang="es-MX" altLang="es-MX" sz="5398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Procuración de </a:t>
            </a:r>
            <a:r>
              <a:rPr lang="es-MX" altLang="es-MX" sz="5398" b="1" dirty="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Justicia Estatal 2017</a:t>
            </a:r>
          </a:p>
          <a:p>
            <a:pPr eaLnBrk="1" hangingPunct="1"/>
            <a:endParaRPr lang="es-MX" altLang="es-MX" sz="4000" b="1" dirty="0">
              <a:solidFill>
                <a:srgbClr val="17375E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Presentación de resultados </a:t>
            </a:r>
            <a:r>
              <a:rPr lang="es-MX" sz="4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generales</a:t>
            </a:r>
          </a:p>
          <a:p>
            <a:pPr eaLnBrk="1" hangingPunct="1"/>
            <a:endParaRPr lang="es-MX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" name="7 Conector recto"/>
          <p:cNvCxnSpPr>
            <a:cxnSpLocks noChangeShapeType="1"/>
          </p:cNvCxnSpPr>
          <p:nvPr/>
        </p:nvCxnSpPr>
        <p:spPr bwMode="auto">
          <a:xfrm>
            <a:off x="373943" y="3500982"/>
            <a:ext cx="11408013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6 Conector recto"/>
          <p:cNvCxnSpPr>
            <a:cxnSpLocks noChangeShapeType="1"/>
          </p:cNvCxnSpPr>
          <p:nvPr/>
        </p:nvCxnSpPr>
        <p:spPr bwMode="auto">
          <a:xfrm>
            <a:off x="373943" y="3572964"/>
            <a:ext cx="11408013" cy="0"/>
          </a:xfrm>
          <a:prstGeom prst="line">
            <a:avLst/>
          </a:prstGeom>
          <a:noFill/>
          <a:ln w="5715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" y="123460"/>
            <a:ext cx="1222738" cy="55207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56240" y="5053796"/>
            <a:ext cx="3327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7375E"/>
                </a:solidFill>
              </a:rPr>
              <a:t>27 de octubre de 2017 </a:t>
            </a:r>
          </a:p>
          <a:p>
            <a:pPr algn="ctr"/>
            <a:endParaRPr lang="es-MX" sz="1400" b="1" dirty="0" smtClean="0">
              <a:solidFill>
                <a:srgbClr val="17375E"/>
              </a:solidFill>
            </a:endParaRPr>
          </a:p>
          <a:p>
            <a:pPr algn="ctr"/>
            <a:r>
              <a:rPr lang="es-MX" sz="1400" b="1" dirty="0" smtClean="0">
                <a:solidFill>
                  <a:srgbClr val="17375E"/>
                </a:solidFill>
              </a:rPr>
              <a:t>*Actualización: 16 de enero de 2018</a:t>
            </a:r>
            <a:endParaRPr lang="es-MX" sz="1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6079996" y="110740"/>
            <a:ext cx="5784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humanos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(Agencias del Ministerio Público)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11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el total de personal en las Agencias del Ministerio Público fue de </a:t>
            </a:r>
            <a:r>
              <a:rPr lang="es-MX" sz="1600" b="1" dirty="0" smtClean="0">
                <a:solidFill>
                  <a:srgbClr val="31859C"/>
                </a:solidFill>
              </a:rPr>
              <a:t>39 mil 899 servidores públicos, </a:t>
            </a:r>
            <a:r>
              <a:rPr lang="es-MX" sz="1400" b="1" dirty="0" smtClean="0">
                <a:solidFill>
                  <a:srgbClr val="10253F"/>
                </a:solidFill>
              </a:rPr>
              <a:t>presentando la siguiente distribución por edad, nivel de escolaridad y cargo: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61" name="8 Pentágono"/>
          <p:cNvSpPr/>
          <p:nvPr/>
        </p:nvSpPr>
        <p:spPr>
          <a:xfrm>
            <a:off x="407368" y="1844824"/>
            <a:ext cx="3780000" cy="252000"/>
          </a:xfrm>
          <a:prstGeom prst="homePlate">
            <a:avLst/>
          </a:prstGeom>
          <a:solidFill>
            <a:srgbClr val="10253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Edad</a:t>
            </a:r>
            <a:endParaRPr lang="es-MX" b="1" dirty="0"/>
          </a:p>
        </p:txBody>
      </p:sp>
      <p:sp>
        <p:nvSpPr>
          <p:cNvPr id="62" name="14 Cheurón"/>
          <p:cNvSpPr/>
          <p:nvPr/>
        </p:nvSpPr>
        <p:spPr>
          <a:xfrm>
            <a:off x="8040216" y="1844824"/>
            <a:ext cx="3780000" cy="252000"/>
          </a:xfrm>
          <a:prstGeom prst="chevron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Cargo</a:t>
            </a:r>
            <a:endParaRPr lang="es-MX" b="1" dirty="0"/>
          </a:p>
        </p:txBody>
      </p:sp>
      <p:graphicFrame>
        <p:nvGraphicFramePr>
          <p:cNvPr id="64" name="6 Gráfico"/>
          <p:cNvGraphicFramePr/>
          <p:nvPr/>
        </p:nvGraphicFramePr>
        <p:xfrm>
          <a:off x="1775520" y="2204864"/>
          <a:ext cx="273600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4" name="2 Gráfico"/>
          <p:cNvGraphicFramePr/>
          <p:nvPr/>
        </p:nvGraphicFramePr>
        <p:xfrm>
          <a:off x="4511824" y="2420888"/>
          <a:ext cx="32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5" name="40 Grupo"/>
          <p:cNvGrpSpPr/>
          <p:nvPr/>
        </p:nvGrpSpPr>
        <p:grpSpPr>
          <a:xfrm>
            <a:off x="4295800" y="2276872"/>
            <a:ext cx="3672408" cy="3600400"/>
            <a:chOff x="4295800" y="2276872"/>
            <a:chExt cx="3672408" cy="3600400"/>
          </a:xfrm>
        </p:grpSpPr>
        <p:sp>
          <p:nvSpPr>
            <p:cNvPr id="76" name="44 Redondear rectángulo de esquina diagonal"/>
            <p:cNvSpPr/>
            <p:nvPr/>
          </p:nvSpPr>
          <p:spPr>
            <a:xfrm>
              <a:off x="4295800" y="5632525"/>
              <a:ext cx="954000" cy="216000"/>
            </a:xfrm>
            <a:prstGeom prst="round2Diag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7" name="49 CuadroTexto"/>
            <p:cNvSpPr txBox="1"/>
            <p:nvPr/>
          </p:nvSpPr>
          <p:spPr>
            <a:xfrm>
              <a:off x="4295800" y="5631051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Licenciatura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45 Redondear rectángulo de esquina diagonal"/>
            <p:cNvSpPr/>
            <p:nvPr/>
          </p:nvSpPr>
          <p:spPr>
            <a:xfrm>
              <a:off x="6888088" y="5231411"/>
              <a:ext cx="954000" cy="216000"/>
            </a:xfrm>
            <a:prstGeom prst="round2DiagRect">
              <a:avLst/>
            </a:prstGeom>
            <a:solidFill>
              <a:srgbClr val="4BACC6"/>
            </a:solidFill>
            <a:ln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9" name="48 CuadroTexto"/>
            <p:cNvSpPr txBox="1"/>
            <p:nvPr/>
          </p:nvSpPr>
          <p:spPr>
            <a:xfrm>
              <a:off x="6816080" y="5229200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Preparatoria **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43 Redondear rectángulo de esquina diagonal"/>
            <p:cNvSpPr/>
            <p:nvPr/>
          </p:nvSpPr>
          <p:spPr>
            <a:xfrm>
              <a:off x="4295800" y="2637649"/>
              <a:ext cx="954000" cy="216000"/>
            </a:xfrm>
            <a:prstGeom prst="round2Diag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1" name="50 CuadroTexto"/>
            <p:cNvSpPr txBox="1"/>
            <p:nvPr/>
          </p:nvSpPr>
          <p:spPr>
            <a:xfrm>
              <a:off x="4295800" y="2636912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Maestría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42 Redondear rectángulo de esquina diagonal"/>
            <p:cNvSpPr/>
            <p:nvPr/>
          </p:nvSpPr>
          <p:spPr>
            <a:xfrm>
              <a:off x="5519936" y="2276872"/>
              <a:ext cx="954000" cy="216000"/>
            </a:xfrm>
            <a:prstGeom prst="round2Diag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3" name="51 CuadroTexto"/>
            <p:cNvSpPr txBox="1"/>
            <p:nvPr/>
          </p:nvSpPr>
          <p:spPr>
            <a:xfrm>
              <a:off x="5519936" y="2276872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Doctorado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46 Redondear rectángulo de esquina diagonal"/>
            <p:cNvSpPr/>
            <p:nvPr/>
          </p:nvSpPr>
          <p:spPr>
            <a:xfrm>
              <a:off x="6888088" y="2609662"/>
              <a:ext cx="954000" cy="216000"/>
            </a:xfrm>
            <a:prstGeom prst="round2Diag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5" name="47 CuadroTexto"/>
            <p:cNvSpPr txBox="1"/>
            <p:nvPr/>
          </p:nvSpPr>
          <p:spPr>
            <a:xfrm>
              <a:off x="6888088" y="2606715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Otro*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6" name="52 Forma"/>
            <p:cNvCxnSpPr/>
            <p:nvPr/>
          </p:nvCxnSpPr>
          <p:spPr>
            <a:xfrm rot="5400000" flipH="1" flipV="1">
              <a:off x="4616933" y="4980076"/>
              <a:ext cx="473859" cy="540060"/>
            </a:xfrm>
            <a:prstGeom prst="bentConnector2">
              <a:avLst/>
            </a:prstGeom>
            <a:ln w="28575">
              <a:solidFill>
                <a:srgbClr val="3185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53 Conector angular"/>
            <p:cNvCxnSpPr/>
            <p:nvPr/>
          </p:nvCxnSpPr>
          <p:spPr>
            <a:xfrm rot="16200000" flipV="1">
              <a:off x="7248128" y="4797152"/>
              <a:ext cx="360040" cy="36004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85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54 Imagen" descr="escolaridad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5663952" y="3501008"/>
              <a:ext cx="1008112" cy="1008112"/>
            </a:xfrm>
            <a:prstGeom prst="rect">
              <a:avLst/>
            </a:prstGeom>
          </p:spPr>
        </p:pic>
        <p:cxnSp>
          <p:nvCxnSpPr>
            <p:cNvPr id="89" name="55 Forma"/>
            <p:cNvCxnSpPr/>
            <p:nvPr/>
          </p:nvCxnSpPr>
          <p:spPr>
            <a:xfrm rot="10800000" flipV="1">
              <a:off x="6528048" y="2636912"/>
              <a:ext cx="288032" cy="14111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A7C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56 Conector angular"/>
            <p:cNvCxnSpPr>
              <a:stCxn id="81" idx="3"/>
            </p:cNvCxnSpPr>
            <p:nvPr/>
          </p:nvCxnSpPr>
          <p:spPr>
            <a:xfrm flipV="1">
              <a:off x="5375920" y="2708921"/>
              <a:ext cx="504056" cy="5110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23C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57 Conector recto de flecha"/>
            <p:cNvCxnSpPr/>
            <p:nvPr/>
          </p:nvCxnSpPr>
          <p:spPr>
            <a:xfrm flipH="1">
              <a:off x="6096000" y="2523092"/>
              <a:ext cx="0" cy="19080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97 Grupo"/>
          <p:cNvGrpSpPr/>
          <p:nvPr/>
        </p:nvGrpSpPr>
        <p:grpSpPr>
          <a:xfrm>
            <a:off x="478657" y="2276772"/>
            <a:ext cx="1656184" cy="3744616"/>
            <a:chOff x="478657" y="2276772"/>
            <a:chExt cx="1656184" cy="3744616"/>
          </a:xfrm>
        </p:grpSpPr>
        <p:sp>
          <p:nvSpPr>
            <p:cNvPr id="93" name="97 Redondear rectángulo de esquina diagonal"/>
            <p:cNvSpPr/>
            <p:nvPr/>
          </p:nvSpPr>
          <p:spPr>
            <a:xfrm>
              <a:off x="550689" y="3212976"/>
              <a:ext cx="1152000" cy="288000"/>
            </a:xfrm>
            <a:prstGeom prst="round2DiagRect">
              <a:avLst/>
            </a:prstGeom>
            <a:solidFill>
              <a:srgbClr val="10253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4" name="98 Redondear rectángulo de esquina diagonal"/>
            <p:cNvSpPr/>
            <p:nvPr/>
          </p:nvSpPr>
          <p:spPr>
            <a:xfrm>
              <a:off x="550689" y="3591026"/>
              <a:ext cx="1152000" cy="288000"/>
            </a:xfrm>
            <a:prstGeom prst="round2Diag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5" name="99 Redondear rectángulo de esquina diagonal"/>
            <p:cNvSpPr/>
            <p:nvPr/>
          </p:nvSpPr>
          <p:spPr>
            <a:xfrm>
              <a:off x="550689" y="3969076"/>
              <a:ext cx="1152000" cy="288000"/>
            </a:xfrm>
            <a:prstGeom prst="round2Diag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6" name="100 Redondear rectángulo de esquina diagonal"/>
            <p:cNvSpPr/>
            <p:nvPr/>
          </p:nvSpPr>
          <p:spPr>
            <a:xfrm>
              <a:off x="550689" y="4347126"/>
              <a:ext cx="1152000" cy="288000"/>
            </a:xfrm>
            <a:prstGeom prst="round2DiagRect">
              <a:avLst/>
            </a:prstGeom>
            <a:solidFill>
              <a:srgbClr val="0085B1"/>
            </a:solidFill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7" name="101 Redondear rectángulo de esquina diagonal"/>
            <p:cNvSpPr/>
            <p:nvPr/>
          </p:nvSpPr>
          <p:spPr>
            <a:xfrm>
              <a:off x="550689" y="4725176"/>
              <a:ext cx="1152000" cy="288000"/>
            </a:xfrm>
            <a:prstGeom prst="round2Diag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8" name="102 CuadroTexto"/>
            <p:cNvSpPr txBox="1"/>
            <p:nvPr/>
          </p:nvSpPr>
          <p:spPr>
            <a:xfrm>
              <a:off x="478657" y="3212976"/>
              <a:ext cx="1440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Menos de 30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103 CuadroTexto"/>
            <p:cNvSpPr txBox="1"/>
            <p:nvPr/>
          </p:nvSpPr>
          <p:spPr>
            <a:xfrm>
              <a:off x="694681" y="3601471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30 a 39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104 CuadroTexto"/>
            <p:cNvSpPr txBox="1"/>
            <p:nvPr/>
          </p:nvSpPr>
          <p:spPr>
            <a:xfrm>
              <a:off x="694681" y="3989966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40 a 49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105 CuadroTexto"/>
            <p:cNvSpPr txBox="1"/>
            <p:nvPr/>
          </p:nvSpPr>
          <p:spPr>
            <a:xfrm>
              <a:off x="694681" y="4378461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50 a 59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106 CuadroTexto"/>
            <p:cNvSpPr txBox="1"/>
            <p:nvPr/>
          </p:nvSpPr>
          <p:spPr>
            <a:xfrm>
              <a:off x="622673" y="4766955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60 años o más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107 Abrir llave"/>
            <p:cNvSpPr/>
            <p:nvPr/>
          </p:nvSpPr>
          <p:spPr>
            <a:xfrm>
              <a:off x="1918817" y="2276772"/>
              <a:ext cx="216024" cy="3744616"/>
            </a:xfrm>
            <a:prstGeom prst="leftBrace">
              <a:avLst/>
            </a:prstGeom>
            <a:ln w="28575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04" name="Imagen 8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720697" y="2351064"/>
              <a:ext cx="766791" cy="789904"/>
            </a:xfrm>
            <a:prstGeom prst="rect">
              <a:avLst/>
            </a:prstGeom>
          </p:spPr>
        </p:pic>
      </p:grpSp>
      <p:sp>
        <p:nvSpPr>
          <p:cNvPr id="105" name="109 Cheurón"/>
          <p:cNvSpPr/>
          <p:nvPr/>
        </p:nvSpPr>
        <p:spPr>
          <a:xfrm>
            <a:off x="4223792" y="1844824"/>
            <a:ext cx="3780000" cy="252000"/>
          </a:xfrm>
          <a:prstGeom prst="chevron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Escolaridad</a:t>
            </a:r>
            <a:endParaRPr lang="es-MX" b="1" dirty="0"/>
          </a:p>
        </p:txBody>
      </p:sp>
      <p:sp>
        <p:nvSpPr>
          <p:cNvPr id="106" name="111 Rectángulo redondeado"/>
          <p:cNvSpPr/>
          <p:nvPr/>
        </p:nvSpPr>
        <p:spPr>
          <a:xfrm>
            <a:off x="8364252" y="6068035"/>
            <a:ext cx="3456384" cy="2880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7" name="112 CuadroTexto"/>
          <p:cNvSpPr txBox="1"/>
          <p:nvPr/>
        </p:nvSpPr>
        <p:spPr>
          <a:xfrm>
            <a:off x="8472264" y="604277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bg1"/>
                </a:solidFill>
              </a:rPr>
              <a:t>Estos 5 cargos representan </a:t>
            </a:r>
            <a:r>
              <a:rPr lang="es-MX" sz="1600" b="1" dirty="0" smtClean="0">
                <a:solidFill>
                  <a:schemeClr val="bg1"/>
                </a:solidFill>
              </a:rPr>
              <a:t>90.1%</a:t>
            </a:r>
            <a:r>
              <a:rPr lang="es-MX" sz="1000" b="1" dirty="0" smtClean="0">
                <a:solidFill>
                  <a:schemeClr val="bg1"/>
                </a:solidFill>
              </a:rPr>
              <a:t> del total </a:t>
            </a:r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108" name="113 Imagen" descr="policía 1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5000" contrast="40000"/>
          </a:blip>
          <a:stretch>
            <a:fillRect/>
          </a:stretch>
        </p:blipFill>
        <p:spPr>
          <a:xfrm>
            <a:off x="8040216" y="2636912"/>
            <a:ext cx="1224136" cy="1224136"/>
          </a:xfrm>
          <a:prstGeom prst="rect">
            <a:avLst/>
          </a:prstGeom>
        </p:spPr>
      </p:pic>
      <p:grpSp>
        <p:nvGrpSpPr>
          <p:cNvPr id="109" name="Grupo 88"/>
          <p:cNvGrpSpPr/>
          <p:nvPr/>
        </p:nvGrpSpPr>
        <p:grpSpPr>
          <a:xfrm>
            <a:off x="9264352" y="2276872"/>
            <a:ext cx="1243579" cy="579844"/>
            <a:chOff x="7141138" y="1419197"/>
            <a:chExt cx="1243579" cy="579844"/>
          </a:xfrm>
        </p:grpSpPr>
        <p:pic>
          <p:nvPicPr>
            <p:cNvPr id="110" name="Picture 2" descr="Resultado de imagen para icono hombre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784" y="1419197"/>
              <a:ext cx="525933" cy="57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ángulo 90"/>
            <p:cNvSpPr/>
            <p:nvPr/>
          </p:nvSpPr>
          <p:spPr>
            <a:xfrm>
              <a:off x="7141138" y="1437153"/>
              <a:ext cx="1114180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srgbClr val="10253F"/>
                  </a:solidFill>
                  <a:sym typeface="Wingdings" panose="05000000000000000000" pitchFamily="2" charset="2"/>
                </a:rPr>
                <a:t>56.2%</a:t>
              </a:r>
            </a:p>
            <a:p>
              <a:r>
                <a:rPr lang="es-MX" sz="900" b="1" dirty="0">
                  <a:solidFill>
                    <a:srgbClr val="10253F"/>
                  </a:solidFill>
                  <a:sym typeface="Wingdings" panose="05000000000000000000" pitchFamily="2" charset="2"/>
                </a:rPr>
                <a:t>f</a:t>
              </a:r>
              <a:r>
                <a:rPr lang="es-MX" sz="900" b="1" dirty="0" smtClean="0">
                  <a:solidFill>
                    <a:srgbClr val="10253F"/>
                  </a:solidFill>
                  <a:sym typeface="Wingdings" panose="05000000000000000000" pitchFamily="2" charset="2"/>
                </a:rPr>
                <a:t>ueron </a:t>
              </a:r>
              <a:r>
                <a:rPr lang="es-MX" sz="900" b="1" u="sng" dirty="0" smtClean="0">
                  <a:solidFill>
                    <a:srgbClr val="10253F"/>
                  </a:solidFill>
                  <a:sym typeface="Wingdings" panose="05000000000000000000" pitchFamily="2" charset="2"/>
                </a:rPr>
                <a:t>hombres</a:t>
              </a:r>
              <a:endParaRPr lang="es-MX" sz="900" u="sng" dirty="0">
                <a:solidFill>
                  <a:srgbClr val="10253F"/>
                </a:solidFill>
              </a:endParaRPr>
            </a:p>
          </p:txBody>
        </p:sp>
      </p:grpSp>
      <p:grpSp>
        <p:nvGrpSpPr>
          <p:cNvPr id="112" name="117 Grupo"/>
          <p:cNvGrpSpPr/>
          <p:nvPr/>
        </p:nvGrpSpPr>
        <p:grpSpPr>
          <a:xfrm>
            <a:off x="8976320" y="3076372"/>
            <a:ext cx="2913962" cy="2872908"/>
            <a:chOff x="8544272" y="2924944"/>
            <a:chExt cx="2913962" cy="2872908"/>
          </a:xfrm>
        </p:grpSpPr>
        <p:grpSp>
          <p:nvGrpSpPr>
            <p:cNvPr id="113" name="153 Grupo"/>
            <p:cNvGrpSpPr/>
            <p:nvPr/>
          </p:nvGrpSpPr>
          <p:grpSpPr>
            <a:xfrm>
              <a:off x="8544552" y="3591048"/>
              <a:ext cx="2782996" cy="558000"/>
              <a:chOff x="8544552" y="3591048"/>
              <a:chExt cx="2782996" cy="558000"/>
            </a:xfrm>
          </p:grpSpPr>
          <p:sp>
            <p:nvSpPr>
              <p:cNvPr id="135" name="140 Rectángulo redondeado"/>
              <p:cNvSpPr/>
              <p:nvPr/>
            </p:nvSpPr>
            <p:spPr>
              <a:xfrm>
                <a:off x="8544552" y="3591048"/>
                <a:ext cx="2520000" cy="396000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6" name="141 Elipse"/>
              <p:cNvSpPr/>
              <p:nvPr/>
            </p:nvSpPr>
            <p:spPr>
              <a:xfrm>
                <a:off x="10769548" y="3591048"/>
                <a:ext cx="558000" cy="558000"/>
              </a:xfrm>
              <a:prstGeom prst="ellipse">
                <a:avLst/>
              </a:prstGeom>
              <a:solidFill>
                <a:srgbClr val="023C6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114" name="119 CuadroTexto"/>
            <p:cNvSpPr txBox="1"/>
            <p:nvPr/>
          </p:nvSpPr>
          <p:spPr>
            <a:xfrm>
              <a:off x="8616280" y="3573016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Personal administrativo </a:t>
              </a:r>
            </a:p>
            <a:p>
              <a:r>
                <a:rPr lang="es-MX" sz="1000" b="1" dirty="0" smtClean="0">
                  <a:solidFill>
                    <a:schemeClr val="bg1"/>
                  </a:solidFill>
                </a:rPr>
                <a:t>y de apoyo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5" name="154 Grupo"/>
            <p:cNvGrpSpPr/>
            <p:nvPr/>
          </p:nvGrpSpPr>
          <p:grpSpPr>
            <a:xfrm>
              <a:off x="8544272" y="4221088"/>
              <a:ext cx="2756276" cy="504000"/>
              <a:chOff x="8544272" y="4221088"/>
              <a:chExt cx="2756276" cy="504000"/>
            </a:xfrm>
          </p:grpSpPr>
          <p:sp>
            <p:nvSpPr>
              <p:cNvPr id="133" name="138 Rectángulo redondeado"/>
              <p:cNvSpPr/>
              <p:nvPr/>
            </p:nvSpPr>
            <p:spPr>
              <a:xfrm>
                <a:off x="8544272" y="4221104"/>
                <a:ext cx="2520000" cy="360000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4" name="139 Elipse"/>
              <p:cNvSpPr/>
              <p:nvPr/>
            </p:nvSpPr>
            <p:spPr>
              <a:xfrm>
                <a:off x="10796548" y="4221088"/>
                <a:ext cx="504000" cy="504000"/>
              </a:xfrm>
              <a:prstGeom prst="ellipse">
                <a:avLst/>
              </a:prstGeom>
              <a:solidFill>
                <a:srgbClr val="00688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16" name="155 Grupo"/>
            <p:cNvGrpSpPr/>
            <p:nvPr/>
          </p:nvGrpSpPr>
          <p:grpSpPr>
            <a:xfrm>
              <a:off x="8544552" y="4815160"/>
              <a:ext cx="2728996" cy="450000"/>
              <a:chOff x="8544552" y="4815160"/>
              <a:chExt cx="2728996" cy="450000"/>
            </a:xfrm>
          </p:grpSpPr>
          <p:sp>
            <p:nvSpPr>
              <p:cNvPr id="131" name="136 Rectángulo redondeado"/>
              <p:cNvSpPr/>
              <p:nvPr/>
            </p:nvSpPr>
            <p:spPr>
              <a:xfrm>
                <a:off x="8544552" y="4815160"/>
                <a:ext cx="2520000" cy="324000"/>
              </a:xfrm>
              <a:prstGeom prst="roundRect">
                <a:avLst/>
              </a:prstGeom>
              <a:solidFill>
                <a:srgbClr val="0085B1"/>
              </a:solidFill>
              <a:ln>
                <a:solidFill>
                  <a:srgbClr val="00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2" name="137 Elipse"/>
              <p:cNvSpPr/>
              <p:nvPr/>
            </p:nvSpPr>
            <p:spPr>
              <a:xfrm>
                <a:off x="10823548" y="4815160"/>
                <a:ext cx="450000" cy="450000"/>
              </a:xfrm>
              <a:prstGeom prst="ellipse">
                <a:avLst/>
              </a:prstGeom>
              <a:solidFill>
                <a:srgbClr val="0085B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17" name="156 Grupo"/>
            <p:cNvGrpSpPr/>
            <p:nvPr/>
          </p:nvGrpSpPr>
          <p:grpSpPr>
            <a:xfrm>
              <a:off x="8544552" y="5365804"/>
              <a:ext cx="2719996" cy="432048"/>
              <a:chOff x="8544552" y="5365804"/>
              <a:chExt cx="2719996" cy="432048"/>
            </a:xfrm>
          </p:grpSpPr>
          <p:sp>
            <p:nvSpPr>
              <p:cNvPr id="129" name="134 Rectángulo redondeado"/>
              <p:cNvSpPr/>
              <p:nvPr/>
            </p:nvSpPr>
            <p:spPr>
              <a:xfrm>
                <a:off x="8544552" y="5373216"/>
                <a:ext cx="2520000" cy="288000"/>
              </a:xfrm>
              <a:prstGeom prst="roundRect">
                <a:avLst/>
              </a:prstGeom>
              <a:solidFill>
                <a:srgbClr val="00A7C9"/>
              </a:solidFill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0" name="135 Elipse"/>
              <p:cNvSpPr/>
              <p:nvPr/>
            </p:nvSpPr>
            <p:spPr>
              <a:xfrm>
                <a:off x="10832548" y="5365804"/>
                <a:ext cx="432000" cy="432048"/>
              </a:xfrm>
              <a:prstGeom prst="ellipse">
                <a:avLst/>
              </a:prstGeom>
              <a:solidFill>
                <a:srgbClr val="00A7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118" name="123 Rectángulo redondeado"/>
            <p:cNvSpPr/>
            <p:nvPr/>
          </p:nvSpPr>
          <p:spPr>
            <a:xfrm>
              <a:off x="8544272" y="2924944"/>
              <a:ext cx="2520280" cy="432048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9" name="124 Elipse"/>
            <p:cNvSpPr/>
            <p:nvPr/>
          </p:nvSpPr>
          <p:spPr>
            <a:xfrm>
              <a:off x="10742548" y="2924944"/>
              <a:ext cx="612000" cy="612000"/>
            </a:xfrm>
            <a:prstGeom prst="ellipse">
              <a:avLst/>
            </a:prstGeom>
            <a:solidFill>
              <a:srgbClr val="0C22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0" name="125 CuadroTexto"/>
            <p:cNvSpPr txBox="1"/>
            <p:nvPr/>
          </p:nvSpPr>
          <p:spPr>
            <a:xfrm>
              <a:off x="10652504" y="3068809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26.6%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126 CuadroTexto"/>
            <p:cNvSpPr txBox="1"/>
            <p:nvPr/>
          </p:nvSpPr>
          <p:spPr>
            <a:xfrm>
              <a:off x="8616280" y="3038763"/>
              <a:ext cx="2376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Policías Ministeriales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127 CuadroTexto"/>
            <p:cNvSpPr txBox="1"/>
            <p:nvPr/>
          </p:nvSpPr>
          <p:spPr>
            <a:xfrm>
              <a:off x="8616280" y="5415027"/>
              <a:ext cx="2376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Fiscales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128 CuadroTexto"/>
            <p:cNvSpPr txBox="1"/>
            <p:nvPr/>
          </p:nvSpPr>
          <p:spPr>
            <a:xfrm>
              <a:off x="10666146" y="3696264"/>
              <a:ext cx="7920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>
                  <a:solidFill>
                    <a:schemeClr val="bg1"/>
                  </a:solidFill>
                </a:rPr>
                <a:t>20.5%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129 CuadroTexto"/>
            <p:cNvSpPr txBox="1"/>
            <p:nvPr/>
          </p:nvSpPr>
          <p:spPr>
            <a:xfrm>
              <a:off x="10696818" y="431836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19.7%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130 CuadroTexto"/>
            <p:cNvSpPr txBox="1"/>
            <p:nvPr/>
          </p:nvSpPr>
          <p:spPr>
            <a:xfrm>
              <a:off x="10666146" y="4876935"/>
              <a:ext cx="79208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chemeClr val="bg1"/>
                  </a:solidFill>
                </a:rPr>
                <a:t>17.2%</a:t>
              </a:r>
              <a:endParaRPr lang="es-MX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131 CuadroTexto"/>
            <p:cNvSpPr txBox="1"/>
            <p:nvPr/>
          </p:nvSpPr>
          <p:spPr>
            <a:xfrm>
              <a:off x="10666146" y="542009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6.1%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132 CuadroTexto"/>
            <p:cNvSpPr txBox="1"/>
            <p:nvPr/>
          </p:nvSpPr>
          <p:spPr>
            <a:xfrm>
              <a:off x="8616280" y="4293096"/>
              <a:ext cx="20454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Agentes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133 CuadroTexto"/>
            <p:cNvSpPr txBox="1"/>
            <p:nvPr/>
          </p:nvSpPr>
          <p:spPr>
            <a:xfrm>
              <a:off x="8616280" y="4869160"/>
              <a:ext cx="2376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Secretarios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117 CuadroTexto"/>
          <p:cNvSpPr txBox="1"/>
          <p:nvPr/>
        </p:nvSpPr>
        <p:spPr>
          <a:xfrm>
            <a:off x="157775" y="6096003"/>
            <a:ext cx="455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Incluye las opciones: ninguno, preescolar o primaria, y secundaria</a:t>
            </a:r>
          </a:p>
          <a:p>
            <a:pPr algn="just"/>
            <a:r>
              <a:rPr lang="es-MX" sz="800" dirty="0" smtClean="0"/>
              <a:t>**  </a:t>
            </a:r>
            <a:r>
              <a:rPr lang="es-MX" sz="800" dirty="0"/>
              <a:t>P</a:t>
            </a:r>
            <a:r>
              <a:rPr lang="es-MX" sz="800" dirty="0" smtClean="0"/>
              <a:t>reparatoria y/o carrera técnica o comercial 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257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925326" y="110740"/>
            <a:ext cx="2938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Presupuesto ejercido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graphicFrame>
        <p:nvGraphicFramePr>
          <p:cNvPr id="8" name="3 Gráfico"/>
          <p:cNvGraphicFramePr/>
          <p:nvPr/>
        </p:nvGraphicFramePr>
        <p:xfrm>
          <a:off x="9650456" y="1914218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3 Gráfico"/>
          <p:cNvGraphicFramePr/>
          <p:nvPr/>
        </p:nvGraphicFramePr>
        <p:xfrm>
          <a:off x="175230" y="1907400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3 Gráfico"/>
          <p:cNvGraphicFramePr/>
          <p:nvPr/>
        </p:nvGraphicFramePr>
        <p:xfrm>
          <a:off x="2541006" y="2446466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3 Gráfico"/>
          <p:cNvGraphicFramePr/>
          <p:nvPr/>
        </p:nvGraphicFramePr>
        <p:xfrm>
          <a:off x="4916681" y="1907400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3 Gráfico"/>
          <p:cNvGraphicFramePr/>
          <p:nvPr/>
        </p:nvGraphicFramePr>
        <p:xfrm>
          <a:off x="7275612" y="2420888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Durante el año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el </a:t>
            </a:r>
            <a:r>
              <a:rPr lang="es-MX" sz="1400" b="1" dirty="0" smtClean="0">
                <a:solidFill>
                  <a:srgbClr val="0C223C"/>
                </a:solidFill>
              </a:rPr>
              <a:t>presupuesto ejercido </a:t>
            </a:r>
            <a:r>
              <a:rPr lang="es-MX" sz="1400" b="1" dirty="0" smtClean="0">
                <a:solidFill>
                  <a:srgbClr val="10253F"/>
                </a:solidFill>
              </a:rPr>
              <a:t>por las Procuradurías Generales de Justicia y/o Fiscalías Generales fue de </a:t>
            </a:r>
            <a:r>
              <a:rPr lang="es-MX" sz="1600" b="1" dirty="0" smtClean="0">
                <a:solidFill>
                  <a:srgbClr val="31859C"/>
                </a:solidFill>
              </a:rPr>
              <a:t>34 mil 914 millones 155 mil 520 pesos. </a:t>
            </a:r>
            <a:r>
              <a:rPr lang="es-MX" sz="1400" b="1" dirty="0" smtClean="0">
                <a:solidFill>
                  <a:srgbClr val="10253F"/>
                </a:solidFill>
              </a:rPr>
              <a:t>A continuación se muestra la distribución del mismo por capítulo de gasto: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14" name="Grupo 9"/>
          <p:cNvGrpSpPr/>
          <p:nvPr/>
        </p:nvGrpSpPr>
        <p:grpSpPr>
          <a:xfrm>
            <a:off x="408042" y="1637207"/>
            <a:ext cx="1894061" cy="3205954"/>
            <a:chOff x="431283" y="1979166"/>
            <a:chExt cx="1894061" cy="3205954"/>
          </a:xfrm>
        </p:grpSpPr>
        <p:sp>
          <p:nvSpPr>
            <p:cNvPr id="15" name="CuadroTexto 14"/>
            <p:cNvSpPr txBox="1"/>
            <p:nvPr/>
          </p:nvSpPr>
          <p:spPr>
            <a:xfrm>
              <a:off x="444051" y="1979166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</a:rPr>
                <a:t>Capitulo 1000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31283" y="3453581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tx2">
                      <a:lumMod val="50000"/>
                    </a:schemeClr>
                  </a:solidFill>
                </a:rPr>
                <a:t>65.2%</a:t>
              </a: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643957" y="4681064"/>
              <a:ext cx="1446859" cy="504056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Servicios Personales</a:t>
              </a:r>
              <a:endParaRPr lang="es-MX" sz="1600" b="1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763972" y="2175864"/>
            <a:ext cx="1894061" cy="3195394"/>
            <a:chOff x="2781541" y="1988840"/>
            <a:chExt cx="1894061" cy="3195394"/>
          </a:xfrm>
        </p:grpSpPr>
        <p:sp>
          <p:nvSpPr>
            <p:cNvPr id="19" name="CuadroTexto 21"/>
            <p:cNvSpPr txBox="1"/>
            <p:nvPr/>
          </p:nvSpPr>
          <p:spPr>
            <a:xfrm>
              <a:off x="2794972" y="198884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23C60"/>
                  </a:solidFill>
                </a:rPr>
                <a:t>Capitulo 2000</a:t>
              </a:r>
            </a:p>
          </p:txBody>
        </p:sp>
        <p:sp>
          <p:nvSpPr>
            <p:cNvPr id="20" name="Rectángulo redondeado 22"/>
            <p:cNvSpPr/>
            <p:nvPr/>
          </p:nvSpPr>
          <p:spPr>
            <a:xfrm>
              <a:off x="3005184" y="4680178"/>
              <a:ext cx="1446859" cy="504056"/>
            </a:xfrm>
            <a:prstGeom prst="round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Materiales y Suministros</a:t>
              </a:r>
              <a:endParaRPr lang="es-MX" sz="1600" b="1" dirty="0"/>
            </a:p>
          </p:txBody>
        </p:sp>
        <p:sp>
          <p:nvSpPr>
            <p:cNvPr id="21" name="CuadroTexto 23"/>
            <p:cNvSpPr txBox="1"/>
            <p:nvPr/>
          </p:nvSpPr>
          <p:spPr>
            <a:xfrm>
              <a:off x="2781541" y="3474083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23C60"/>
                  </a:solidFill>
                </a:rPr>
                <a:t>12.0%</a:t>
              </a:r>
            </a:p>
          </p:txBody>
        </p:sp>
      </p:grpSp>
      <p:grpSp>
        <p:nvGrpSpPr>
          <p:cNvPr id="22" name="Grupo 28"/>
          <p:cNvGrpSpPr/>
          <p:nvPr/>
        </p:nvGrpSpPr>
        <p:grpSpPr>
          <a:xfrm>
            <a:off x="5139701" y="1637207"/>
            <a:ext cx="1894061" cy="3195394"/>
            <a:chOff x="5151598" y="1988840"/>
            <a:chExt cx="1894061" cy="3195394"/>
          </a:xfrm>
        </p:grpSpPr>
        <p:sp>
          <p:nvSpPr>
            <p:cNvPr id="23" name="CuadroTexto 30"/>
            <p:cNvSpPr txBox="1"/>
            <p:nvPr/>
          </p:nvSpPr>
          <p:spPr>
            <a:xfrm>
              <a:off x="5158661" y="198884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6887"/>
                  </a:solidFill>
                </a:rPr>
                <a:t>Capitulo 3000</a:t>
              </a:r>
            </a:p>
          </p:txBody>
        </p:sp>
        <p:sp>
          <p:nvSpPr>
            <p:cNvPr id="24" name="Rectángulo redondeado 31"/>
            <p:cNvSpPr/>
            <p:nvPr/>
          </p:nvSpPr>
          <p:spPr>
            <a:xfrm>
              <a:off x="5371335" y="4680178"/>
              <a:ext cx="1446859" cy="504056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Servicios generales</a:t>
              </a:r>
              <a:endParaRPr lang="es-MX" sz="1400" b="1" dirty="0"/>
            </a:p>
          </p:txBody>
        </p:sp>
        <p:sp>
          <p:nvSpPr>
            <p:cNvPr id="25" name="CuadroTexto 32"/>
            <p:cNvSpPr txBox="1"/>
            <p:nvPr/>
          </p:nvSpPr>
          <p:spPr>
            <a:xfrm>
              <a:off x="5151598" y="3459612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06887"/>
                  </a:solidFill>
                </a:rPr>
                <a:t>15.9%</a:t>
              </a:r>
            </a:p>
          </p:txBody>
        </p:sp>
      </p:grpSp>
      <p:grpSp>
        <p:nvGrpSpPr>
          <p:cNvPr id="26" name="Grupo 34"/>
          <p:cNvGrpSpPr/>
          <p:nvPr/>
        </p:nvGrpSpPr>
        <p:grpSpPr>
          <a:xfrm>
            <a:off x="7516125" y="2175864"/>
            <a:ext cx="1912297" cy="3195394"/>
            <a:chOff x="7522350" y="1988840"/>
            <a:chExt cx="1912297" cy="3195394"/>
          </a:xfrm>
        </p:grpSpPr>
        <p:sp>
          <p:nvSpPr>
            <p:cNvPr id="27" name="CuadroTexto 38"/>
            <p:cNvSpPr txBox="1"/>
            <p:nvPr/>
          </p:nvSpPr>
          <p:spPr>
            <a:xfrm>
              <a:off x="7522350" y="198884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85B1"/>
                  </a:solidFill>
                </a:rPr>
                <a:t>Capitulo 5000</a:t>
              </a:r>
            </a:p>
          </p:txBody>
        </p:sp>
        <p:sp>
          <p:nvSpPr>
            <p:cNvPr id="28" name="Rectángulo redondeado 39"/>
            <p:cNvSpPr/>
            <p:nvPr/>
          </p:nvSpPr>
          <p:spPr>
            <a:xfrm>
              <a:off x="7737486" y="4680178"/>
              <a:ext cx="1446859" cy="504056"/>
            </a:xfrm>
            <a:prstGeom prst="roundRect">
              <a:avLst/>
            </a:prstGeom>
            <a:solidFill>
              <a:srgbClr val="0085B1"/>
            </a:solidFill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Bienes muebles**</a:t>
              </a:r>
              <a:endParaRPr lang="es-MX" sz="1600" b="1" dirty="0"/>
            </a:p>
          </p:txBody>
        </p:sp>
        <p:sp>
          <p:nvSpPr>
            <p:cNvPr id="29" name="CuadroTexto 40"/>
            <p:cNvSpPr txBox="1"/>
            <p:nvPr/>
          </p:nvSpPr>
          <p:spPr>
            <a:xfrm>
              <a:off x="7540586" y="3471606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085B1"/>
                  </a:solidFill>
                </a:rPr>
                <a:t>3.7%</a:t>
              </a:r>
            </a:p>
          </p:txBody>
        </p:sp>
      </p:grpSp>
      <p:grpSp>
        <p:nvGrpSpPr>
          <p:cNvPr id="30" name="Grupo 42"/>
          <p:cNvGrpSpPr/>
          <p:nvPr/>
        </p:nvGrpSpPr>
        <p:grpSpPr>
          <a:xfrm>
            <a:off x="9767855" y="1637207"/>
            <a:ext cx="2048160" cy="3195394"/>
            <a:chOff x="9768408" y="1988840"/>
            <a:chExt cx="2048160" cy="3195394"/>
          </a:xfrm>
        </p:grpSpPr>
        <p:sp>
          <p:nvSpPr>
            <p:cNvPr id="31" name="CuadroTexto 46"/>
            <p:cNvSpPr txBox="1"/>
            <p:nvPr/>
          </p:nvSpPr>
          <p:spPr>
            <a:xfrm>
              <a:off x="9768408" y="1988840"/>
              <a:ext cx="1989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A7C9"/>
                  </a:solidFill>
                </a:rPr>
                <a:t>Otros*</a:t>
              </a:r>
            </a:p>
          </p:txBody>
        </p:sp>
        <p:sp>
          <p:nvSpPr>
            <p:cNvPr id="32" name="Rectángulo redondeado 47"/>
            <p:cNvSpPr/>
            <p:nvPr/>
          </p:nvSpPr>
          <p:spPr>
            <a:xfrm>
              <a:off x="10103637" y="4680178"/>
              <a:ext cx="1446859" cy="504056"/>
            </a:xfrm>
            <a:prstGeom prst="round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Otros*</a:t>
              </a:r>
              <a:endParaRPr lang="es-MX" sz="1600" b="1" dirty="0"/>
            </a:p>
          </p:txBody>
        </p:sp>
        <p:sp>
          <p:nvSpPr>
            <p:cNvPr id="33" name="CuadroTexto 48"/>
            <p:cNvSpPr txBox="1"/>
            <p:nvPr/>
          </p:nvSpPr>
          <p:spPr>
            <a:xfrm>
              <a:off x="9922507" y="3459064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0A7C9"/>
                  </a:solidFill>
                </a:rPr>
                <a:t>3.2%</a:t>
              </a:r>
            </a:p>
          </p:txBody>
        </p:sp>
      </p:grpSp>
      <p:sp>
        <p:nvSpPr>
          <p:cNvPr id="34" name="CuadroTexto 49"/>
          <p:cNvSpPr txBox="1"/>
          <p:nvPr/>
        </p:nvSpPr>
        <p:spPr>
          <a:xfrm>
            <a:off x="302908" y="5570656"/>
            <a:ext cx="323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Incluye los capítulos 4000 (0.6%) , 6000 (1.7%), 7000 (0.5%), y 8000 (0.3%). El capítulo 9000 no presentó porcentaje del gasto</a:t>
            </a:r>
          </a:p>
          <a:p>
            <a:r>
              <a:rPr lang="es-MX" sz="800" dirty="0" smtClean="0"/>
              <a:t>** Bienes </a:t>
            </a:r>
            <a:r>
              <a:rPr lang="es-MX" sz="800" dirty="0"/>
              <a:t>muebles, inmuebles e intangibles</a:t>
            </a:r>
          </a:p>
        </p:txBody>
      </p:sp>
      <p:pic>
        <p:nvPicPr>
          <p:cNvPr id="35" name="Picture 2" descr="Imagen relacionad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1" y="2456643"/>
            <a:ext cx="739204" cy="7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314101" y="2982004"/>
            <a:ext cx="783530" cy="783530"/>
          </a:xfrm>
          <a:prstGeom prst="rect">
            <a:avLst/>
          </a:prstGeom>
        </p:spPr>
      </p:pic>
      <p:pic>
        <p:nvPicPr>
          <p:cNvPr id="37" name="Imagen 5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650540" y="2432389"/>
            <a:ext cx="855538" cy="742789"/>
          </a:xfrm>
          <a:prstGeom prst="rect">
            <a:avLst/>
          </a:prstGeom>
        </p:spPr>
      </p:pic>
      <p:pic>
        <p:nvPicPr>
          <p:cNvPr id="38" name="Picture 8" descr="Resultado de imagen para transferencias icono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348880"/>
            <a:ext cx="892696" cy="8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5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112224" y="2996952"/>
            <a:ext cx="689111" cy="689111"/>
          </a:xfrm>
          <a:prstGeom prst="rect">
            <a:avLst/>
          </a:prstGeom>
        </p:spPr>
      </p:pic>
      <p:grpSp>
        <p:nvGrpSpPr>
          <p:cNvPr id="40" name="Grupo 55"/>
          <p:cNvGrpSpPr/>
          <p:nvPr/>
        </p:nvGrpSpPr>
        <p:grpSpPr>
          <a:xfrm>
            <a:off x="8976320" y="5473050"/>
            <a:ext cx="3014136" cy="836270"/>
            <a:chOff x="8728147" y="5395669"/>
            <a:chExt cx="3014136" cy="836270"/>
          </a:xfrm>
        </p:grpSpPr>
        <p:sp>
          <p:nvSpPr>
            <p:cNvPr id="41" name="CuadroTexto 196"/>
            <p:cNvSpPr txBox="1"/>
            <p:nvPr/>
          </p:nvSpPr>
          <p:spPr>
            <a:xfrm>
              <a:off x="8728147" y="5395669"/>
              <a:ext cx="3012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800" b="1" dirty="0" smtClean="0">
                  <a:solidFill>
                    <a:srgbClr val="10253F"/>
                  </a:solidFill>
                </a:rPr>
                <a:t>$34,914,155,520</a:t>
              </a:r>
              <a:endParaRPr lang="es-MX" sz="2800" b="1" dirty="0">
                <a:solidFill>
                  <a:srgbClr val="10253F"/>
                </a:solidFill>
              </a:endParaRPr>
            </a:p>
          </p:txBody>
        </p:sp>
        <p:cxnSp>
          <p:nvCxnSpPr>
            <p:cNvPr id="42" name="Conector recto 57"/>
            <p:cNvCxnSpPr/>
            <p:nvPr/>
          </p:nvCxnSpPr>
          <p:spPr>
            <a:xfrm>
              <a:off x="9088187" y="5927310"/>
              <a:ext cx="2520000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adroTexto 196"/>
            <p:cNvSpPr txBox="1"/>
            <p:nvPr/>
          </p:nvSpPr>
          <p:spPr>
            <a:xfrm>
              <a:off x="9048328" y="5954940"/>
              <a:ext cx="2693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b="1" dirty="0" smtClean="0">
                  <a:solidFill>
                    <a:srgbClr val="10253F"/>
                  </a:solidFill>
                </a:rPr>
                <a:t>Presupuesto total ejercido</a:t>
              </a:r>
              <a:endParaRPr lang="es-MX" sz="1200" b="1" dirty="0">
                <a:solidFill>
                  <a:srgbClr val="1025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6871174" y="110740"/>
            <a:ext cx="4992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Aparatos telefónicos y computadoras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pic>
        <p:nvPicPr>
          <p:cNvPr id="7" name="Imagen 4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1837" y="1937201"/>
            <a:ext cx="2704662" cy="2805654"/>
          </a:xfrm>
          <a:prstGeom prst="rect">
            <a:avLst/>
          </a:prstGeom>
        </p:spPr>
      </p:pic>
      <p:grpSp>
        <p:nvGrpSpPr>
          <p:cNvPr id="8" name="Grupo 9"/>
          <p:cNvGrpSpPr/>
          <p:nvPr/>
        </p:nvGrpSpPr>
        <p:grpSpPr>
          <a:xfrm>
            <a:off x="1873326" y="1937201"/>
            <a:ext cx="2558970" cy="3029768"/>
            <a:chOff x="4412729" y="1842147"/>
            <a:chExt cx="3384376" cy="4007032"/>
          </a:xfrm>
        </p:grpSpPr>
        <p:sp>
          <p:nvSpPr>
            <p:cNvPr id="9" name="53 Trapecio"/>
            <p:cNvSpPr/>
            <p:nvPr/>
          </p:nvSpPr>
          <p:spPr>
            <a:xfrm>
              <a:off x="4412729" y="2781721"/>
              <a:ext cx="3312368" cy="2303463"/>
            </a:xfrm>
            <a:prstGeom prst="trapezoid">
              <a:avLst>
                <a:gd name="adj" fmla="val 3974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CuadroTexto 196"/>
            <p:cNvSpPr txBox="1"/>
            <p:nvPr/>
          </p:nvSpPr>
          <p:spPr>
            <a:xfrm>
              <a:off x="5060802" y="5157192"/>
              <a:ext cx="2088232" cy="69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10253F"/>
                  </a:solidFill>
                </a:rPr>
                <a:t>22,312</a:t>
              </a:r>
              <a:endParaRPr lang="es-MX" sz="2800" b="1" dirty="0">
                <a:solidFill>
                  <a:srgbClr val="10253F"/>
                </a:solidFill>
              </a:endParaRPr>
            </a:p>
          </p:txBody>
        </p:sp>
        <p:pic>
          <p:nvPicPr>
            <p:cNvPr id="11" name="62 Imagen" descr="telefono v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759" b="63440"/>
            <a:stretch>
              <a:fillRect/>
            </a:stretch>
          </p:blipFill>
          <p:spPr>
            <a:xfrm>
              <a:off x="4556745" y="1842147"/>
              <a:ext cx="3240360" cy="938781"/>
            </a:xfrm>
            <a:prstGeom prst="rect">
              <a:avLst/>
            </a:prstGeom>
          </p:spPr>
        </p:pic>
        <p:pic>
          <p:nvPicPr>
            <p:cNvPr id="12" name="63 Imagen" descr="telefono v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>
              <a:off x="4628755" y="5085184"/>
              <a:ext cx="432047" cy="288032"/>
            </a:xfrm>
            <a:prstGeom prst="rect">
              <a:avLst/>
            </a:prstGeom>
          </p:spPr>
        </p:pic>
        <p:pic>
          <p:nvPicPr>
            <p:cNvPr id="13" name="65 Imagen" descr="telefono v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 flipH="1">
              <a:off x="7077026" y="5085184"/>
              <a:ext cx="432047" cy="288032"/>
            </a:xfrm>
            <a:prstGeom prst="rect">
              <a:avLst/>
            </a:prstGeom>
          </p:spPr>
        </p:pic>
        <p:sp>
          <p:nvSpPr>
            <p:cNvPr id="14" name="71 Elipse"/>
            <p:cNvSpPr/>
            <p:nvPr/>
          </p:nvSpPr>
          <p:spPr>
            <a:xfrm>
              <a:off x="5780683" y="3644900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15" name="Conector recto 17"/>
            <p:cNvCxnSpPr/>
            <p:nvPr/>
          </p:nvCxnSpPr>
          <p:spPr>
            <a:xfrm>
              <a:off x="5208278" y="5791858"/>
              <a:ext cx="1791761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4" y="5301998"/>
            <a:ext cx="614220" cy="6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65"/>
          <p:cNvCxnSpPr/>
          <p:nvPr/>
        </p:nvCxnSpPr>
        <p:spPr>
          <a:xfrm flipH="1">
            <a:off x="6096000" y="2278194"/>
            <a:ext cx="1" cy="2645434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263352" y="2734216"/>
            <a:ext cx="1606280" cy="1435738"/>
            <a:chOff x="340799" y="2895331"/>
            <a:chExt cx="1606280" cy="1435738"/>
          </a:xfrm>
        </p:grpSpPr>
        <p:grpSp>
          <p:nvGrpSpPr>
            <p:cNvPr id="19" name="Grupo 18"/>
            <p:cNvGrpSpPr/>
            <p:nvPr/>
          </p:nvGrpSpPr>
          <p:grpSpPr>
            <a:xfrm>
              <a:off x="340799" y="3094060"/>
              <a:ext cx="1606280" cy="1152139"/>
              <a:chOff x="4281079" y="3094060"/>
              <a:chExt cx="1606280" cy="1152139"/>
            </a:xfrm>
          </p:grpSpPr>
          <p:sp>
            <p:nvSpPr>
              <p:cNvPr id="21" name="CuadroTexto 20"/>
              <p:cNvSpPr txBox="1"/>
              <p:nvPr/>
            </p:nvSpPr>
            <p:spPr>
              <a:xfrm>
                <a:off x="4281079" y="3507535"/>
                <a:ext cx="160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31859C"/>
                    </a:solidFill>
                  </a:rPr>
                  <a:t>Aparatos telefónicos móviles</a:t>
                </a:r>
                <a:endParaRPr lang="es-MX" sz="1400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22" name="Rectángulo redondeado 21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7.1%</a:t>
                </a:r>
                <a:endParaRPr lang="es-MX" b="1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386032" y="2734216"/>
            <a:ext cx="1606280" cy="1435738"/>
            <a:chOff x="340799" y="2895331"/>
            <a:chExt cx="1606280" cy="1435738"/>
          </a:xfrm>
        </p:grpSpPr>
        <p:grpSp>
          <p:nvGrpSpPr>
            <p:cNvPr id="24" name="Grupo 23"/>
            <p:cNvGrpSpPr/>
            <p:nvPr/>
          </p:nvGrpSpPr>
          <p:grpSpPr>
            <a:xfrm>
              <a:off x="340799" y="3094060"/>
              <a:ext cx="1606280" cy="1152139"/>
              <a:chOff x="4281079" y="3094060"/>
              <a:chExt cx="1606280" cy="1152139"/>
            </a:xfrm>
          </p:grpSpPr>
          <p:sp>
            <p:nvSpPr>
              <p:cNvPr id="26" name="CuadroTexto 25"/>
              <p:cNvSpPr txBox="1"/>
              <p:nvPr/>
            </p:nvSpPr>
            <p:spPr>
              <a:xfrm>
                <a:off x="4281079" y="3507535"/>
                <a:ext cx="160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43E"/>
                    </a:solidFill>
                  </a:rPr>
                  <a:t>Aparatos telefónicos</a:t>
                </a:r>
              </a:p>
              <a:p>
                <a:pPr algn="ctr"/>
                <a:r>
                  <a:rPr lang="es-MX" sz="1400" b="1" dirty="0" smtClean="0">
                    <a:solidFill>
                      <a:srgbClr val="10243E"/>
                    </a:solidFill>
                  </a:rPr>
                  <a:t>fijos</a:t>
                </a:r>
                <a:endParaRPr lang="es-MX" sz="1400" b="1" dirty="0">
                  <a:solidFill>
                    <a:srgbClr val="10243E"/>
                  </a:solidFill>
                </a:endParaRPr>
              </a:p>
            </p:txBody>
          </p:sp>
          <p:sp>
            <p:nvSpPr>
              <p:cNvPr id="27" name="Rectángulo redondeado 26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10243E"/>
              </a:solidFill>
              <a:ln>
                <a:solidFill>
                  <a:srgbClr val="102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92.9%</a:t>
                </a:r>
                <a:endParaRPr lang="es-MX" b="1" dirty="0"/>
              </a:p>
            </p:txBody>
          </p:sp>
        </p:grpSp>
        <p:sp>
          <p:nvSpPr>
            <p:cNvPr id="25" name="Rectángulo redondeado 24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317567" y="5268584"/>
            <a:ext cx="3779380" cy="617626"/>
            <a:chOff x="2229093" y="5527258"/>
            <a:chExt cx="3779380" cy="61762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229093" y="5530346"/>
              <a:ext cx="614538" cy="614538"/>
            </a:xfrm>
            <a:prstGeom prst="rect">
              <a:avLst/>
            </a:prstGeom>
          </p:spPr>
        </p:pic>
        <p:pic>
          <p:nvPicPr>
            <p:cNvPr id="30" name="28 Imagen" descr="hombre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4269" y="5527258"/>
              <a:ext cx="687957" cy="616845"/>
            </a:xfrm>
            <a:prstGeom prst="rect">
              <a:avLst/>
            </a:prstGeom>
          </p:spPr>
        </p:pic>
        <p:sp>
          <p:nvSpPr>
            <p:cNvPr id="31" name="Multiplicar 30"/>
            <p:cNvSpPr/>
            <p:nvPr/>
          </p:nvSpPr>
          <p:spPr>
            <a:xfrm>
              <a:off x="2994338" y="5576252"/>
              <a:ext cx="541889" cy="518856"/>
            </a:xfrm>
            <a:prstGeom prst="mathMultiply">
              <a:avLst/>
            </a:prstGeom>
            <a:solidFill>
              <a:srgbClr val="10243E"/>
            </a:solidFill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206100" y="5580695"/>
              <a:ext cx="1802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10243E"/>
                  </a:solidFill>
                </a:rPr>
                <a:t>23.1</a:t>
              </a:r>
              <a:r>
                <a:rPr lang="es-MX" sz="1050" b="1" dirty="0" smtClean="0">
                  <a:solidFill>
                    <a:srgbClr val="10243E"/>
                  </a:solidFill>
                </a:rPr>
                <a:t> </a:t>
              </a:r>
              <a:r>
                <a:rPr lang="es-MX" sz="1000" b="1" dirty="0" smtClean="0">
                  <a:solidFill>
                    <a:srgbClr val="10243E"/>
                  </a:solidFill>
                </a:rPr>
                <a:t>por cada 100 servidores públicos</a:t>
              </a:r>
              <a:endParaRPr lang="es-MX" sz="1000" b="1" dirty="0">
                <a:solidFill>
                  <a:srgbClr val="10243E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433831" y="5271204"/>
            <a:ext cx="3014135" cy="616845"/>
            <a:chOff x="2994338" y="5527258"/>
            <a:chExt cx="3014135" cy="616845"/>
          </a:xfrm>
        </p:grpSpPr>
        <p:pic>
          <p:nvPicPr>
            <p:cNvPr id="34" name="28 Imagen" descr="hombre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4269" y="5527258"/>
              <a:ext cx="687957" cy="616845"/>
            </a:xfrm>
            <a:prstGeom prst="rect">
              <a:avLst/>
            </a:prstGeom>
          </p:spPr>
        </p:pic>
        <p:sp>
          <p:nvSpPr>
            <p:cNvPr id="35" name="Multiplicar 34"/>
            <p:cNvSpPr/>
            <p:nvPr/>
          </p:nvSpPr>
          <p:spPr>
            <a:xfrm>
              <a:off x="2994338" y="5576252"/>
              <a:ext cx="541889" cy="518856"/>
            </a:xfrm>
            <a:prstGeom prst="mathMultiply">
              <a:avLst/>
            </a:prstGeom>
            <a:solidFill>
              <a:srgbClr val="10243E"/>
            </a:solidFill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206100" y="5580695"/>
              <a:ext cx="1802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10243E"/>
                  </a:solidFill>
                </a:rPr>
                <a:t>72.7 </a:t>
              </a:r>
              <a:r>
                <a:rPr lang="es-MX" sz="1000" b="1" dirty="0" smtClean="0">
                  <a:solidFill>
                    <a:srgbClr val="10243E"/>
                  </a:solidFill>
                </a:rPr>
                <a:t>por cada 100 servidores públicos</a:t>
              </a:r>
              <a:endParaRPr lang="es-MX" sz="1000" b="1" dirty="0">
                <a:solidFill>
                  <a:srgbClr val="10243E"/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199688" y="2734216"/>
            <a:ext cx="1606280" cy="1435738"/>
            <a:chOff x="340799" y="2895331"/>
            <a:chExt cx="1606280" cy="1435738"/>
          </a:xfrm>
        </p:grpSpPr>
        <p:grpSp>
          <p:nvGrpSpPr>
            <p:cNvPr id="38" name="Grupo 37"/>
            <p:cNvGrpSpPr/>
            <p:nvPr/>
          </p:nvGrpSpPr>
          <p:grpSpPr>
            <a:xfrm>
              <a:off x="340799" y="3094060"/>
              <a:ext cx="1606280" cy="936695"/>
              <a:chOff x="4281079" y="3094060"/>
              <a:chExt cx="1606280" cy="936695"/>
            </a:xfrm>
          </p:grpSpPr>
          <p:sp>
            <p:nvSpPr>
              <p:cNvPr id="40" name="CuadroTexto 39"/>
              <p:cNvSpPr txBox="1"/>
              <p:nvPr/>
            </p:nvSpPr>
            <p:spPr>
              <a:xfrm>
                <a:off x="4281079" y="3507535"/>
                <a:ext cx="1606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43E"/>
                    </a:solidFill>
                  </a:rPr>
                  <a:t>Computadoras</a:t>
                </a:r>
              </a:p>
              <a:p>
                <a:pPr algn="ctr"/>
                <a:r>
                  <a:rPr lang="es-MX" sz="1400" b="1" dirty="0">
                    <a:solidFill>
                      <a:srgbClr val="10243E"/>
                    </a:solidFill>
                  </a:rPr>
                  <a:t>p</a:t>
                </a:r>
                <a:r>
                  <a:rPr lang="es-MX" sz="1400" b="1" dirty="0" smtClean="0">
                    <a:solidFill>
                      <a:srgbClr val="10243E"/>
                    </a:solidFill>
                  </a:rPr>
                  <a:t>ortátiles</a:t>
                </a:r>
                <a:endParaRPr lang="es-MX" sz="1400" b="1" dirty="0">
                  <a:solidFill>
                    <a:srgbClr val="10243E"/>
                  </a:solidFill>
                </a:endParaRPr>
              </a:p>
            </p:txBody>
          </p:sp>
          <p:sp>
            <p:nvSpPr>
              <p:cNvPr id="41" name="Rectángulo redondeado 42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10243E"/>
              </a:solidFill>
              <a:ln>
                <a:solidFill>
                  <a:srgbClr val="102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9.8%</a:t>
                </a:r>
                <a:endParaRPr lang="es-MX" b="1" dirty="0"/>
              </a:p>
            </p:txBody>
          </p:sp>
        </p:grpSp>
        <p:sp>
          <p:nvSpPr>
            <p:cNvPr id="39" name="Rectángulo redondeado 38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2" name="Grupo 43"/>
          <p:cNvGrpSpPr/>
          <p:nvPr/>
        </p:nvGrpSpPr>
        <p:grpSpPr>
          <a:xfrm>
            <a:off x="10322368" y="2734216"/>
            <a:ext cx="1606280" cy="1435738"/>
            <a:chOff x="340799" y="2895331"/>
            <a:chExt cx="1606280" cy="1435738"/>
          </a:xfrm>
        </p:grpSpPr>
        <p:grpSp>
          <p:nvGrpSpPr>
            <p:cNvPr id="44" name="Grupo 44"/>
            <p:cNvGrpSpPr/>
            <p:nvPr/>
          </p:nvGrpSpPr>
          <p:grpSpPr>
            <a:xfrm>
              <a:off x="340799" y="3094060"/>
              <a:ext cx="1606280" cy="936695"/>
              <a:chOff x="4281079" y="3094060"/>
              <a:chExt cx="1606280" cy="936695"/>
            </a:xfrm>
          </p:grpSpPr>
          <p:sp>
            <p:nvSpPr>
              <p:cNvPr id="46" name="CuadroTexto 46"/>
              <p:cNvSpPr txBox="1"/>
              <p:nvPr/>
            </p:nvSpPr>
            <p:spPr>
              <a:xfrm>
                <a:off x="4281079" y="3507535"/>
                <a:ext cx="1606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31859C"/>
                    </a:solidFill>
                  </a:rPr>
                  <a:t>Computadoras de escritorio</a:t>
                </a:r>
                <a:endParaRPr lang="es-MX" sz="1400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47" name="Rectángulo redondeado 47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90.2%</a:t>
                </a:r>
                <a:endParaRPr lang="es-MX" b="1" dirty="0"/>
              </a:p>
            </p:txBody>
          </p:sp>
        </p:grpSp>
        <p:sp>
          <p:nvSpPr>
            <p:cNvPr id="45" name="Rectángulo redondeado 45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48" name="CuadroTexto 196"/>
          <p:cNvSpPr txBox="1"/>
          <p:nvPr/>
        </p:nvSpPr>
        <p:spPr>
          <a:xfrm>
            <a:off x="8192706" y="4389303"/>
            <a:ext cx="18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10253F"/>
                </a:solidFill>
              </a:rPr>
              <a:t>70,117</a:t>
            </a:r>
            <a:endParaRPr lang="es-MX" sz="2800" b="1" dirty="0">
              <a:solidFill>
                <a:srgbClr val="10253F"/>
              </a:solidFill>
            </a:endParaRPr>
          </a:p>
        </p:txBody>
      </p:sp>
      <p:cxnSp>
        <p:nvCxnSpPr>
          <p:cNvPr id="49" name="Conector recto 48"/>
          <p:cNvCxnSpPr/>
          <p:nvPr/>
        </p:nvCxnSpPr>
        <p:spPr>
          <a:xfrm>
            <a:off x="8418933" y="4869182"/>
            <a:ext cx="135477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52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 </a:t>
            </a:r>
            <a:r>
              <a:rPr lang="es-MX" sz="1400" b="1" dirty="0" smtClean="0">
                <a:solidFill>
                  <a:srgbClr val="10253F"/>
                </a:solidFill>
              </a:rPr>
              <a:t>se </a:t>
            </a:r>
            <a:r>
              <a:rPr lang="es-MX" sz="1400" b="1" dirty="0">
                <a:solidFill>
                  <a:srgbClr val="10253F"/>
                </a:solidFill>
              </a:rPr>
              <a:t>reportaron</a:t>
            </a:r>
            <a:r>
              <a:rPr lang="es-MX" sz="1600" b="1" dirty="0">
                <a:solidFill>
                  <a:srgbClr val="31859C"/>
                </a:solidFill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</a:rPr>
              <a:t>22 mil 312 aparatos telefónicos </a:t>
            </a:r>
            <a:r>
              <a:rPr lang="es-MX" sz="1400" b="1" dirty="0" smtClean="0">
                <a:solidFill>
                  <a:srgbClr val="10253F"/>
                </a:solidFill>
              </a:rPr>
              <a:t>y </a:t>
            </a:r>
            <a:r>
              <a:rPr lang="es-MX" sz="1600" b="1" dirty="0" smtClean="0">
                <a:solidFill>
                  <a:srgbClr val="31859C"/>
                </a:solidFill>
              </a:rPr>
              <a:t>70 mil 117 equipos de cómputo </a:t>
            </a:r>
            <a:r>
              <a:rPr lang="es-MX" sz="1400" b="1" dirty="0" smtClean="0">
                <a:solidFill>
                  <a:srgbClr val="10253F"/>
                </a:solidFill>
              </a:rPr>
              <a:t>en las Procuradurías </a:t>
            </a:r>
            <a:r>
              <a:rPr lang="es-MX" sz="1400" b="1" dirty="0">
                <a:solidFill>
                  <a:srgbClr val="10253F"/>
                </a:solidFill>
              </a:rPr>
              <a:t>Generales de Justicia y/o Fiscalías </a:t>
            </a:r>
            <a:r>
              <a:rPr lang="es-MX" sz="1400" b="1" dirty="0" smtClean="0">
                <a:solidFill>
                  <a:srgbClr val="10253F"/>
                </a:solidFill>
              </a:rPr>
              <a:t>Generales, presentando la distribución siguiente: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aphicFrame>
        <p:nvGraphicFramePr>
          <p:cNvPr id="51" name="1 Gráfico"/>
          <p:cNvGraphicFramePr/>
          <p:nvPr/>
        </p:nvGraphicFramePr>
        <p:xfrm>
          <a:off x="7552168" y="1952484"/>
          <a:ext cx="3024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1 Gráfico"/>
          <p:cNvGraphicFramePr/>
          <p:nvPr/>
        </p:nvGraphicFramePr>
        <p:xfrm>
          <a:off x="2200037" y="2631031"/>
          <a:ext cx="1904400" cy="17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5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534834" y="110740"/>
            <a:ext cx="3329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Llamadas de emergencia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grpSp>
        <p:nvGrpSpPr>
          <p:cNvPr id="51" name="61 Grupo"/>
          <p:cNvGrpSpPr/>
          <p:nvPr/>
        </p:nvGrpSpPr>
        <p:grpSpPr>
          <a:xfrm>
            <a:off x="623392" y="2060847"/>
            <a:ext cx="3312368" cy="3312369"/>
            <a:chOff x="1873326" y="1937201"/>
            <a:chExt cx="2558970" cy="2669887"/>
          </a:xfrm>
        </p:grpSpPr>
        <p:pic>
          <p:nvPicPr>
            <p:cNvPr id="52" name="62 Imagen" descr="telefono v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759" b="63440"/>
            <a:stretch>
              <a:fillRect/>
            </a:stretch>
          </p:blipFill>
          <p:spPr>
            <a:xfrm>
              <a:off x="1982218" y="1937201"/>
              <a:ext cx="2450078" cy="709823"/>
            </a:xfrm>
            <a:prstGeom prst="rect">
              <a:avLst/>
            </a:prstGeom>
          </p:spPr>
        </p:pic>
        <p:pic>
          <p:nvPicPr>
            <p:cNvPr id="53" name="63 Imagen" descr="telefono v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>
              <a:off x="2036666" y="4389303"/>
              <a:ext cx="326676" cy="217785"/>
            </a:xfrm>
            <a:prstGeom prst="rect">
              <a:avLst/>
            </a:prstGeom>
          </p:spPr>
        </p:pic>
        <p:pic>
          <p:nvPicPr>
            <p:cNvPr id="54" name="65 Imagen" descr="telefono v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 flipH="1">
              <a:off x="3887835" y="4389303"/>
              <a:ext cx="326676" cy="217785"/>
            </a:xfrm>
            <a:prstGeom prst="rect">
              <a:avLst/>
            </a:prstGeom>
          </p:spPr>
        </p:pic>
        <p:sp>
          <p:nvSpPr>
            <p:cNvPr id="55" name="53 Trapecio"/>
            <p:cNvSpPr/>
            <p:nvPr/>
          </p:nvSpPr>
          <p:spPr>
            <a:xfrm>
              <a:off x="1873326" y="2647625"/>
              <a:ext cx="2504524" cy="1741678"/>
            </a:xfrm>
            <a:prstGeom prst="trapezoid">
              <a:avLst>
                <a:gd name="adj" fmla="val 3974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6" name="CuadroTexto 55"/>
          <p:cNvSpPr txBox="1"/>
          <p:nvPr/>
        </p:nvSpPr>
        <p:spPr>
          <a:xfrm>
            <a:off x="337062" y="938702"/>
            <a:ext cx="1151188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Durante el año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las Procuradurías Generales de Justicia y/o Fiscalías Generales recibieron un total de </a:t>
            </a:r>
            <a:r>
              <a:rPr lang="es-MX" sz="1600" b="1" dirty="0" smtClean="0">
                <a:solidFill>
                  <a:srgbClr val="31859C"/>
                </a:solidFill>
              </a:rPr>
              <a:t>14 millones 984 mil 171 llamadas </a:t>
            </a:r>
            <a:r>
              <a:rPr lang="es-MX" sz="1400" b="1" dirty="0" smtClean="0">
                <a:solidFill>
                  <a:srgbClr val="0C223C"/>
                </a:solidFill>
              </a:rPr>
              <a:t>en los sistemas de captación de denuncias</a:t>
            </a:r>
            <a:r>
              <a:rPr lang="es-MX" sz="1600" b="1" dirty="0" smtClean="0">
                <a:solidFill>
                  <a:srgbClr val="31859C"/>
                </a:solidFill>
              </a:rPr>
              <a:t>.</a:t>
            </a:r>
            <a:r>
              <a:rPr lang="es-MX" sz="1400" b="1" dirty="0" smtClean="0">
                <a:solidFill>
                  <a:srgbClr val="10253F"/>
                </a:solidFill>
              </a:rPr>
              <a:t> Del total, </a:t>
            </a:r>
            <a:r>
              <a:rPr lang="es-MX" sz="1600" b="1" dirty="0" smtClean="0">
                <a:solidFill>
                  <a:srgbClr val="31859C"/>
                </a:solidFill>
              </a:rPr>
              <a:t>10.9% </a:t>
            </a:r>
            <a:r>
              <a:rPr lang="es-MX" sz="1400" b="1" dirty="0" smtClean="0">
                <a:solidFill>
                  <a:srgbClr val="10253F"/>
                </a:solidFill>
              </a:rPr>
              <a:t>fueron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0C223C"/>
                </a:solidFill>
              </a:rPr>
              <a:t>llamadas efectivas</a:t>
            </a:r>
            <a:r>
              <a:rPr lang="es-MX" sz="1400" b="1" dirty="0" smtClean="0">
                <a:solidFill>
                  <a:srgbClr val="10253F"/>
                </a:solidFill>
              </a:rPr>
              <a:t>, </a:t>
            </a:r>
            <a:r>
              <a:rPr lang="es-MX" sz="1600" b="1" dirty="0" smtClean="0">
                <a:solidFill>
                  <a:srgbClr val="31859C"/>
                </a:solidFill>
              </a:rPr>
              <a:t>82.0%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0C223C"/>
                </a:solidFill>
              </a:rPr>
              <a:t>llamadas no efectivas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y </a:t>
            </a:r>
            <a:r>
              <a:rPr lang="es-MX" sz="1600" b="1" dirty="0" smtClean="0">
                <a:solidFill>
                  <a:srgbClr val="31859C"/>
                </a:solidFill>
              </a:rPr>
              <a:t>7.1% </a:t>
            </a:r>
            <a:r>
              <a:rPr lang="es-MX" sz="1400" b="1" dirty="0" smtClean="0">
                <a:solidFill>
                  <a:srgbClr val="10253F"/>
                </a:solidFill>
              </a:rPr>
              <a:t>a </a:t>
            </a:r>
            <a:r>
              <a:rPr lang="es-MX" sz="1400" b="1" dirty="0" smtClean="0">
                <a:solidFill>
                  <a:srgbClr val="0C223C"/>
                </a:solidFill>
              </a:rPr>
              <a:t>otro tipo de</a:t>
            </a:r>
            <a:r>
              <a:rPr lang="es-MX" sz="1400" b="1" dirty="0" smtClean="0">
                <a:solidFill>
                  <a:srgbClr val="10253F"/>
                </a:solidFill>
              </a:rPr>
              <a:t> llamadas: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57" name="51 Grupo"/>
          <p:cNvGrpSpPr/>
          <p:nvPr/>
        </p:nvGrpSpPr>
        <p:grpSpPr>
          <a:xfrm>
            <a:off x="6791400" y="5373216"/>
            <a:ext cx="5400600" cy="720080"/>
            <a:chOff x="1487488" y="5301208"/>
            <a:chExt cx="5400600" cy="720080"/>
          </a:xfrm>
        </p:grpSpPr>
        <p:sp>
          <p:nvSpPr>
            <p:cNvPr id="58" name="41 CuadroTexto"/>
            <p:cNvSpPr txBox="1"/>
            <p:nvPr/>
          </p:nvSpPr>
          <p:spPr>
            <a:xfrm>
              <a:off x="1775520" y="5301208"/>
              <a:ext cx="51125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tx2">
                      <a:lumMod val="50000"/>
                    </a:schemeClr>
                  </a:solidFill>
                </a:rPr>
                <a:t>Llamas efectivas (que implicaron un proceso de atención). </a:t>
              </a:r>
              <a:endParaRPr lang="es-MX" sz="1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9" name="42 Rombo"/>
            <p:cNvSpPr/>
            <p:nvPr/>
          </p:nvSpPr>
          <p:spPr>
            <a:xfrm rot="5400000">
              <a:off x="1487520" y="5301240"/>
              <a:ext cx="288000" cy="288000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43 CuadroTexto"/>
            <p:cNvSpPr txBox="1"/>
            <p:nvPr/>
          </p:nvSpPr>
          <p:spPr>
            <a:xfrm>
              <a:off x="1775488" y="5517232"/>
              <a:ext cx="4680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tx2">
                      <a:lumMod val="50000"/>
                    </a:schemeClr>
                  </a:solidFill>
                </a:rPr>
                <a:t>Llamas no efectivas (falsas, incompletas, u otra similar). </a:t>
              </a:r>
              <a:endParaRPr lang="es-MX" sz="1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1" name="44 Rombo"/>
            <p:cNvSpPr/>
            <p:nvPr/>
          </p:nvSpPr>
          <p:spPr>
            <a:xfrm rot="5400000">
              <a:off x="1487488" y="5517264"/>
              <a:ext cx="288000" cy="2880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45 CuadroTexto"/>
            <p:cNvSpPr txBox="1"/>
            <p:nvPr/>
          </p:nvSpPr>
          <p:spPr>
            <a:xfrm>
              <a:off x="1775488" y="5733256"/>
              <a:ext cx="2304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tx2">
                      <a:lumMod val="50000"/>
                    </a:schemeClr>
                  </a:solidFill>
                </a:rPr>
                <a:t>Otra</a:t>
              </a:r>
              <a:endParaRPr lang="es-MX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3" name="46 Rombo"/>
            <p:cNvSpPr/>
            <p:nvPr/>
          </p:nvSpPr>
          <p:spPr>
            <a:xfrm rot="5400000">
              <a:off x="1487488" y="5733288"/>
              <a:ext cx="288000" cy="288000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22 Elipse"/>
          <p:cNvSpPr/>
          <p:nvPr/>
        </p:nvSpPr>
        <p:spPr>
          <a:xfrm>
            <a:off x="1991544" y="3753096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1.</a:t>
            </a:r>
            <a:endParaRPr lang="es-MX" dirty="0"/>
          </a:p>
        </p:txBody>
      </p:sp>
      <p:graphicFrame>
        <p:nvGraphicFramePr>
          <p:cNvPr id="65" name="4 Gráfico"/>
          <p:cNvGraphicFramePr/>
          <p:nvPr>
            <p:extLst>
              <p:ext uri="{D42A27DB-BD31-4B8C-83A1-F6EECF244321}">
                <p14:modId xmlns:p14="http://schemas.microsoft.com/office/powerpoint/2010/main" val="3682718141"/>
              </p:ext>
            </p:extLst>
          </p:nvPr>
        </p:nvGraphicFramePr>
        <p:xfrm>
          <a:off x="983432" y="2780928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68 Cheurón"/>
          <p:cNvSpPr/>
          <p:nvPr/>
        </p:nvSpPr>
        <p:spPr>
          <a:xfrm>
            <a:off x="4367808" y="1916832"/>
            <a:ext cx="504056" cy="3744416"/>
          </a:xfrm>
          <a:prstGeom prst="chevron">
            <a:avLst>
              <a:gd name="adj" fmla="val 68953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7" name="70 CuadroTexto"/>
          <p:cNvSpPr txBox="1"/>
          <p:nvPr/>
        </p:nvSpPr>
        <p:spPr>
          <a:xfrm>
            <a:off x="10056440" y="178662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Llamadas </a:t>
            </a:r>
          </a:p>
          <a:p>
            <a:pPr algn="ctr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recibidas</a:t>
            </a:r>
            <a:endParaRPr lang="es-MX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8" name="73 Grupo"/>
          <p:cNvGrpSpPr/>
          <p:nvPr/>
        </p:nvGrpSpPr>
        <p:grpSpPr>
          <a:xfrm>
            <a:off x="4367808" y="1916832"/>
            <a:ext cx="7776864" cy="3456216"/>
            <a:chOff x="4007768" y="1916832"/>
            <a:chExt cx="7776864" cy="3456216"/>
          </a:xfrm>
        </p:grpSpPr>
        <p:sp>
          <p:nvSpPr>
            <p:cNvPr id="69" name="21 CuadroTexto"/>
            <p:cNvSpPr txBox="1"/>
            <p:nvPr/>
          </p:nvSpPr>
          <p:spPr>
            <a:xfrm>
              <a:off x="4007768" y="2348880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A7C9"/>
                  </a:solidFill>
                </a:rPr>
                <a:t>Otros </a:t>
              </a:r>
            </a:p>
            <a:p>
              <a:pPr algn="ctr"/>
              <a:r>
                <a:rPr lang="es-MX" sz="1600" b="1" dirty="0" smtClean="0">
                  <a:solidFill>
                    <a:srgbClr val="00A7C9"/>
                  </a:solidFill>
                </a:rPr>
                <a:t>sistemas</a:t>
              </a:r>
            </a:p>
          </p:txBody>
        </p:sp>
        <p:sp>
          <p:nvSpPr>
            <p:cNvPr id="70" name="13 CuadroTexto"/>
            <p:cNvSpPr txBox="1"/>
            <p:nvPr/>
          </p:nvSpPr>
          <p:spPr>
            <a:xfrm>
              <a:off x="4007768" y="4437112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Sistema 066</a:t>
              </a:r>
              <a:endParaRPr lang="es-MX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1" name="20 CuadroTexto"/>
            <p:cNvSpPr txBox="1"/>
            <p:nvPr/>
          </p:nvSpPr>
          <p:spPr>
            <a:xfrm>
              <a:off x="4007768" y="3429000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31859C"/>
                  </a:solidFill>
                </a:rPr>
                <a:t>Sistema 089</a:t>
              </a:r>
              <a:endParaRPr lang="es-MX" sz="1600" b="1" dirty="0">
                <a:solidFill>
                  <a:srgbClr val="31859C"/>
                </a:solidFill>
              </a:endParaRPr>
            </a:p>
          </p:txBody>
        </p:sp>
        <p:sp>
          <p:nvSpPr>
            <p:cNvPr id="72" name="51 Rectángulo redondeado"/>
            <p:cNvSpPr/>
            <p:nvPr/>
          </p:nvSpPr>
          <p:spPr>
            <a:xfrm>
              <a:off x="6336704" y="2276872"/>
              <a:ext cx="3528392" cy="792088"/>
            </a:xfrm>
            <a:prstGeom prst="round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3" name="52 Rectángulo redondeado"/>
            <p:cNvSpPr/>
            <p:nvPr/>
          </p:nvSpPr>
          <p:spPr>
            <a:xfrm>
              <a:off x="6336704" y="3248980"/>
              <a:ext cx="3528392" cy="792088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4" name="53 Rectángulo redondeado"/>
            <p:cNvSpPr/>
            <p:nvPr/>
          </p:nvSpPr>
          <p:spPr>
            <a:xfrm>
              <a:off x="6336704" y="4221088"/>
              <a:ext cx="3528392" cy="79208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5" name="54 CuadroTexto"/>
            <p:cNvSpPr txBox="1"/>
            <p:nvPr/>
          </p:nvSpPr>
          <p:spPr>
            <a:xfrm>
              <a:off x="9696400" y="2492896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A7C9"/>
                  </a:solidFill>
                </a:rPr>
                <a:t>1,078,573</a:t>
              </a:r>
              <a:endParaRPr lang="es-MX" sz="1600" b="1" dirty="0">
                <a:solidFill>
                  <a:srgbClr val="00A7C9"/>
                </a:solidFill>
              </a:endParaRPr>
            </a:p>
          </p:txBody>
        </p:sp>
        <p:graphicFrame>
          <p:nvGraphicFramePr>
            <p:cNvPr id="76" name="1 Gráfico"/>
            <p:cNvGraphicFramePr/>
            <p:nvPr>
              <p:extLst>
                <p:ext uri="{D42A27DB-BD31-4B8C-83A1-F6EECF244321}">
                  <p14:modId xmlns:p14="http://schemas.microsoft.com/office/powerpoint/2010/main" val="2366057037"/>
                </p:ext>
              </p:extLst>
            </p:nvPr>
          </p:nvGraphicFramePr>
          <p:xfrm>
            <a:off x="6408712" y="1916832"/>
            <a:ext cx="3384376" cy="1512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77" name="2 Gráfico"/>
            <p:cNvGraphicFramePr/>
            <p:nvPr/>
          </p:nvGraphicFramePr>
          <p:xfrm>
            <a:off x="6409088" y="2889024"/>
            <a:ext cx="3384000" cy="15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78" name="3 Gráfico"/>
            <p:cNvGraphicFramePr/>
            <p:nvPr/>
          </p:nvGraphicFramePr>
          <p:xfrm>
            <a:off x="6409088" y="3861048"/>
            <a:ext cx="3384000" cy="15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79" name="71 CuadroTexto"/>
            <p:cNvSpPr txBox="1"/>
            <p:nvPr/>
          </p:nvSpPr>
          <p:spPr>
            <a:xfrm>
              <a:off x="9696400" y="3465004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31859C"/>
                  </a:solidFill>
                </a:rPr>
                <a:t>290,075</a:t>
              </a:r>
              <a:endParaRPr lang="es-MX" sz="1600" b="1" dirty="0">
                <a:solidFill>
                  <a:srgbClr val="31859C"/>
                </a:solidFill>
              </a:endParaRPr>
            </a:p>
          </p:txBody>
        </p:sp>
        <p:sp>
          <p:nvSpPr>
            <p:cNvPr id="80" name="72 CuadroTexto"/>
            <p:cNvSpPr txBox="1"/>
            <p:nvPr/>
          </p:nvSpPr>
          <p:spPr>
            <a:xfrm>
              <a:off x="9696400" y="4455883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10253F"/>
                  </a:solidFill>
                </a:rPr>
                <a:t>13,615,523</a:t>
              </a:r>
              <a:endParaRPr lang="es-MX" sz="1600" b="1" dirty="0">
                <a:solidFill>
                  <a:srgbClr val="1025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Módulo 2 y 3. </a:t>
            </a:r>
          </a:p>
          <a:p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Procuración de Justicia</a:t>
            </a:r>
            <a:endParaRPr lang="es-MX" sz="4800" b="1" dirty="0">
              <a:solidFill>
                <a:srgbClr val="3185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519685" y="110740"/>
            <a:ext cx="434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Expedientes abiertos e iniciados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34" name="73 Pentágono"/>
          <p:cNvSpPr/>
          <p:nvPr/>
        </p:nvSpPr>
        <p:spPr>
          <a:xfrm>
            <a:off x="551384" y="1988840"/>
            <a:ext cx="5112568" cy="3672408"/>
          </a:xfrm>
          <a:prstGeom prst="homePlat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35" name="4 Gráfico"/>
          <p:cNvGraphicFramePr/>
          <p:nvPr>
            <p:extLst>
              <p:ext uri="{D42A27DB-BD31-4B8C-83A1-F6EECF244321}">
                <p14:modId xmlns:p14="http://schemas.microsoft.com/office/powerpoint/2010/main" val="3185704874"/>
              </p:ext>
            </p:extLst>
          </p:nvPr>
        </p:nvGraphicFramePr>
        <p:xfrm>
          <a:off x="983432" y="1988840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uadroTexto 35"/>
          <p:cNvSpPr txBox="1"/>
          <p:nvPr/>
        </p:nvSpPr>
        <p:spPr>
          <a:xfrm>
            <a:off x="337062" y="938702"/>
            <a:ext cx="1151188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se iniciaron y/o abrieron </a:t>
            </a:r>
            <a:r>
              <a:rPr lang="es-MX" sz="1600" b="1" dirty="0" smtClean="0">
                <a:solidFill>
                  <a:srgbClr val="31859C"/>
                </a:solidFill>
              </a:rPr>
              <a:t>1 millón 640 mil 433 averiguaciones previas y carpetas de investigación y/o investigaciones </a:t>
            </a:r>
            <a:r>
              <a:rPr lang="es-MX" sz="1400" b="1" dirty="0" smtClean="0">
                <a:solidFill>
                  <a:srgbClr val="10253F"/>
                </a:solidFill>
              </a:rPr>
              <a:t>en las Agencias del Ministerio Público del Fuero Común. Del total, </a:t>
            </a:r>
            <a:r>
              <a:rPr lang="es-MX" sz="1600" b="1" dirty="0" smtClean="0">
                <a:solidFill>
                  <a:srgbClr val="31859C"/>
                </a:solidFill>
              </a:rPr>
              <a:t>16.3% </a:t>
            </a:r>
            <a:r>
              <a:rPr lang="es-MX" sz="1400" b="1" dirty="0" smtClean="0">
                <a:solidFill>
                  <a:srgbClr val="10253F"/>
                </a:solidFill>
              </a:rPr>
              <a:t>corresponde a </a:t>
            </a:r>
            <a:r>
              <a:rPr lang="es-MX" sz="1400" b="1" dirty="0" smtClean="0">
                <a:solidFill>
                  <a:srgbClr val="0C223C"/>
                </a:solidFill>
              </a:rPr>
              <a:t>averiguaciones previas iniciadas</a:t>
            </a:r>
            <a:r>
              <a:rPr lang="es-MX" sz="1400" b="1" dirty="0" smtClean="0">
                <a:solidFill>
                  <a:srgbClr val="10253F"/>
                </a:solidFill>
              </a:rPr>
              <a:t>, mientras que </a:t>
            </a:r>
            <a:r>
              <a:rPr lang="es-MX" sz="1600" b="1" dirty="0" smtClean="0">
                <a:solidFill>
                  <a:srgbClr val="31859C"/>
                </a:solidFill>
              </a:rPr>
              <a:t>83.7%</a:t>
            </a:r>
            <a:r>
              <a:rPr lang="es-MX" sz="1400" b="1" dirty="0" smtClean="0">
                <a:solidFill>
                  <a:srgbClr val="10253F"/>
                </a:solidFill>
              </a:rPr>
              <a:t> corresponde a </a:t>
            </a:r>
            <a:r>
              <a:rPr lang="es-MX" sz="1400" b="1" dirty="0" smtClean="0">
                <a:solidFill>
                  <a:srgbClr val="0C223C"/>
                </a:solidFill>
              </a:rPr>
              <a:t>carpetas de investigación y/o investigaciones abiertas</a:t>
            </a:r>
            <a:r>
              <a:rPr lang="es-MX" sz="1200" b="1" dirty="0">
                <a:solidFill>
                  <a:srgbClr val="0C223C"/>
                </a:solidFill>
              </a:rPr>
              <a:t>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pic>
        <p:nvPicPr>
          <p:cNvPr id="37" name="61 Imagen" descr="carpeta 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5560" y="3140968"/>
            <a:ext cx="1368152" cy="1368152"/>
          </a:xfrm>
          <a:prstGeom prst="rect">
            <a:avLst/>
          </a:prstGeom>
        </p:spPr>
      </p:pic>
      <p:sp>
        <p:nvSpPr>
          <p:cNvPr id="38" name="69 CuadroTexto"/>
          <p:cNvSpPr txBox="1"/>
          <p:nvPr/>
        </p:nvSpPr>
        <p:spPr>
          <a:xfrm>
            <a:off x="1055640" y="2132856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2">
                    <a:lumMod val="50000"/>
                  </a:schemeClr>
                </a:solidFill>
              </a:rPr>
              <a:t>Adolescentes</a:t>
            </a:r>
            <a:endParaRPr lang="es-MX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70 Rombo"/>
          <p:cNvSpPr/>
          <p:nvPr/>
        </p:nvSpPr>
        <p:spPr>
          <a:xfrm rot="5400000">
            <a:off x="767640" y="2132888"/>
            <a:ext cx="288000" cy="288000"/>
          </a:xfrm>
          <a:prstGeom prst="diamond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71 CuadroTexto"/>
          <p:cNvSpPr txBox="1"/>
          <p:nvPr/>
        </p:nvSpPr>
        <p:spPr>
          <a:xfrm>
            <a:off x="1055608" y="2379077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2">
                    <a:lumMod val="50000"/>
                  </a:schemeClr>
                </a:solidFill>
              </a:rPr>
              <a:t>Adultos</a:t>
            </a:r>
            <a:endParaRPr lang="es-MX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72 Rombo"/>
          <p:cNvSpPr/>
          <p:nvPr/>
        </p:nvSpPr>
        <p:spPr>
          <a:xfrm rot="5400000">
            <a:off x="767608" y="2348912"/>
            <a:ext cx="288000" cy="288000"/>
          </a:xfrm>
          <a:prstGeom prst="diamon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42" name="77 Grupo"/>
          <p:cNvGrpSpPr/>
          <p:nvPr/>
        </p:nvGrpSpPr>
        <p:grpSpPr>
          <a:xfrm>
            <a:off x="4151784" y="1988840"/>
            <a:ext cx="7416824" cy="1728192"/>
            <a:chOff x="4151784" y="1988840"/>
            <a:chExt cx="7416824" cy="1728192"/>
          </a:xfrm>
        </p:grpSpPr>
        <p:sp>
          <p:nvSpPr>
            <p:cNvPr id="43" name="75 Paralelogramo"/>
            <p:cNvSpPr/>
            <p:nvPr/>
          </p:nvSpPr>
          <p:spPr>
            <a:xfrm flipH="1">
              <a:off x="4151784" y="1988840"/>
              <a:ext cx="7416824" cy="1728192"/>
            </a:xfrm>
            <a:prstGeom prst="parallelogram">
              <a:avLst>
                <a:gd name="adj" fmla="val 99297"/>
              </a:avLst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4" name="76 Triángulo rectángulo"/>
            <p:cNvSpPr/>
            <p:nvPr/>
          </p:nvSpPr>
          <p:spPr>
            <a:xfrm rot="10800000">
              <a:off x="9840416" y="1988840"/>
              <a:ext cx="1728000" cy="172819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5" name="79 Grupo"/>
          <p:cNvGrpSpPr/>
          <p:nvPr/>
        </p:nvGrpSpPr>
        <p:grpSpPr>
          <a:xfrm>
            <a:off x="4151784" y="3933056"/>
            <a:ext cx="7416824" cy="1728000"/>
            <a:chOff x="4151784" y="3933056"/>
            <a:chExt cx="7416824" cy="1728000"/>
          </a:xfrm>
          <a:solidFill>
            <a:srgbClr val="31859C"/>
          </a:solidFill>
        </p:grpSpPr>
        <p:sp>
          <p:nvSpPr>
            <p:cNvPr id="46" name="74 Paralelogramo"/>
            <p:cNvSpPr/>
            <p:nvPr/>
          </p:nvSpPr>
          <p:spPr>
            <a:xfrm>
              <a:off x="4151784" y="3933056"/>
              <a:ext cx="7416824" cy="1728000"/>
            </a:xfrm>
            <a:prstGeom prst="parallelogram">
              <a:avLst>
                <a:gd name="adj" fmla="val 99297"/>
              </a:avLst>
            </a:prstGeom>
            <a:grp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7" name="78 Triángulo rectángulo"/>
            <p:cNvSpPr/>
            <p:nvPr/>
          </p:nvSpPr>
          <p:spPr>
            <a:xfrm rot="16200000">
              <a:off x="9840512" y="3932960"/>
              <a:ext cx="1728000" cy="1728192"/>
            </a:xfrm>
            <a:prstGeom prst="rtTriangle">
              <a:avLst/>
            </a:prstGeom>
            <a:grp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48" name="6 Gráfico"/>
          <p:cNvGraphicFramePr/>
          <p:nvPr>
            <p:extLst>
              <p:ext uri="{D42A27DB-BD31-4B8C-83A1-F6EECF244321}">
                <p14:modId xmlns:p14="http://schemas.microsoft.com/office/powerpoint/2010/main" val="3924646098"/>
              </p:ext>
            </p:extLst>
          </p:nvPr>
        </p:nvGraphicFramePr>
        <p:xfrm>
          <a:off x="7680176" y="1988840"/>
          <a:ext cx="36724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9" name="92 Grupo"/>
          <p:cNvGrpSpPr/>
          <p:nvPr/>
        </p:nvGrpSpPr>
        <p:grpSpPr>
          <a:xfrm>
            <a:off x="5303912" y="2132856"/>
            <a:ext cx="2592320" cy="936104"/>
            <a:chOff x="5303912" y="2132856"/>
            <a:chExt cx="2592320" cy="936104"/>
          </a:xfrm>
        </p:grpSpPr>
        <p:sp>
          <p:nvSpPr>
            <p:cNvPr id="50" name="81 CuadroTexto"/>
            <p:cNvSpPr txBox="1"/>
            <p:nvPr/>
          </p:nvSpPr>
          <p:spPr>
            <a:xfrm>
              <a:off x="5663952" y="2132856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Adultos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82 CuadroTexto"/>
            <p:cNvSpPr txBox="1"/>
            <p:nvPr/>
          </p:nvSpPr>
          <p:spPr>
            <a:xfrm>
              <a:off x="5591944" y="2564904"/>
              <a:ext cx="2016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Averiguaciones previas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52" name="83 Rombo"/>
            <p:cNvSpPr/>
            <p:nvPr/>
          </p:nvSpPr>
          <p:spPr>
            <a:xfrm rot="5400000">
              <a:off x="5303944" y="2564936"/>
              <a:ext cx="288000" cy="2880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53" name="84 CuadroTexto"/>
            <p:cNvSpPr txBox="1"/>
            <p:nvPr/>
          </p:nvSpPr>
          <p:spPr>
            <a:xfrm>
              <a:off x="5591912" y="2780928"/>
              <a:ext cx="2304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Carpetas de investigación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54" name="85 Rombo"/>
            <p:cNvSpPr/>
            <p:nvPr/>
          </p:nvSpPr>
          <p:spPr>
            <a:xfrm rot="5400000">
              <a:off x="5303912" y="2780960"/>
              <a:ext cx="288000" cy="288000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5" name="7 Gráfico"/>
          <p:cNvGraphicFramePr/>
          <p:nvPr>
            <p:extLst>
              <p:ext uri="{D42A27DB-BD31-4B8C-83A1-F6EECF244321}">
                <p14:modId xmlns:p14="http://schemas.microsoft.com/office/powerpoint/2010/main" val="343264541"/>
              </p:ext>
            </p:extLst>
          </p:nvPr>
        </p:nvGraphicFramePr>
        <p:xfrm>
          <a:off x="7680176" y="3933056"/>
          <a:ext cx="3672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6" name="93 Grupo"/>
          <p:cNvGrpSpPr/>
          <p:nvPr/>
        </p:nvGrpSpPr>
        <p:grpSpPr>
          <a:xfrm>
            <a:off x="5303912" y="4077072"/>
            <a:ext cx="2592320" cy="936104"/>
            <a:chOff x="5303912" y="4077072"/>
            <a:chExt cx="2592320" cy="936104"/>
          </a:xfrm>
        </p:grpSpPr>
        <p:sp>
          <p:nvSpPr>
            <p:cNvPr id="57" name="87 CuadroTexto"/>
            <p:cNvSpPr txBox="1"/>
            <p:nvPr/>
          </p:nvSpPr>
          <p:spPr>
            <a:xfrm>
              <a:off x="5663952" y="4077072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Adolescentes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88 CuadroTexto"/>
            <p:cNvSpPr txBox="1"/>
            <p:nvPr/>
          </p:nvSpPr>
          <p:spPr>
            <a:xfrm>
              <a:off x="5591944" y="4509120"/>
              <a:ext cx="2016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Averiguaciones previas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59" name="89 Rombo"/>
            <p:cNvSpPr/>
            <p:nvPr/>
          </p:nvSpPr>
          <p:spPr>
            <a:xfrm rot="5400000">
              <a:off x="5303944" y="4509152"/>
              <a:ext cx="288000" cy="2880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60" name="90 CuadroTexto"/>
            <p:cNvSpPr txBox="1"/>
            <p:nvPr/>
          </p:nvSpPr>
          <p:spPr>
            <a:xfrm>
              <a:off x="5591912" y="4725144"/>
              <a:ext cx="2304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Carpetas de investigación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61" name="91 Rombo"/>
            <p:cNvSpPr/>
            <p:nvPr/>
          </p:nvSpPr>
          <p:spPr>
            <a:xfrm rot="5400000">
              <a:off x="5303912" y="4725176"/>
              <a:ext cx="288000" cy="288000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117 CuadroTexto"/>
          <p:cNvSpPr txBox="1"/>
          <p:nvPr/>
        </p:nvSpPr>
        <p:spPr>
          <a:xfrm>
            <a:off x="238077" y="6174847"/>
            <a:ext cx="455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NOTA: el estado de Colima no presentó información para el módulo de justicia para adolescentes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257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62" name="7 CuadroTexto"/>
          <p:cNvSpPr txBox="1">
            <a:spLocks noChangeArrowheads="1"/>
          </p:cNvSpPr>
          <p:nvPr/>
        </p:nvSpPr>
        <p:spPr bwMode="auto">
          <a:xfrm>
            <a:off x="8709176" y="110740"/>
            <a:ext cx="31549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Expedientes conocidos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384032" y="1733691"/>
            <a:ext cx="5472608" cy="4109507"/>
            <a:chOff x="6384032" y="1551741"/>
            <a:chExt cx="5472608" cy="4109507"/>
          </a:xfrm>
        </p:grpSpPr>
        <p:graphicFrame>
          <p:nvGraphicFramePr>
            <p:cNvPr id="10" name="3 Gráfico"/>
            <p:cNvGraphicFramePr/>
            <p:nvPr>
              <p:extLst/>
            </p:nvPr>
          </p:nvGraphicFramePr>
          <p:xfrm>
            <a:off x="6384032" y="4437112"/>
            <a:ext cx="4464496" cy="12241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2 Gráfico"/>
            <p:cNvGraphicFramePr/>
            <p:nvPr>
              <p:extLst/>
            </p:nvPr>
          </p:nvGraphicFramePr>
          <p:xfrm>
            <a:off x="8021862" y="1910997"/>
            <a:ext cx="2016000" cy="21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2" name="47 Grupo"/>
            <p:cNvGrpSpPr/>
            <p:nvPr/>
          </p:nvGrpSpPr>
          <p:grpSpPr>
            <a:xfrm>
              <a:off x="7176120" y="3140968"/>
              <a:ext cx="1008112" cy="432048"/>
              <a:chOff x="7248128" y="3212976"/>
              <a:chExt cx="1008112" cy="432048"/>
            </a:xfrm>
          </p:grpSpPr>
          <p:cxnSp>
            <p:nvCxnSpPr>
              <p:cNvPr id="14" name="Conector recto 29"/>
              <p:cNvCxnSpPr/>
              <p:nvPr/>
            </p:nvCxnSpPr>
            <p:spPr>
              <a:xfrm flipH="1">
                <a:off x="7248240" y="3645024"/>
                <a:ext cx="1008000" cy="0"/>
              </a:xfrm>
              <a:prstGeom prst="line">
                <a:avLst/>
              </a:prstGeom>
              <a:ln w="19050">
                <a:solidFill>
                  <a:srgbClr val="0068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30"/>
              <p:cNvCxnSpPr/>
              <p:nvPr/>
            </p:nvCxnSpPr>
            <p:spPr>
              <a:xfrm flipV="1">
                <a:off x="7248128" y="3212976"/>
                <a:ext cx="0" cy="432048"/>
              </a:xfrm>
              <a:prstGeom prst="straightConnector1">
                <a:avLst/>
              </a:prstGeom>
              <a:ln w="19050">
                <a:solidFill>
                  <a:srgbClr val="00688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43 Grupo"/>
            <p:cNvGrpSpPr/>
            <p:nvPr/>
          </p:nvGrpSpPr>
          <p:grpSpPr>
            <a:xfrm>
              <a:off x="6437574" y="2097911"/>
              <a:ext cx="1584176" cy="821672"/>
              <a:chOff x="6527411" y="2728080"/>
              <a:chExt cx="1584176" cy="821672"/>
            </a:xfrm>
          </p:grpSpPr>
          <p:sp>
            <p:nvSpPr>
              <p:cNvPr id="17" name="CuadroTexto 32"/>
              <p:cNvSpPr txBox="1"/>
              <p:nvPr/>
            </p:nvSpPr>
            <p:spPr>
              <a:xfrm>
                <a:off x="6527411" y="2728080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rgbClr val="006887"/>
                    </a:solidFill>
                  </a:rPr>
                  <a:t>Sistema Acusatorio Oral</a:t>
                </a:r>
                <a:endParaRPr lang="es-MX" sz="1200" b="1" dirty="0">
                  <a:solidFill>
                    <a:srgbClr val="006887"/>
                  </a:solidFill>
                </a:endParaRPr>
              </a:p>
            </p:txBody>
          </p:sp>
          <p:sp>
            <p:nvSpPr>
              <p:cNvPr id="18" name="CuadroTexto 33"/>
              <p:cNvSpPr txBox="1"/>
              <p:nvPr/>
            </p:nvSpPr>
            <p:spPr>
              <a:xfrm>
                <a:off x="6712471" y="3149642"/>
                <a:ext cx="13058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>
                    <a:solidFill>
                      <a:srgbClr val="006887"/>
                    </a:solidFill>
                  </a:rPr>
                  <a:t>83.7%</a:t>
                </a:r>
                <a:endParaRPr lang="es-MX" sz="2000" b="1" dirty="0">
                  <a:solidFill>
                    <a:srgbClr val="006887"/>
                  </a:solidFill>
                </a:endParaRPr>
              </a:p>
            </p:txBody>
          </p:sp>
        </p:grpSp>
        <p:pic>
          <p:nvPicPr>
            <p:cNvPr id="19" name="Picture 4" descr="Imagen relacionada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3724" y="2586565"/>
              <a:ext cx="738374" cy="73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uadroTexto 37"/>
            <p:cNvSpPr txBox="1"/>
            <p:nvPr/>
          </p:nvSpPr>
          <p:spPr>
            <a:xfrm>
              <a:off x="10884551" y="4510860"/>
              <a:ext cx="972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b="1" dirty="0" smtClean="0">
                  <a:solidFill>
                    <a:srgbClr val="10243E"/>
                  </a:solidFill>
                </a:rPr>
                <a:t>97.8%</a:t>
              </a:r>
              <a:endParaRPr lang="es-MX" sz="1600" b="1" dirty="0">
                <a:solidFill>
                  <a:srgbClr val="10243E"/>
                </a:solidFill>
              </a:endParaRPr>
            </a:p>
          </p:txBody>
        </p:sp>
        <p:sp>
          <p:nvSpPr>
            <p:cNvPr id="21" name="CuadroTexto 38"/>
            <p:cNvSpPr txBox="1"/>
            <p:nvPr/>
          </p:nvSpPr>
          <p:spPr>
            <a:xfrm>
              <a:off x="7157965" y="5067290"/>
              <a:ext cx="972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b="1" dirty="0" smtClean="0">
                  <a:solidFill>
                    <a:srgbClr val="31859C"/>
                  </a:solidFill>
                </a:rPr>
                <a:t>2.2%</a:t>
              </a:r>
              <a:endParaRPr lang="es-MX" sz="1600" b="1" dirty="0">
                <a:solidFill>
                  <a:srgbClr val="31859C"/>
                </a:solidFill>
              </a:endParaRPr>
            </a:p>
          </p:txBody>
        </p:sp>
        <p:sp>
          <p:nvSpPr>
            <p:cNvPr id="22" name="CuadroTexto 39"/>
            <p:cNvSpPr txBox="1"/>
            <p:nvPr/>
          </p:nvSpPr>
          <p:spPr>
            <a:xfrm>
              <a:off x="11098490" y="4778394"/>
              <a:ext cx="7200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050" b="1" dirty="0" smtClean="0">
                  <a:solidFill>
                    <a:srgbClr val="10253F"/>
                  </a:solidFill>
                </a:rPr>
                <a:t>Adultos</a:t>
              </a:r>
              <a:endParaRPr lang="es-MX" sz="1050" b="1" dirty="0">
                <a:solidFill>
                  <a:srgbClr val="10253F"/>
                </a:solidFill>
              </a:endParaRPr>
            </a:p>
          </p:txBody>
        </p:sp>
        <p:sp>
          <p:nvSpPr>
            <p:cNvPr id="23" name="CuadroTexto 40"/>
            <p:cNvSpPr txBox="1"/>
            <p:nvPr/>
          </p:nvSpPr>
          <p:spPr>
            <a:xfrm>
              <a:off x="7104113" y="5302948"/>
              <a:ext cx="10801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050" b="1" dirty="0" smtClean="0">
                  <a:solidFill>
                    <a:srgbClr val="31859C"/>
                  </a:solidFill>
                </a:rPr>
                <a:t>Adolescentes</a:t>
              </a:r>
              <a:endParaRPr lang="es-MX" sz="1050" b="1" dirty="0">
                <a:solidFill>
                  <a:srgbClr val="31859C"/>
                </a:solidFill>
              </a:endParaRPr>
            </a:p>
          </p:txBody>
        </p:sp>
        <p:sp>
          <p:nvSpPr>
            <p:cNvPr id="24" name="CuadroTexto 45"/>
            <p:cNvSpPr txBox="1"/>
            <p:nvPr/>
          </p:nvSpPr>
          <p:spPr>
            <a:xfrm>
              <a:off x="6537118" y="1551741"/>
              <a:ext cx="3159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b="1" dirty="0" smtClean="0">
                  <a:solidFill>
                    <a:srgbClr val="10253F"/>
                  </a:solidFill>
                </a:rPr>
                <a:t>De los expediente</a:t>
              </a:r>
              <a:r>
                <a:rPr lang="es-MX" sz="1400" b="1" dirty="0">
                  <a:solidFill>
                    <a:srgbClr val="10253F"/>
                  </a:solidFill>
                </a:rPr>
                <a:t>s</a:t>
              </a:r>
              <a:r>
                <a:rPr lang="es-MX" sz="1400" b="1" dirty="0" smtClean="0">
                  <a:solidFill>
                    <a:srgbClr val="10253F"/>
                  </a:solidFill>
                </a:rPr>
                <a:t> abiertos…</a:t>
              </a:r>
              <a:endParaRPr lang="es-MX" sz="1200" b="1" dirty="0" smtClean="0">
                <a:solidFill>
                  <a:srgbClr val="10253F"/>
                </a:solidFill>
              </a:endParaRPr>
            </a:p>
          </p:txBody>
        </p:sp>
        <p:pic>
          <p:nvPicPr>
            <p:cNvPr id="27" name="Picture 4" descr="Resultado de imagen para adulto adolescente icono">
              <a:extLst>
                <a:ext uri="{FF2B5EF4-FFF2-40B4-BE49-F238E27FC236}">
                  <a16:creationId xmlns="" xmlns:a16="http://schemas.microsoft.com/office/drawing/2014/main" id="{3D82F2B3-0CC3-47EA-B50F-9DF3D5141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1219" y="4582868"/>
              <a:ext cx="436867" cy="420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Resultado de imagen para adolescente icono">
              <a:extLst>
                <a:ext uri="{FF2B5EF4-FFF2-40B4-BE49-F238E27FC236}">
                  <a16:creationId xmlns="" xmlns:a16="http://schemas.microsoft.com/office/drawing/2014/main" id="{D056703F-D60F-42FF-93BF-D32455D64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2" y="5086924"/>
              <a:ext cx="421200" cy="42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39 Grupo"/>
            <p:cNvGrpSpPr/>
            <p:nvPr/>
          </p:nvGrpSpPr>
          <p:grpSpPr>
            <a:xfrm>
              <a:off x="9912424" y="2805847"/>
              <a:ext cx="1584176" cy="836856"/>
              <a:chOff x="10017950" y="1841866"/>
              <a:chExt cx="1584176" cy="836856"/>
            </a:xfrm>
          </p:grpSpPr>
          <p:sp>
            <p:nvSpPr>
              <p:cNvPr id="33" name="CuadroTexto 32"/>
              <p:cNvSpPr txBox="1"/>
              <p:nvPr/>
            </p:nvSpPr>
            <p:spPr>
              <a:xfrm>
                <a:off x="10017950" y="1841866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rgbClr val="10253F"/>
                    </a:solidFill>
                  </a:rPr>
                  <a:t>Sistema Tradicional</a:t>
                </a:r>
                <a:endParaRPr lang="es-MX" sz="1200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34" name="CuadroTexto 34"/>
              <p:cNvSpPr txBox="1"/>
              <p:nvPr/>
            </p:nvSpPr>
            <p:spPr>
              <a:xfrm>
                <a:off x="10186973" y="2278612"/>
                <a:ext cx="13058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>
                    <a:solidFill>
                      <a:srgbClr val="10253F"/>
                    </a:solidFill>
                  </a:rPr>
                  <a:t>16.3%</a:t>
                </a:r>
                <a:endParaRPr lang="es-MX" sz="2000" b="1" dirty="0">
                  <a:solidFill>
                    <a:srgbClr val="10253F"/>
                  </a:solidFill>
                </a:endParaRPr>
              </a:p>
            </p:txBody>
          </p:sp>
        </p:grpSp>
        <p:grpSp>
          <p:nvGrpSpPr>
            <p:cNvPr id="35" name="42 Grupo"/>
            <p:cNvGrpSpPr/>
            <p:nvPr/>
          </p:nvGrpSpPr>
          <p:grpSpPr>
            <a:xfrm>
              <a:off x="9696400" y="2204864"/>
              <a:ext cx="1187092" cy="433788"/>
              <a:chOff x="9696400" y="2204864"/>
              <a:chExt cx="1008112" cy="433788"/>
            </a:xfrm>
          </p:grpSpPr>
          <p:cxnSp>
            <p:nvCxnSpPr>
              <p:cNvPr id="36" name="Conector recto 37"/>
              <p:cNvCxnSpPr/>
              <p:nvPr/>
            </p:nvCxnSpPr>
            <p:spPr>
              <a:xfrm flipH="1">
                <a:off x="9696400" y="2204864"/>
                <a:ext cx="1008112" cy="0"/>
              </a:xfrm>
              <a:prstGeom prst="line">
                <a:avLst/>
              </a:prstGeom>
              <a:ln w="19050">
                <a:solidFill>
                  <a:srgbClr val="1025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de flecha 38"/>
              <p:cNvCxnSpPr/>
              <p:nvPr/>
            </p:nvCxnSpPr>
            <p:spPr>
              <a:xfrm>
                <a:off x="10704512" y="2204864"/>
                <a:ext cx="0" cy="433788"/>
              </a:xfrm>
              <a:prstGeom prst="straightConnector1">
                <a:avLst/>
              </a:prstGeom>
              <a:ln w="19050">
                <a:solidFill>
                  <a:srgbClr val="10253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CuadroTexto 38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, las Procuradurías Generales de Justicia </a:t>
            </a:r>
            <a:r>
              <a:rPr lang="es-MX" sz="1400" b="1" dirty="0" smtClean="0">
                <a:solidFill>
                  <a:srgbClr val="10253F"/>
                </a:solidFill>
              </a:rPr>
              <a:t>y/o </a:t>
            </a:r>
            <a:r>
              <a:rPr lang="es-MX" sz="1400" b="1" dirty="0">
                <a:solidFill>
                  <a:srgbClr val="10253F"/>
                </a:solidFill>
              </a:rPr>
              <a:t>Fiscalías Generales de las Entidades Federativas reportaron el siguiente flujo de expedientes </a:t>
            </a:r>
            <a:r>
              <a:rPr lang="es-MX" sz="1400" b="1" dirty="0" smtClean="0">
                <a:solidFill>
                  <a:srgbClr val="10253F"/>
                </a:solidFill>
              </a:rPr>
              <a:t>conocidos: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00072" y="1628444"/>
            <a:ext cx="5832648" cy="4320000"/>
            <a:chOff x="407368" y="1412776"/>
            <a:chExt cx="5832648" cy="4320000"/>
          </a:xfrm>
        </p:grpSpPr>
        <p:pic>
          <p:nvPicPr>
            <p:cNvPr id="41" name="Picture 2" descr="Imagen relacionada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50" y="2925399"/>
              <a:ext cx="1294754" cy="129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0" name="Gráfico 39"/>
            <p:cNvGraphicFramePr>
              <a:graphicFrameLocks/>
            </p:cNvGraphicFramePr>
            <p:nvPr>
              <p:extLst/>
            </p:nvPr>
          </p:nvGraphicFramePr>
          <p:xfrm>
            <a:off x="407368" y="1412776"/>
            <a:ext cx="5040000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2" name="CuadroTexto 46"/>
            <p:cNvSpPr txBox="1"/>
            <p:nvPr/>
          </p:nvSpPr>
          <p:spPr>
            <a:xfrm>
              <a:off x="4077658" y="3388110"/>
              <a:ext cx="136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31859C"/>
                  </a:solidFill>
                </a:rPr>
                <a:t>929,064</a:t>
              </a:r>
            </a:p>
          </p:txBody>
        </p:sp>
        <p:sp>
          <p:nvSpPr>
            <p:cNvPr id="43" name="CuadroTexto 68"/>
            <p:cNvSpPr txBox="1"/>
            <p:nvPr/>
          </p:nvSpPr>
          <p:spPr>
            <a:xfrm>
              <a:off x="4151784" y="482851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4F81BD"/>
                  </a:solidFill>
                </a:rPr>
                <a:t>979,865</a:t>
              </a:r>
              <a:endParaRPr lang="es-MX" b="1" dirty="0">
                <a:solidFill>
                  <a:srgbClr val="4F81BD"/>
                </a:solidFill>
              </a:endParaRPr>
            </a:p>
          </p:txBody>
        </p:sp>
        <p:sp>
          <p:nvSpPr>
            <p:cNvPr id="44" name="CuadroTexto 69"/>
            <p:cNvSpPr txBox="1"/>
            <p:nvPr/>
          </p:nvSpPr>
          <p:spPr>
            <a:xfrm>
              <a:off x="4871864" y="2652471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10253F"/>
                  </a:solidFill>
                </a:rPr>
                <a:t>1,640,433</a:t>
              </a:r>
              <a:endParaRPr lang="es-MX" b="1" dirty="0">
                <a:solidFill>
                  <a:srgbClr val="10253F"/>
                </a:solidFill>
              </a:endParaRPr>
            </a:p>
          </p:txBody>
        </p:sp>
        <p:sp>
          <p:nvSpPr>
            <p:cNvPr id="45" name="CuadroTexto 72"/>
            <p:cNvSpPr txBox="1"/>
            <p:nvPr/>
          </p:nvSpPr>
          <p:spPr>
            <a:xfrm>
              <a:off x="3222976" y="4092751"/>
              <a:ext cx="136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00A7C9"/>
                  </a:solidFill>
                </a:rPr>
                <a:t>175,482</a:t>
              </a:r>
              <a:endParaRPr lang="es-MX" b="1" dirty="0">
                <a:solidFill>
                  <a:srgbClr val="00A7C9"/>
                </a:solidFill>
              </a:endParaRPr>
            </a:p>
          </p:txBody>
        </p:sp>
        <p:sp>
          <p:nvSpPr>
            <p:cNvPr id="46" name="CuadroTexto 69"/>
            <p:cNvSpPr txBox="1"/>
            <p:nvPr/>
          </p:nvSpPr>
          <p:spPr>
            <a:xfrm>
              <a:off x="4223792" y="194771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A6A6A6"/>
                  </a:solidFill>
                </a:rPr>
                <a:t>1,004,141</a:t>
              </a:r>
              <a:endParaRPr lang="es-MX" b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47" name="117 CuadroTexto"/>
          <p:cNvSpPr txBox="1"/>
          <p:nvPr/>
        </p:nvSpPr>
        <p:spPr>
          <a:xfrm>
            <a:off x="238077" y="6174847"/>
            <a:ext cx="455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NOTA: el estado de Colima no presentó información para el módulo de justicia para adolescentes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8145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62" name="7 CuadroTexto"/>
          <p:cNvSpPr txBox="1">
            <a:spLocks noChangeArrowheads="1"/>
          </p:cNvSpPr>
          <p:nvPr/>
        </p:nvSpPr>
        <p:spPr bwMode="auto">
          <a:xfrm>
            <a:off x="1611592" y="110740"/>
            <a:ext cx="10252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Presuntos delitos y conductas antisociales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(registrados en expedientes abiertos e iniciados)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graphicFrame>
        <p:nvGraphicFramePr>
          <p:cNvPr id="7" name="2 Gráfico"/>
          <p:cNvGraphicFramePr/>
          <p:nvPr>
            <p:extLst>
              <p:ext uri="{D42A27DB-BD31-4B8C-83A1-F6EECF244321}">
                <p14:modId xmlns:p14="http://schemas.microsoft.com/office/powerpoint/2010/main" val="3374853196"/>
              </p:ext>
            </p:extLst>
          </p:nvPr>
        </p:nvGraphicFramePr>
        <p:xfrm>
          <a:off x="4943872" y="2608071"/>
          <a:ext cx="2268000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1 Gráfico"/>
          <p:cNvGraphicFramePr/>
          <p:nvPr/>
        </p:nvGraphicFramePr>
        <p:xfrm>
          <a:off x="8904312" y="2420888"/>
          <a:ext cx="288032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1 Gráfico"/>
          <p:cNvGraphicFramePr/>
          <p:nvPr/>
        </p:nvGraphicFramePr>
        <p:xfrm>
          <a:off x="2012262" y="2421240"/>
          <a:ext cx="244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ángulo redondeado 36"/>
          <p:cNvSpPr/>
          <p:nvPr/>
        </p:nvSpPr>
        <p:spPr>
          <a:xfrm>
            <a:off x="7330488" y="2601260"/>
            <a:ext cx="1604598" cy="390261"/>
          </a:xfrm>
          <a:prstGeom prst="roundRect">
            <a:avLst/>
          </a:prstGeom>
          <a:noFill/>
          <a:ln w="28575"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37"/>
          <p:cNvSpPr/>
          <p:nvPr/>
        </p:nvSpPr>
        <p:spPr>
          <a:xfrm>
            <a:off x="7333334" y="3081017"/>
            <a:ext cx="1601752" cy="390261"/>
          </a:xfrm>
          <a:prstGeom prst="roundRect">
            <a:avLst/>
          </a:prstGeom>
          <a:noFill/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Lesiones</a:t>
            </a:r>
          </a:p>
        </p:txBody>
      </p:sp>
      <p:sp>
        <p:nvSpPr>
          <p:cNvPr id="14" name="Rectángulo redondeado 38"/>
          <p:cNvSpPr/>
          <p:nvPr/>
        </p:nvSpPr>
        <p:spPr>
          <a:xfrm>
            <a:off x="7330488" y="3560774"/>
            <a:ext cx="1604598" cy="390261"/>
          </a:xfrm>
          <a:prstGeom prst="roundRect">
            <a:avLst/>
          </a:prstGeom>
          <a:noFill/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familiar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39"/>
          <p:cNvSpPr/>
          <p:nvPr/>
        </p:nvSpPr>
        <p:spPr>
          <a:xfrm>
            <a:off x="7333334" y="4040531"/>
            <a:ext cx="1601752" cy="390261"/>
          </a:xfrm>
          <a:prstGeom prst="roundRect">
            <a:avLst/>
          </a:prstGeom>
          <a:noFill/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Narcomenudeo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40"/>
          <p:cNvSpPr/>
          <p:nvPr/>
        </p:nvSpPr>
        <p:spPr>
          <a:xfrm>
            <a:off x="7331911" y="4520288"/>
            <a:ext cx="1603175" cy="390261"/>
          </a:xfrm>
          <a:prstGeom prst="roundRect">
            <a:avLst/>
          </a:prstGeom>
          <a:noFill/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 a la propiedad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40"/>
          <p:cNvSpPr/>
          <p:nvPr/>
        </p:nvSpPr>
        <p:spPr>
          <a:xfrm>
            <a:off x="7330488" y="5000045"/>
            <a:ext cx="1603175" cy="39026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 de delitos del FC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41"/>
          <p:cNvSpPr/>
          <p:nvPr/>
        </p:nvSpPr>
        <p:spPr>
          <a:xfrm>
            <a:off x="10951310" y="2590306"/>
            <a:ext cx="720080" cy="390261"/>
          </a:xfrm>
          <a:prstGeom prst="roundRect">
            <a:avLst/>
          </a:prstGeom>
          <a:solidFill>
            <a:srgbClr val="0C223C"/>
          </a:solidFill>
          <a:ln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23.8%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42"/>
          <p:cNvSpPr/>
          <p:nvPr/>
        </p:nvSpPr>
        <p:spPr>
          <a:xfrm>
            <a:off x="10951310" y="3070063"/>
            <a:ext cx="720080" cy="390261"/>
          </a:xfrm>
          <a:prstGeom prst="roundRect">
            <a:avLst/>
          </a:prstGeom>
          <a:solidFill>
            <a:srgbClr val="023C60"/>
          </a:solidFill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15.4%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43"/>
          <p:cNvSpPr/>
          <p:nvPr/>
        </p:nvSpPr>
        <p:spPr>
          <a:xfrm>
            <a:off x="10951310" y="3549820"/>
            <a:ext cx="720080" cy="390261"/>
          </a:xfrm>
          <a:prstGeom prst="roundRect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44"/>
          <p:cNvSpPr/>
          <p:nvPr/>
        </p:nvSpPr>
        <p:spPr>
          <a:xfrm>
            <a:off x="10951310" y="4029577"/>
            <a:ext cx="720080" cy="390261"/>
          </a:xfrm>
          <a:prstGeom prst="roundRect">
            <a:avLst/>
          </a:prstGeom>
          <a:solidFill>
            <a:srgbClr val="0085B1"/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6.8%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45"/>
          <p:cNvSpPr/>
          <p:nvPr/>
        </p:nvSpPr>
        <p:spPr>
          <a:xfrm>
            <a:off x="10951310" y="4509334"/>
            <a:ext cx="720080" cy="390261"/>
          </a:xfrm>
          <a:prstGeom prst="roundRect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redondeado 45"/>
          <p:cNvSpPr/>
          <p:nvPr/>
        </p:nvSpPr>
        <p:spPr>
          <a:xfrm>
            <a:off x="10951310" y="4989090"/>
            <a:ext cx="720080" cy="3902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33.5%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redondeado 52"/>
          <p:cNvSpPr/>
          <p:nvPr/>
        </p:nvSpPr>
        <p:spPr>
          <a:xfrm>
            <a:off x="7330489" y="2032007"/>
            <a:ext cx="4340902" cy="389233"/>
          </a:xfrm>
          <a:prstGeom prst="roundRect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Conductas antisociales registrados en expedientes abiertos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redondeado 36"/>
          <p:cNvSpPr/>
          <p:nvPr/>
        </p:nvSpPr>
        <p:spPr>
          <a:xfrm>
            <a:off x="407368" y="2601260"/>
            <a:ext cx="1605600" cy="390261"/>
          </a:xfrm>
          <a:prstGeom prst="roundRect">
            <a:avLst/>
          </a:prstGeom>
          <a:noFill/>
          <a:ln w="28575"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redondeado 37"/>
          <p:cNvSpPr/>
          <p:nvPr/>
        </p:nvSpPr>
        <p:spPr>
          <a:xfrm>
            <a:off x="410214" y="3081017"/>
            <a:ext cx="1605600" cy="390261"/>
          </a:xfrm>
          <a:prstGeom prst="roundRect">
            <a:avLst/>
          </a:prstGeom>
          <a:noFill/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Lesiones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redondeado 38"/>
          <p:cNvSpPr/>
          <p:nvPr/>
        </p:nvSpPr>
        <p:spPr>
          <a:xfrm>
            <a:off x="407368" y="3560774"/>
            <a:ext cx="1605600" cy="390261"/>
          </a:xfrm>
          <a:prstGeom prst="roundRect">
            <a:avLst/>
          </a:prstGeom>
          <a:noFill/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familiar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39"/>
          <p:cNvSpPr/>
          <p:nvPr/>
        </p:nvSpPr>
        <p:spPr>
          <a:xfrm>
            <a:off x="410214" y="4040531"/>
            <a:ext cx="1605600" cy="390261"/>
          </a:xfrm>
          <a:prstGeom prst="roundRect">
            <a:avLst/>
          </a:prstGeom>
          <a:noFill/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 a la propiedad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redondeado 40"/>
          <p:cNvSpPr/>
          <p:nvPr/>
        </p:nvSpPr>
        <p:spPr>
          <a:xfrm>
            <a:off x="408791" y="4520288"/>
            <a:ext cx="1605600" cy="390261"/>
          </a:xfrm>
          <a:prstGeom prst="roundRect">
            <a:avLst/>
          </a:prstGeom>
          <a:noFill/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Amenazas</a:t>
            </a:r>
          </a:p>
        </p:txBody>
      </p:sp>
      <p:sp>
        <p:nvSpPr>
          <p:cNvPr id="30" name="Rectángulo redondeado 40"/>
          <p:cNvSpPr/>
          <p:nvPr/>
        </p:nvSpPr>
        <p:spPr>
          <a:xfrm>
            <a:off x="407368" y="5000045"/>
            <a:ext cx="1605600" cy="39026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 de delitos del FC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redondeado 41"/>
          <p:cNvSpPr/>
          <p:nvPr/>
        </p:nvSpPr>
        <p:spPr>
          <a:xfrm>
            <a:off x="4028190" y="2590306"/>
            <a:ext cx="720080" cy="390261"/>
          </a:xfrm>
          <a:prstGeom prst="roundRect">
            <a:avLst/>
          </a:prstGeom>
          <a:solidFill>
            <a:srgbClr val="0C223C"/>
          </a:solidFill>
          <a:ln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36.3%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redondeado 42"/>
          <p:cNvSpPr/>
          <p:nvPr/>
        </p:nvSpPr>
        <p:spPr>
          <a:xfrm>
            <a:off x="4028190" y="3070063"/>
            <a:ext cx="720080" cy="390261"/>
          </a:xfrm>
          <a:prstGeom prst="roundRect">
            <a:avLst/>
          </a:prstGeom>
          <a:solidFill>
            <a:srgbClr val="023C60"/>
          </a:solidFill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10.9%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redondeado 43"/>
          <p:cNvSpPr/>
          <p:nvPr/>
        </p:nvSpPr>
        <p:spPr>
          <a:xfrm>
            <a:off x="4028190" y="3549820"/>
            <a:ext cx="720080" cy="390261"/>
          </a:xfrm>
          <a:prstGeom prst="roundRect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9.4%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redondeado 44"/>
          <p:cNvSpPr/>
          <p:nvPr/>
        </p:nvSpPr>
        <p:spPr>
          <a:xfrm>
            <a:off x="4028190" y="4029577"/>
            <a:ext cx="720080" cy="390261"/>
          </a:xfrm>
          <a:prstGeom prst="roundRect">
            <a:avLst/>
          </a:prstGeom>
          <a:solidFill>
            <a:srgbClr val="0085B1"/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7.1%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redondeado 45"/>
          <p:cNvSpPr/>
          <p:nvPr/>
        </p:nvSpPr>
        <p:spPr>
          <a:xfrm>
            <a:off x="4028190" y="4509334"/>
            <a:ext cx="720080" cy="390261"/>
          </a:xfrm>
          <a:prstGeom prst="roundRect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4.6%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45"/>
          <p:cNvSpPr/>
          <p:nvPr/>
        </p:nvSpPr>
        <p:spPr>
          <a:xfrm>
            <a:off x="4028190" y="4989090"/>
            <a:ext cx="720080" cy="390261"/>
          </a:xfrm>
          <a:prstGeom prst="round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31.7%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redondeado 80"/>
          <p:cNvSpPr/>
          <p:nvPr/>
        </p:nvSpPr>
        <p:spPr>
          <a:xfrm>
            <a:off x="407369" y="2032007"/>
            <a:ext cx="4340902" cy="389233"/>
          </a:xfrm>
          <a:prstGeom prst="roundRect">
            <a:avLst/>
          </a:prstGeom>
          <a:solidFill>
            <a:srgbClr val="142942"/>
          </a:solidFill>
          <a:ln>
            <a:solidFill>
              <a:srgbClr val="142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Presuntos delitos registrados en expedientes abiertos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196"/>
          <p:cNvSpPr txBox="1"/>
          <p:nvPr/>
        </p:nvSpPr>
        <p:spPr>
          <a:xfrm>
            <a:off x="5305796" y="3401961"/>
            <a:ext cx="155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10253F"/>
                </a:solidFill>
              </a:rPr>
              <a:t>1,658,564</a:t>
            </a:r>
          </a:p>
          <a:p>
            <a:pPr algn="ctr"/>
            <a:r>
              <a:rPr lang="es-MX" sz="1050" b="1" dirty="0" smtClean="0">
                <a:solidFill>
                  <a:srgbClr val="10253F"/>
                </a:solidFill>
              </a:rPr>
              <a:t>Delitos y conductas antisociales</a:t>
            </a:r>
          </a:p>
        </p:txBody>
      </p:sp>
      <p:sp>
        <p:nvSpPr>
          <p:cNvPr id="39" name="Rectángulo 82"/>
          <p:cNvSpPr/>
          <p:nvPr/>
        </p:nvSpPr>
        <p:spPr>
          <a:xfrm>
            <a:off x="5469879" y="1887991"/>
            <a:ext cx="1688283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2400" b="1" dirty="0" smtClean="0">
                <a:solidFill>
                  <a:srgbClr val="31859C"/>
                </a:solidFill>
              </a:rPr>
              <a:t>2.2%</a:t>
            </a:r>
          </a:p>
          <a:p>
            <a:pPr algn="r"/>
            <a:r>
              <a:rPr lang="es-MX" sz="1050" b="1" dirty="0" smtClean="0">
                <a:solidFill>
                  <a:srgbClr val="31859C"/>
                </a:solidFill>
                <a:sym typeface="Wingdings" panose="05000000000000000000" pitchFamily="2" charset="2"/>
              </a:rPr>
              <a:t>Conductas antisociales</a:t>
            </a:r>
            <a:endParaRPr lang="es-MX" sz="1050" dirty="0">
              <a:solidFill>
                <a:srgbClr val="31859C"/>
              </a:solidFill>
            </a:endParaRPr>
          </a:p>
        </p:txBody>
      </p:sp>
      <p:sp>
        <p:nvSpPr>
          <p:cNvPr id="40" name="Rectángulo 83"/>
          <p:cNvSpPr/>
          <p:nvPr/>
        </p:nvSpPr>
        <p:spPr>
          <a:xfrm>
            <a:off x="4896181" y="4810702"/>
            <a:ext cx="1058303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10253F"/>
                </a:solidFill>
              </a:rPr>
              <a:t>97.8%</a:t>
            </a:r>
            <a:endParaRPr lang="es-MX" sz="2400" dirty="0" smtClean="0"/>
          </a:p>
          <a:p>
            <a:r>
              <a:rPr lang="es-MX" sz="1050" b="1" dirty="0" smtClean="0">
                <a:solidFill>
                  <a:srgbClr val="142942"/>
                </a:solidFill>
              </a:rPr>
              <a:t>Delitos</a:t>
            </a:r>
            <a:endParaRPr lang="es-MX" sz="1050" b="1" dirty="0">
              <a:solidFill>
                <a:srgbClr val="142942"/>
              </a:solidFill>
            </a:endParaRPr>
          </a:p>
        </p:txBody>
      </p:sp>
      <p:sp>
        <p:nvSpPr>
          <p:cNvPr id="41" name="Flecha izquierda 84"/>
          <p:cNvSpPr/>
          <p:nvPr/>
        </p:nvSpPr>
        <p:spPr>
          <a:xfrm>
            <a:off x="5015879" y="4437112"/>
            <a:ext cx="216025" cy="373590"/>
          </a:xfrm>
          <a:prstGeom prst="leftArrow">
            <a:avLst/>
          </a:prstGeom>
          <a:solidFill>
            <a:srgbClr val="142942"/>
          </a:solidFill>
          <a:ln>
            <a:solidFill>
              <a:srgbClr val="142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2" name="Flecha derecha 85"/>
          <p:cNvSpPr/>
          <p:nvPr/>
        </p:nvSpPr>
        <p:spPr>
          <a:xfrm>
            <a:off x="6816104" y="2580178"/>
            <a:ext cx="216000" cy="374400"/>
          </a:xfrm>
          <a:prstGeom prst="rightArrow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3" name="Imagen 86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2643316" y="3576535"/>
            <a:ext cx="959512" cy="959512"/>
          </a:xfrm>
          <a:prstGeom prst="rect">
            <a:avLst/>
          </a:prstGeom>
        </p:spPr>
      </p:pic>
      <p:pic>
        <p:nvPicPr>
          <p:cNvPr id="44" name="Imagen 110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9624392" y="3576535"/>
            <a:ext cx="959512" cy="959512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337062" y="938702"/>
            <a:ext cx="11511884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Durante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reportaron </a:t>
            </a:r>
            <a:r>
              <a:rPr lang="es-MX" sz="1600" b="1" dirty="0">
                <a:solidFill>
                  <a:srgbClr val="31859C"/>
                </a:solidFill>
              </a:rPr>
              <a:t>1 millón </a:t>
            </a:r>
            <a:r>
              <a:rPr lang="es-MX" sz="1600" b="1" dirty="0" smtClean="0">
                <a:solidFill>
                  <a:srgbClr val="31859C"/>
                </a:solidFill>
              </a:rPr>
              <a:t>622 mil 304 </a:t>
            </a:r>
            <a:r>
              <a:rPr lang="es-MX" sz="1600" b="1" dirty="0">
                <a:solidFill>
                  <a:srgbClr val="31859C"/>
                </a:solidFill>
              </a:rPr>
              <a:t>presuntos delitos </a:t>
            </a:r>
            <a:r>
              <a:rPr lang="es-MX" sz="1400" b="1" dirty="0">
                <a:solidFill>
                  <a:srgbClr val="10253F"/>
                </a:solidFill>
              </a:rPr>
              <a:t>y </a:t>
            </a:r>
            <a:r>
              <a:rPr lang="es-MX" sz="1600" b="1" dirty="0">
                <a:solidFill>
                  <a:srgbClr val="31859C"/>
                </a:solidFill>
              </a:rPr>
              <a:t>36 mil </a:t>
            </a:r>
            <a:r>
              <a:rPr lang="es-MX" sz="1600" b="1" dirty="0" smtClean="0">
                <a:solidFill>
                  <a:srgbClr val="31859C"/>
                </a:solidFill>
              </a:rPr>
              <a:t>260 </a:t>
            </a:r>
            <a:r>
              <a:rPr lang="es-MX" sz="1600" b="1" dirty="0">
                <a:solidFill>
                  <a:srgbClr val="31859C"/>
                </a:solidFill>
              </a:rPr>
              <a:t>conductas antisociales </a:t>
            </a:r>
            <a:r>
              <a:rPr lang="es-MX" sz="1400" b="1" dirty="0">
                <a:solidFill>
                  <a:srgbClr val="10253F"/>
                </a:solidFill>
              </a:rPr>
              <a:t>registradas en </a:t>
            </a:r>
            <a:r>
              <a:rPr lang="es-MX" sz="1400" b="1" u="sng" dirty="0">
                <a:solidFill>
                  <a:srgbClr val="10253F"/>
                </a:solidFill>
              </a:rPr>
              <a:t>expedientes abiertos e iniciados</a:t>
            </a:r>
            <a:r>
              <a:rPr lang="es-MX" sz="1400" b="1" dirty="0">
                <a:solidFill>
                  <a:srgbClr val="10253F"/>
                </a:solidFill>
              </a:rPr>
              <a:t> por las Procuradurías Generales de Justicia y/o Fiscalías Generales. A continuación se presentan los más frecuentes</a:t>
            </a:r>
            <a:r>
              <a:rPr lang="es-MX" sz="1400" b="1" dirty="0" smtClean="0">
                <a:solidFill>
                  <a:srgbClr val="10253F"/>
                </a:solidFill>
              </a:rPr>
              <a:t>:</a:t>
            </a:r>
            <a:endParaRPr lang="es-MX" sz="1400" b="1" dirty="0">
              <a:solidFill>
                <a:srgbClr val="10253F"/>
              </a:solidFill>
            </a:endParaRPr>
          </a:p>
        </p:txBody>
      </p:sp>
      <p:sp>
        <p:nvSpPr>
          <p:cNvPr id="47" name="CuadroTexto 70"/>
          <p:cNvSpPr txBox="1"/>
          <p:nvPr/>
        </p:nvSpPr>
        <p:spPr>
          <a:xfrm>
            <a:off x="355805" y="5446565"/>
            <a:ext cx="43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En el resto de delitos del Fuero Común se incluyen los delitos no especificados, mismos que corresponden al 0.9% del total. </a:t>
            </a:r>
            <a:endParaRPr lang="es-MX" sz="800" dirty="0"/>
          </a:p>
        </p:txBody>
      </p:sp>
      <p:sp>
        <p:nvSpPr>
          <p:cNvPr id="48" name="CuadroTexto 70"/>
          <p:cNvSpPr txBox="1"/>
          <p:nvPr/>
        </p:nvSpPr>
        <p:spPr>
          <a:xfrm>
            <a:off x="7327637" y="5446565"/>
            <a:ext cx="43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En el resto de conductas antisociales del Fuero Común se incluyen las no especificadas</a:t>
            </a:r>
            <a:r>
              <a:rPr lang="es-MX" sz="800" smtClean="0"/>
              <a:t>, mismas </a:t>
            </a:r>
            <a:r>
              <a:rPr lang="es-MX" sz="800" dirty="0" smtClean="0"/>
              <a:t>que corresponden al </a:t>
            </a:r>
            <a:r>
              <a:rPr lang="es-MX" sz="800" dirty="0"/>
              <a:t>0</a:t>
            </a:r>
            <a:r>
              <a:rPr lang="es-MX" sz="800" dirty="0" smtClean="0"/>
              <a:t>.1% del total. </a:t>
            </a:r>
            <a:endParaRPr lang="es-MX" sz="800" dirty="0"/>
          </a:p>
        </p:txBody>
      </p:sp>
      <p:sp>
        <p:nvSpPr>
          <p:cNvPr id="49" name="117 CuadroTexto"/>
          <p:cNvSpPr txBox="1"/>
          <p:nvPr/>
        </p:nvSpPr>
        <p:spPr>
          <a:xfrm>
            <a:off x="238077" y="6174847"/>
            <a:ext cx="455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NOTA: el estado de Colima no presentó información para el módulo de justicia para adolescentes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6685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369737" y="110740"/>
            <a:ext cx="6494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Exploración específica al delito de narcomenudeo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41" name="50 Rectángulo redondeado"/>
          <p:cNvSpPr/>
          <p:nvPr/>
        </p:nvSpPr>
        <p:spPr>
          <a:xfrm>
            <a:off x="335360" y="4437112"/>
            <a:ext cx="11593288" cy="1440160"/>
          </a:xfrm>
          <a:prstGeom prst="roundRect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CuadroTexto 90"/>
          <p:cNvSpPr txBox="1"/>
          <p:nvPr/>
        </p:nvSpPr>
        <p:spPr>
          <a:xfrm>
            <a:off x="1680067" y="4824735"/>
            <a:ext cx="12474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31.5%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Cannabis Sativa, Indica 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o Mariguana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46" name="CuadroTexto 94"/>
          <p:cNvSpPr txBox="1"/>
          <p:nvPr/>
        </p:nvSpPr>
        <p:spPr>
          <a:xfrm>
            <a:off x="3935760" y="4955540"/>
            <a:ext cx="1247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12.8%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Metanfetamina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47" name="CuadroTexto 98"/>
          <p:cNvSpPr txBox="1"/>
          <p:nvPr/>
        </p:nvSpPr>
        <p:spPr>
          <a:xfrm>
            <a:off x="6240016" y="4955540"/>
            <a:ext cx="1247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9.5%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Cocaína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48" name="CuadroTexto 102"/>
          <p:cNvSpPr txBox="1"/>
          <p:nvPr/>
        </p:nvSpPr>
        <p:spPr>
          <a:xfrm>
            <a:off x="8544272" y="4893984"/>
            <a:ext cx="1247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1.9%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Diacetilmorfina o Heroína</a:t>
            </a:r>
            <a:endParaRPr lang="es-MX" sz="900" dirty="0">
              <a:solidFill>
                <a:schemeClr val="bg1"/>
              </a:solidFill>
            </a:endParaRPr>
          </a:p>
        </p:txBody>
      </p:sp>
      <p:grpSp>
        <p:nvGrpSpPr>
          <p:cNvPr id="49" name="35 Grupo"/>
          <p:cNvGrpSpPr/>
          <p:nvPr/>
        </p:nvGrpSpPr>
        <p:grpSpPr>
          <a:xfrm>
            <a:off x="335360" y="1772816"/>
            <a:ext cx="11593288" cy="2664296"/>
            <a:chOff x="335360" y="1628800"/>
            <a:chExt cx="11593288" cy="2664296"/>
          </a:xfrm>
        </p:grpSpPr>
        <p:graphicFrame>
          <p:nvGraphicFramePr>
            <p:cNvPr id="50" name="5 Gráfico"/>
            <p:cNvGraphicFramePr/>
            <p:nvPr>
              <p:extLst>
                <p:ext uri="{D42A27DB-BD31-4B8C-83A1-F6EECF244321}">
                  <p14:modId xmlns:p14="http://schemas.microsoft.com/office/powerpoint/2010/main" val="1094149632"/>
                </p:ext>
              </p:extLst>
            </p:nvPr>
          </p:nvGraphicFramePr>
          <p:xfrm>
            <a:off x="1343472" y="1628800"/>
            <a:ext cx="2664000" cy="266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8" name="26 Cheurón"/>
            <p:cNvSpPr/>
            <p:nvPr/>
          </p:nvSpPr>
          <p:spPr>
            <a:xfrm>
              <a:off x="3935760" y="1772816"/>
              <a:ext cx="576064" cy="2304256"/>
            </a:xfrm>
            <a:prstGeom prst="chevron">
              <a:avLst>
                <a:gd name="adj" fmla="val 68953"/>
              </a:avLst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9" name="27 CuadroTexto"/>
            <p:cNvSpPr txBox="1"/>
            <p:nvPr/>
          </p:nvSpPr>
          <p:spPr>
            <a:xfrm>
              <a:off x="839616" y="1772816"/>
              <a:ext cx="180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tx2">
                      <a:lumMod val="50000"/>
                    </a:schemeClr>
                  </a:solidFill>
                </a:rPr>
                <a:t>Adolescentes</a:t>
              </a:r>
              <a:endParaRPr lang="es-MX" sz="1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0" name="28 Rombo"/>
            <p:cNvSpPr/>
            <p:nvPr/>
          </p:nvSpPr>
          <p:spPr>
            <a:xfrm rot="5400000">
              <a:off x="551616" y="1772848"/>
              <a:ext cx="288000" cy="288000"/>
            </a:xfrm>
            <a:prstGeom prst="diamond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1" name="29 CuadroTexto"/>
            <p:cNvSpPr txBox="1"/>
            <p:nvPr/>
          </p:nvSpPr>
          <p:spPr>
            <a:xfrm>
              <a:off x="839584" y="1988840"/>
              <a:ext cx="935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tx2">
                      <a:lumMod val="50000"/>
                    </a:schemeClr>
                  </a:solidFill>
                </a:rPr>
                <a:t>Adultos</a:t>
              </a:r>
              <a:endParaRPr lang="es-MX" sz="1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2" name="30 Rombo"/>
            <p:cNvSpPr/>
            <p:nvPr/>
          </p:nvSpPr>
          <p:spPr>
            <a:xfrm rot="5400000">
              <a:off x="551584" y="1988872"/>
              <a:ext cx="288000" cy="288000"/>
            </a:xfrm>
            <a:prstGeom prst="diamond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aphicFrame>
          <p:nvGraphicFramePr>
            <p:cNvPr id="63" name="1 Gráfico"/>
            <p:cNvGraphicFramePr/>
            <p:nvPr>
              <p:extLst>
                <p:ext uri="{D42A27DB-BD31-4B8C-83A1-F6EECF244321}">
                  <p14:modId xmlns:p14="http://schemas.microsoft.com/office/powerpoint/2010/main" val="2340987595"/>
                </p:ext>
              </p:extLst>
            </p:nvPr>
          </p:nvGraphicFramePr>
          <p:xfrm>
            <a:off x="4727848" y="1916832"/>
            <a:ext cx="7056784" cy="2160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4" name="34 Rectángulo redondeado"/>
            <p:cNvSpPr/>
            <p:nvPr/>
          </p:nvSpPr>
          <p:spPr>
            <a:xfrm>
              <a:off x="335360" y="1628800"/>
              <a:ext cx="11593288" cy="2592288"/>
            </a:xfrm>
            <a:prstGeom prst="roundRect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65" name="CuadroTexto 106"/>
          <p:cNvSpPr txBox="1"/>
          <p:nvPr/>
        </p:nvSpPr>
        <p:spPr>
          <a:xfrm>
            <a:off x="10848528" y="4955540"/>
            <a:ext cx="1247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0.8%</a:t>
            </a:r>
          </a:p>
          <a:p>
            <a:r>
              <a:rPr lang="es-MX" sz="900" dirty="0" smtClean="0">
                <a:solidFill>
                  <a:schemeClr val="bg1"/>
                </a:solidFill>
              </a:rPr>
              <a:t>Otros narcóticos*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66" name="51 CuadroTexto"/>
          <p:cNvSpPr txBox="1"/>
          <p:nvPr/>
        </p:nvSpPr>
        <p:spPr>
          <a:xfrm>
            <a:off x="5159896" y="2071881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2">
                    <a:lumMod val="50000"/>
                  </a:schemeClr>
                </a:solidFill>
              </a:rPr>
              <a:t>60.4%</a:t>
            </a:r>
            <a:endParaRPr lang="es-MX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52 CuadroTexto"/>
          <p:cNvSpPr txBox="1"/>
          <p:nvPr/>
        </p:nvSpPr>
        <p:spPr>
          <a:xfrm>
            <a:off x="6528048" y="2863969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2">
                    <a:lumMod val="50000"/>
                  </a:schemeClr>
                </a:solidFill>
              </a:rPr>
              <a:t>11.0%</a:t>
            </a:r>
            <a:endParaRPr lang="es-MX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53 CuadroTexto"/>
          <p:cNvSpPr txBox="1"/>
          <p:nvPr/>
        </p:nvSpPr>
        <p:spPr>
          <a:xfrm>
            <a:off x="7896200" y="2935977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2">
                    <a:lumMod val="50000"/>
                  </a:schemeClr>
                </a:solidFill>
              </a:rPr>
              <a:t>7.0%</a:t>
            </a:r>
            <a:endParaRPr lang="es-MX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54 CuadroTexto"/>
          <p:cNvSpPr txBox="1"/>
          <p:nvPr/>
        </p:nvSpPr>
        <p:spPr>
          <a:xfrm>
            <a:off x="9264432" y="2924944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2">
                    <a:lumMod val="50000"/>
                  </a:schemeClr>
                </a:solidFill>
              </a:rPr>
              <a:t>6.1%</a:t>
            </a:r>
            <a:endParaRPr lang="es-MX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55 CuadroTexto"/>
          <p:cNvSpPr txBox="1"/>
          <p:nvPr/>
        </p:nvSpPr>
        <p:spPr>
          <a:xfrm>
            <a:off x="10632584" y="2996952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2">
                    <a:lumMod val="50000"/>
                  </a:schemeClr>
                </a:solidFill>
              </a:rPr>
              <a:t>0.5%</a:t>
            </a:r>
            <a:endParaRPr lang="es-MX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56 CuadroTexto"/>
          <p:cNvSpPr txBox="1"/>
          <p:nvPr/>
        </p:nvSpPr>
        <p:spPr>
          <a:xfrm>
            <a:off x="9912572" y="215313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especificado: 14.9%</a:t>
            </a:r>
            <a:endParaRPr lang="es-MX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2" name="6 Gráfico"/>
          <p:cNvGraphicFramePr/>
          <p:nvPr>
            <p:extLst>
              <p:ext uri="{D42A27DB-BD31-4B8C-83A1-F6EECF244321}">
                <p14:modId xmlns:p14="http://schemas.microsoft.com/office/powerpoint/2010/main" val="2752890335"/>
              </p:ext>
            </p:extLst>
          </p:nvPr>
        </p:nvGraphicFramePr>
        <p:xfrm>
          <a:off x="335360" y="4437112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3" name="6 Gráfico"/>
          <p:cNvGraphicFramePr/>
          <p:nvPr>
            <p:extLst>
              <p:ext uri="{D42A27DB-BD31-4B8C-83A1-F6EECF244321}">
                <p14:modId xmlns:p14="http://schemas.microsoft.com/office/powerpoint/2010/main" val="1678311497"/>
              </p:ext>
            </p:extLst>
          </p:nvPr>
        </p:nvGraphicFramePr>
        <p:xfrm>
          <a:off x="2639616" y="4437112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4" name="6 Gráfico"/>
          <p:cNvGraphicFramePr/>
          <p:nvPr>
            <p:extLst>
              <p:ext uri="{D42A27DB-BD31-4B8C-83A1-F6EECF244321}">
                <p14:modId xmlns:p14="http://schemas.microsoft.com/office/powerpoint/2010/main" val="3979262278"/>
              </p:ext>
            </p:extLst>
          </p:nvPr>
        </p:nvGraphicFramePr>
        <p:xfrm>
          <a:off x="4943872" y="4437112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5" name="6 Gráfico"/>
          <p:cNvGraphicFramePr/>
          <p:nvPr>
            <p:extLst>
              <p:ext uri="{D42A27DB-BD31-4B8C-83A1-F6EECF244321}">
                <p14:modId xmlns:p14="http://schemas.microsoft.com/office/powerpoint/2010/main" val="3625420043"/>
              </p:ext>
            </p:extLst>
          </p:nvPr>
        </p:nvGraphicFramePr>
        <p:xfrm>
          <a:off x="7248128" y="4437112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6" name="6 Gráfico"/>
          <p:cNvGraphicFramePr/>
          <p:nvPr>
            <p:extLst>
              <p:ext uri="{D42A27DB-BD31-4B8C-83A1-F6EECF244321}">
                <p14:modId xmlns:p14="http://schemas.microsoft.com/office/powerpoint/2010/main" val="3829352690"/>
              </p:ext>
            </p:extLst>
          </p:nvPr>
        </p:nvGraphicFramePr>
        <p:xfrm>
          <a:off x="9552384" y="4437112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77" name="39 Imagen" descr="mariguana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7568" y="2564904"/>
            <a:ext cx="936104" cy="936104"/>
          </a:xfrm>
          <a:prstGeom prst="rect">
            <a:avLst/>
          </a:prstGeom>
        </p:spPr>
      </p:pic>
      <p:sp>
        <p:nvSpPr>
          <p:cNvPr id="78" name="43 CuadroTexto"/>
          <p:cNvSpPr txBox="1"/>
          <p:nvPr/>
        </p:nvSpPr>
        <p:spPr>
          <a:xfrm>
            <a:off x="10283968" y="594912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especificado: 43.6%</a:t>
            </a:r>
            <a:endParaRPr lang="es-MX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9" name="44 CuadroTexto"/>
          <p:cNvSpPr txBox="1"/>
          <p:nvPr/>
        </p:nvSpPr>
        <p:spPr>
          <a:xfrm>
            <a:off x="335200" y="5949755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Incluye: </a:t>
            </a:r>
          </a:p>
          <a:p>
            <a:pPr lvl="1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MDA, Metilendioxianfetamina; </a:t>
            </a:r>
          </a:p>
          <a:p>
            <a:pPr lvl="1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MDA, dl-34-metilendioxi-n-dimetilfeniletilamina;                     </a:t>
            </a:r>
          </a:p>
          <a:p>
            <a:pPr lvl="1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Opio; y </a:t>
            </a:r>
          </a:p>
          <a:p>
            <a:pPr lvl="1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Lisergida (LSD).</a:t>
            </a:r>
            <a:endParaRPr lang="es-MX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se registró un total de </a:t>
            </a:r>
            <a:r>
              <a:rPr lang="es-MX" sz="1600" b="1" dirty="0" smtClean="0">
                <a:solidFill>
                  <a:srgbClr val="31859C"/>
                </a:solidFill>
              </a:rPr>
              <a:t>33 mil 689 presuntos delitos y conductas antisociales de Narcomenudeo </a:t>
            </a:r>
            <a:r>
              <a:rPr lang="es-MX" sz="1400" b="1" dirty="0" smtClean="0">
                <a:solidFill>
                  <a:srgbClr val="10253F"/>
                </a:solidFill>
              </a:rPr>
              <a:t>en los expedientes </a:t>
            </a:r>
            <a:r>
              <a:rPr lang="es-MX" sz="1400" b="1" u="sng" dirty="0" smtClean="0">
                <a:solidFill>
                  <a:srgbClr val="10253F"/>
                </a:solidFill>
              </a:rPr>
              <a:t>abiertos e iniciados</a:t>
            </a:r>
            <a:r>
              <a:rPr lang="es-MX" sz="1400" b="1" dirty="0" smtClean="0">
                <a:solidFill>
                  <a:srgbClr val="10253F"/>
                </a:solidFill>
              </a:rPr>
              <a:t>, presentando la siguiente distribución por modalidad y tipo de narcótico: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35" name="117 CuadroTexto"/>
          <p:cNvSpPr txBox="1"/>
          <p:nvPr/>
        </p:nvSpPr>
        <p:spPr>
          <a:xfrm>
            <a:off x="7216760" y="6303698"/>
            <a:ext cx="455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NOTA: el estado de Colima no presentó información para el módulo de justicia para adolescentes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257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Módulo 4. Justicia Alternativa</a:t>
            </a:r>
            <a:endParaRPr lang="es-MX" sz="4800" b="1" dirty="0">
              <a:solidFill>
                <a:srgbClr val="3185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5400" b="1" dirty="0" smtClean="0">
                <a:solidFill>
                  <a:srgbClr val="17375E"/>
                </a:solidFill>
                <a:latin typeface="+mj-lt"/>
              </a:rPr>
              <a:t>Aspectos metodológicos y conceptuales</a:t>
            </a:r>
            <a:endParaRPr lang="es-MX" sz="5400" b="1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2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9228613" y="110740"/>
            <a:ext cx="263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Justicia alternativa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9" name="CuadroTexto 27"/>
          <p:cNvSpPr txBox="1"/>
          <p:nvPr/>
        </p:nvSpPr>
        <p:spPr>
          <a:xfrm>
            <a:off x="287412" y="908720"/>
            <a:ext cx="1146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 nivel nacional, por cada </a:t>
            </a:r>
            <a:r>
              <a:rPr lang="es-MX" sz="1400" b="1" dirty="0">
                <a:solidFill>
                  <a:srgbClr val="10253F"/>
                </a:solidFill>
              </a:rPr>
              <a:t>expediente abierto </a:t>
            </a:r>
            <a:r>
              <a:rPr lang="es-MX" sz="1400" b="1" dirty="0" smtClean="0">
                <a:solidFill>
                  <a:srgbClr val="10253F"/>
                </a:solidFill>
              </a:rPr>
              <a:t>por los órganos</a:t>
            </a:r>
            <a:r>
              <a:rPr lang="es-MX" sz="1400" b="1" dirty="0">
                <a:solidFill>
                  <a:srgbClr val="10253F"/>
                </a:solidFill>
              </a:rPr>
              <a:t>, </a:t>
            </a:r>
            <a:r>
              <a:rPr lang="es-MX" sz="1400" b="1" dirty="0" smtClean="0">
                <a:solidFill>
                  <a:srgbClr val="10253F"/>
                </a:solidFill>
              </a:rPr>
              <a:t>centros </a:t>
            </a:r>
            <a:r>
              <a:rPr lang="es-MX" sz="1400" b="1" dirty="0">
                <a:solidFill>
                  <a:srgbClr val="10253F"/>
                </a:solidFill>
              </a:rPr>
              <a:t>o </a:t>
            </a:r>
            <a:r>
              <a:rPr lang="es-MX" sz="1400" b="1" dirty="0" smtClean="0">
                <a:solidFill>
                  <a:srgbClr val="10253F"/>
                </a:solidFill>
              </a:rPr>
              <a:t>unidades </a:t>
            </a:r>
            <a:r>
              <a:rPr lang="es-MX" sz="1400" b="1" dirty="0">
                <a:solidFill>
                  <a:srgbClr val="10253F"/>
                </a:solidFill>
              </a:rPr>
              <a:t>especializadas en el Sistema de Justicia Alternativa y/o Mecanismos Alternativos de Solución de </a:t>
            </a:r>
            <a:r>
              <a:rPr lang="es-MX" sz="1400" b="1" dirty="0" smtClean="0">
                <a:solidFill>
                  <a:srgbClr val="10253F"/>
                </a:solidFill>
              </a:rPr>
              <a:t>Controversias 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</a:t>
            </a:r>
            <a:r>
              <a:rPr lang="es-MX" sz="1400" b="1" dirty="0">
                <a:solidFill>
                  <a:srgbClr val="10253F"/>
                </a:solidFill>
              </a:rPr>
              <a:t>se </a:t>
            </a:r>
            <a:r>
              <a:rPr lang="es-MX" sz="1400" b="1" dirty="0" smtClean="0">
                <a:solidFill>
                  <a:srgbClr val="10253F"/>
                </a:solidFill>
              </a:rPr>
              <a:t>abrieron y/o iniciaron </a:t>
            </a:r>
            <a:r>
              <a:rPr lang="es-MX" sz="1600" b="1" dirty="0" smtClean="0">
                <a:solidFill>
                  <a:srgbClr val="31859C"/>
                </a:solidFill>
              </a:rPr>
              <a:t>7.5 expedientes </a:t>
            </a:r>
            <a:r>
              <a:rPr lang="es-MX" sz="1400" b="1" dirty="0" smtClean="0">
                <a:solidFill>
                  <a:srgbClr val="10253F"/>
                </a:solidFill>
              </a:rPr>
              <a:t>en las Agencias del Ministerio Público de las Entidades Federativas, </a:t>
            </a:r>
            <a:r>
              <a:rPr lang="es-MX" sz="1400" b="1" dirty="0">
                <a:solidFill>
                  <a:srgbClr val="10253F"/>
                </a:solidFill>
              </a:rPr>
              <a:t>presentando el siguiente comportamiento por </a:t>
            </a:r>
            <a:r>
              <a:rPr lang="es-MX" sz="1400" b="1" dirty="0" smtClean="0">
                <a:solidFill>
                  <a:srgbClr val="10253F"/>
                </a:solidFill>
              </a:rPr>
              <a:t>materia: </a:t>
            </a:r>
            <a:endParaRPr lang="es-MX" sz="1400" b="1" dirty="0">
              <a:solidFill>
                <a:srgbClr val="10253F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279576" y="1992909"/>
            <a:ext cx="6048672" cy="4028379"/>
            <a:chOff x="2063552" y="1957503"/>
            <a:chExt cx="6048672" cy="4028379"/>
          </a:xfrm>
        </p:grpSpPr>
        <p:sp>
          <p:nvSpPr>
            <p:cNvPr id="11" name="Flecha derecha 10"/>
            <p:cNvSpPr/>
            <p:nvPr/>
          </p:nvSpPr>
          <p:spPr>
            <a:xfrm>
              <a:off x="6499320" y="2025442"/>
              <a:ext cx="936104" cy="7920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Flecha derecha 11"/>
            <p:cNvSpPr/>
            <p:nvPr/>
          </p:nvSpPr>
          <p:spPr>
            <a:xfrm rot="10800000">
              <a:off x="4303402" y="2025441"/>
              <a:ext cx="936104" cy="7920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662689" y="1963161"/>
              <a:ext cx="2325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/>
                <a:t>+ </a:t>
              </a:r>
            </a:p>
            <a:p>
              <a:pPr algn="ctr"/>
              <a:r>
                <a:rPr lang="es-MX" sz="1200" dirty="0"/>
                <a:t>u</a:t>
              </a:r>
              <a:r>
                <a:rPr lang="es-MX" sz="1200" dirty="0" smtClean="0"/>
                <a:t>so de Justicia Alternativa</a:t>
              </a:r>
              <a:endParaRPr lang="es-MX" sz="12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951984" y="1957503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/>
                <a:t>-</a:t>
              </a:r>
              <a:r>
                <a:rPr lang="es-MX" sz="2800" b="1" dirty="0" smtClean="0"/>
                <a:t> </a:t>
              </a:r>
            </a:p>
            <a:p>
              <a:pPr algn="ctr"/>
              <a:r>
                <a:rPr lang="es-MX" sz="1200" dirty="0"/>
                <a:t>u</a:t>
              </a:r>
              <a:r>
                <a:rPr lang="es-MX" sz="1200" dirty="0" smtClean="0"/>
                <a:t>so de Justicia Alternativa</a:t>
              </a:r>
              <a:endParaRPr lang="es-MX" sz="1200" dirty="0"/>
            </a:p>
          </p:txBody>
        </p:sp>
        <p:graphicFrame>
          <p:nvGraphicFramePr>
            <p:cNvPr id="15" name="Grá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7179773"/>
                </p:ext>
              </p:extLst>
            </p:nvPr>
          </p:nvGraphicFramePr>
          <p:xfrm>
            <a:off x="2063552" y="2529882"/>
            <a:ext cx="6048672" cy="345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CuadroTexto 16"/>
            <p:cNvSpPr txBox="1"/>
            <p:nvPr/>
          </p:nvSpPr>
          <p:spPr>
            <a:xfrm>
              <a:off x="6436578" y="3897650"/>
              <a:ext cx="1332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31859C"/>
                  </a:solidFill>
                  <a:latin typeface="+mn-lt"/>
                </a:rPr>
                <a:t>Promedio: 7.5 </a:t>
              </a:r>
              <a:endParaRPr lang="es-MX" sz="1200" b="1" dirty="0">
                <a:solidFill>
                  <a:srgbClr val="31859C"/>
                </a:solidFill>
                <a:latin typeface="+mn-lt"/>
              </a:endParaRPr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>
              <a:off x="6029707" y="4041666"/>
              <a:ext cx="334863" cy="0"/>
            </a:xfrm>
            <a:prstGeom prst="straightConnector1">
              <a:avLst/>
            </a:prstGeom>
            <a:ln w="57150">
              <a:solidFill>
                <a:srgbClr val="318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879976" y="2745522"/>
              <a:ext cx="0" cy="2520664"/>
            </a:xfrm>
            <a:prstGeom prst="line">
              <a:avLst/>
            </a:prstGeom>
            <a:ln w="28575">
              <a:solidFill>
                <a:srgbClr val="31859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Grá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8103599"/>
                </p:ext>
              </p:extLst>
            </p:nvPr>
          </p:nvGraphicFramePr>
          <p:xfrm>
            <a:off x="2696402" y="2542610"/>
            <a:ext cx="464101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6" name="117 CuadroTexto"/>
          <p:cNvSpPr txBox="1"/>
          <p:nvPr/>
        </p:nvSpPr>
        <p:spPr>
          <a:xfrm>
            <a:off x="287412" y="5678826"/>
            <a:ext cx="45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NOTA: La información de Hidalgo es preliminar para los módulos de procuración de justicia y justicia para adolescentes, mientras que Colima no presenta información para el módulo de justicia para adolescentes.</a:t>
            </a:r>
            <a:endParaRPr lang="es-MX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17204" t="59927" r="74735" b="25184"/>
          <a:stretch/>
        </p:blipFill>
        <p:spPr>
          <a:xfrm>
            <a:off x="7176120" y="4364390"/>
            <a:ext cx="501385" cy="5136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33710" t="31755" r="59662" b="56201"/>
          <a:stretch/>
        </p:blipFill>
        <p:spPr>
          <a:xfrm>
            <a:off x="3152692" y="3414492"/>
            <a:ext cx="505588" cy="5165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04226" y="1916832"/>
            <a:ext cx="7200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 smtClean="0">
                <a:solidFill>
                  <a:srgbClr val="002060"/>
                </a:solidFill>
              </a:rPr>
              <a:t>Conociendo México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97017" y="3472727"/>
            <a:ext cx="259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INEGI Informa</a:t>
            </a:r>
          </a:p>
        </p:txBody>
      </p:sp>
      <p:pic>
        <p:nvPicPr>
          <p:cNvPr id="6" name="Picture 4" descr="http://previews.123rf.com/images/mamanamsai/mamanamsai1501/mamanamsai150100378/35928233-Email-icono-en-el-fondo-azul-limpio-vector-Foto-de-arch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6" y="5180810"/>
            <a:ext cx="601031" cy="6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/>
          <a:srcRect l="19342" t="31755" r="73768" b="56124"/>
          <a:stretch/>
        </p:blipFill>
        <p:spPr>
          <a:xfrm>
            <a:off x="2496187" y="4353387"/>
            <a:ext cx="541551" cy="5356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71830" y="3472727"/>
            <a:ext cx="28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18356F"/>
                </a:solidFill>
              </a:rPr>
              <a:t>01 800 111 46 34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17357" y="4421173"/>
            <a:ext cx="284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@INEGI_INFORMA</a:t>
            </a:r>
          </a:p>
        </p:txBody>
      </p:sp>
      <p:pic>
        <p:nvPicPr>
          <p:cNvPr id="10" name="Picture 2" descr="Resultado de imagen para iconos telefono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441768"/>
            <a:ext cx="462029" cy="4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7471016" y="4421173"/>
            <a:ext cx="28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8356F"/>
                </a:solidFill>
              </a:rPr>
              <a:t>www.inegi.org.mx</a:t>
            </a:r>
            <a:endParaRPr lang="es-MX" sz="2000" b="1" dirty="0">
              <a:solidFill>
                <a:srgbClr val="18356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37676" y="5281270"/>
            <a:ext cx="460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8356F"/>
                </a:solidFill>
              </a:rPr>
              <a:t>atencion.usuarios@inegi.org.mx</a:t>
            </a:r>
            <a:endParaRPr lang="es-MX" sz="2000" b="1" dirty="0">
              <a:solidFill>
                <a:srgbClr val="18356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3694" y="11712"/>
            <a:ext cx="4668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cap="small" dirty="0">
                <a:solidFill>
                  <a:schemeClr val="accent5">
                    <a:lumMod val="50000"/>
                  </a:schemeClr>
                </a:solidFill>
              </a:rPr>
              <a:t>¡</a:t>
            </a:r>
            <a:r>
              <a:rPr lang="es-MX" sz="8000" cap="small" dirty="0" smtClean="0">
                <a:solidFill>
                  <a:schemeClr val="accent5">
                    <a:lumMod val="50000"/>
                  </a:schemeClr>
                </a:solidFill>
              </a:rPr>
              <a:t>Gracias!</a:t>
            </a:r>
            <a:endParaRPr lang="es-MX" sz="8000" cap="smal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/>
          <p:cNvSpPr txBox="1"/>
          <p:nvPr/>
        </p:nvSpPr>
        <p:spPr>
          <a:xfrm>
            <a:off x="337062" y="908720"/>
            <a:ext cx="1151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El objetivo general del Censo Nacional de Procuración de Justicia Estatal 2017 es el siguiente:</a:t>
            </a:r>
            <a:endParaRPr lang="es-MX" sz="1400" b="1" dirty="0">
              <a:solidFill>
                <a:srgbClr val="10253F"/>
              </a:solidFill>
            </a:endParaRPr>
          </a:p>
        </p:txBody>
      </p:sp>
      <p:sp>
        <p:nvSpPr>
          <p:cNvPr id="25" name="18 Rectángulo redondeado"/>
          <p:cNvSpPr/>
          <p:nvPr/>
        </p:nvSpPr>
        <p:spPr>
          <a:xfrm>
            <a:off x="3824752" y="1466604"/>
            <a:ext cx="4536504" cy="432048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Generar información estadística y geográfica de la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2 Rectángulo redondeado"/>
          <p:cNvSpPr/>
          <p:nvPr/>
        </p:nvSpPr>
        <p:spPr>
          <a:xfrm>
            <a:off x="1159799" y="2042668"/>
            <a:ext cx="136815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Gestión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3 Rectángulo redondeado"/>
          <p:cNvSpPr/>
          <p:nvPr/>
        </p:nvSpPr>
        <p:spPr>
          <a:xfrm>
            <a:off x="9656743" y="2042668"/>
            <a:ext cx="136815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Desempeño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6 Forma"/>
          <p:cNvCxnSpPr/>
          <p:nvPr/>
        </p:nvCxnSpPr>
        <p:spPr>
          <a:xfrm rot="10800000" flipV="1">
            <a:off x="1915883" y="1682627"/>
            <a:ext cx="1908212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7 Forma"/>
          <p:cNvCxnSpPr/>
          <p:nvPr/>
        </p:nvCxnSpPr>
        <p:spPr>
          <a:xfrm rot="10800000" flipH="1" flipV="1">
            <a:off x="8361913" y="1682627"/>
            <a:ext cx="1908212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8 Rectángulo redondeado"/>
          <p:cNvSpPr/>
          <p:nvPr/>
        </p:nvSpPr>
        <p:spPr>
          <a:xfrm>
            <a:off x="3500716" y="2042668"/>
            <a:ext cx="5184576" cy="64800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MX" sz="1400" b="1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 las </a:t>
            </a:r>
            <a:r>
              <a:rPr lang="es-MX" sz="14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Procuradurías Generales de Justicia y/o Fiscalías Generales</a:t>
            </a:r>
            <a:r>
              <a:rPr lang="es-MX" sz="1400" b="1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de cada Entidad Federativa</a:t>
            </a:r>
            <a:endParaRPr lang="es-MX" sz="1400" b="1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2599959" y="2258692"/>
            <a:ext cx="864096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3 Conector recto de flecha"/>
          <p:cNvCxnSpPr/>
          <p:nvPr/>
        </p:nvCxnSpPr>
        <p:spPr>
          <a:xfrm flipH="1">
            <a:off x="8720639" y="2258692"/>
            <a:ext cx="864096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4 Rectángulo redondeado"/>
          <p:cNvSpPr/>
          <p:nvPr/>
        </p:nvSpPr>
        <p:spPr>
          <a:xfrm>
            <a:off x="4148788" y="2852936"/>
            <a:ext cx="3888432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específicamente en las funciones de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801073" y="5211616"/>
            <a:ext cx="10583862" cy="57546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la finalidad que dicha información se vincule con el quehacer gubernamental dentro del proceso de diseño, implementación, monitoreo y evaluación de las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políticas públicas de alcance nacional 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los referidos temas de interés nacional.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7 CuadroTexto"/>
          <p:cNvSpPr txBox="1">
            <a:spLocks noChangeArrowheads="1"/>
          </p:cNvSpPr>
          <p:nvPr/>
        </p:nvSpPr>
        <p:spPr bwMode="auto">
          <a:xfrm>
            <a:off x="9565693" y="110740"/>
            <a:ext cx="2298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Objetivo general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4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35" name="6 Elipse"/>
          <p:cNvSpPr/>
          <p:nvPr/>
        </p:nvSpPr>
        <p:spPr>
          <a:xfrm>
            <a:off x="1163042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7 Elipse"/>
          <p:cNvSpPr/>
          <p:nvPr/>
        </p:nvSpPr>
        <p:spPr>
          <a:xfrm>
            <a:off x="4042512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9 Elipse"/>
          <p:cNvSpPr/>
          <p:nvPr/>
        </p:nvSpPr>
        <p:spPr>
          <a:xfrm>
            <a:off x="6921982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11 Elipse"/>
          <p:cNvSpPr/>
          <p:nvPr/>
        </p:nvSpPr>
        <p:spPr>
          <a:xfrm>
            <a:off x="9801453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CuadroTexto 10"/>
          <p:cNvSpPr txBox="1"/>
          <p:nvPr/>
        </p:nvSpPr>
        <p:spPr>
          <a:xfrm>
            <a:off x="1035025" y="3363882"/>
            <a:ext cx="147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Gobierno</a:t>
            </a:r>
            <a:endParaRPr lang="es-MX" sz="1400" b="1" dirty="0" smtClean="0">
              <a:solidFill>
                <a:srgbClr val="31859C"/>
              </a:solidFill>
            </a:endParaRPr>
          </a:p>
        </p:txBody>
      </p:sp>
      <p:sp>
        <p:nvSpPr>
          <p:cNvPr id="48" name="CuadroTexto 10"/>
          <p:cNvSpPr txBox="1"/>
          <p:nvPr/>
        </p:nvSpPr>
        <p:spPr>
          <a:xfrm>
            <a:off x="3914495" y="3310110"/>
            <a:ext cx="147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Procuración de justicia</a:t>
            </a:r>
          </a:p>
        </p:txBody>
      </p:sp>
      <p:sp>
        <p:nvSpPr>
          <p:cNvPr id="49" name="CuadroTexto 10"/>
          <p:cNvSpPr txBox="1"/>
          <p:nvPr/>
        </p:nvSpPr>
        <p:spPr>
          <a:xfrm>
            <a:off x="6705072" y="326371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Justicia para adolescentes</a:t>
            </a:r>
          </a:p>
        </p:txBody>
      </p:sp>
      <p:sp>
        <p:nvSpPr>
          <p:cNvPr id="50" name="CuadroTexto 10"/>
          <p:cNvSpPr txBox="1"/>
          <p:nvPr/>
        </p:nvSpPr>
        <p:spPr>
          <a:xfrm>
            <a:off x="9585082" y="326371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Justicia alternativa</a:t>
            </a:r>
          </a:p>
        </p:txBody>
      </p:sp>
      <p:pic>
        <p:nvPicPr>
          <p:cNvPr id="51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35" y="4068445"/>
            <a:ext cx="7207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37120" y="3960845"/>
            <a:ext cx="792088" cy="792088"/>
          </a:xfrm>
          <a:prstGeom prst="rect">
            <a:avLst/>
          </a:prstGeom>
          <a:noFill/>
        </p:spPr>
      </p:pic>
      <p:pic>
        <p:nvPicPr>
          <p:cNvPr id="54" name="Picture 2" descr="Resultado de imagen para icono trat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40" t="20160" r="4241" b="19361"/>
          <a:stretch>
            <a:fillRect/>
          </a:stretch>
        </p:blipFill>
        <p:spPr bwMode="auto">
          <a:xfrm>
            <a:off x="9963124" y="4173322"/>
            <a:ext cx="900100" cy="60006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4295800" y="404995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0434262" y="4509120"/>
            <a:ext cx="1208851" cy="12088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096000" y="1713350"/>
            <a:ext cx="5571475" cy="37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200" b="1" dirty="0" smtClean="0">
                <a:solidFill>
                  <a:srgbClr val="31859C"/>
                </a:solidFill>
                <a:latin typeface="+mj-lt"/>
              </a:rPr>
              <a:t>Unidad </a:t>
            </a:r>
            <a:r>
              <a:rPr lang="es-MX" sz="2200" b="1" dirty="0">
                <a:solidFill>
                  <a:srgbClr val="31859C"/>
                </a:solidFill>
                <a:latin typeface="+mj-lt"/>
              </a:rPr>
              <a:t>de </a:t>
            </a:r>
            <a:r>
              <a:rPr lang="es-MX" sz="2200" b="1" dirty="0" smtClean="0">
                <a:solidFill>
                  <a:srgbClr val="31859C"/>
                </a:solidFill>
                <a:latin typeface="+mj-lt"/>
              </a:rPr>
              <a:t>análisis:</a:t>
            </a:r>
            <a:endParaRPr lang="es-MX" sz="2200" b="1" dirty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Procuradurías Generales de Justicia y/o Fiscalías Generales de cada Entidad Federativa</a:t>
            </a:r>
            <a:endParaRPr lang="es-MX" sz="14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14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Periodo </a:t>
            </a:r>
            <a:r>
              <a:rPr lang="es-ES" sz="2200" b="1" dirty="0">
                <a:solidFill>
                  <a:srgbClr val="31859C"/>
                </a:solidFill>
                <a:latin typeface="+mj-lt"/>
              </a:rPr>
              <a:t>de levantamiento: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altLang="es-MX" sz="2000" b="1" dirty="0">
                <a:solidFill>
                  <a:srgbClr val="10253F"/>
                </a:solidFill>
                <a:latin typeface="+mj-lt"/>
              </a:rPr>
              <a:t>Del </a:t>
            </a:r>
            <a:r>
              <a:rPr lang="es-MX" altLang="es-MX" sz="2000" b="1" dirty="0" smtClean="0">
                <a:solidFill>
                  <a:srgbClr val="10253F"/>
                </a:solidFill>
                <a:latin typeface="+mj-lt"/>
              </a:rPr>
              <a:t>07 </a:t>
            </a:r>
            <a:r>
              <a:rPr lang="es-MX" altLang="es-MX" sz="2000" b="1" dirty="0">
                <a:solidFill>
                  <a:srgbClr val="10253F"/>
                </a:solidFill>
                <a:latin typeface="+mj-lt"/>
              </a:rPr>
              <a:t>de </a:t>
            </a:r>
            <a:r>
              <a:rPr lang="es-MX" altLang="es-MX" sz="2000" b="1" dirty="0" smtClean="0">
                <a:solidFill>
                  <a:srgbClr val="10253F"/>
                </a:solidFill>
                <a:latin typeface="+mj-lt"/>
              </a:rPr>
              <a:t>febrero </a:t>
            </a:r>
            <a:r>
              <a:rPr lang="es-MX" altLang="es-MX" sz="2000" b="1" dirty="0">
                <a:solidFill>
                  <a:srgbClr val="10253F"/>
                </a:solidFill>
                <a:latin typeface="+mj-lt"/>
              </a:rPr>
              <a:t>al </a:t>
            </a:r>
            <a:r>
              <a:rPr lang="es-MX" altLang="es-MX" sz="2000" b="1" dirty="0" smtClean="0">
                <a:solidFill>
                  <a:srgbClr val="10253F"/>
                </a:solidFill>
                <a:latin typeface="+mj-lt"/>
              </a:rPr>
              <a:t>08 </a:t>
            </a:r>
            <a:r>
              <a:rPr lang="es-MX" altLang="es-MX" sz="2000" b="1" dirty="0">
                <a:solidFill>
                  <a:srgbClr val="10253F"/>
                </a:solidFill>
                <a:latin typeface="+mj-lt"/>
              </a:rPr>
              <a:t>de </a:t>
            </a:r>
            <a:r>
              <a:rPr lang="es-MX" altLang="es-MX" sz="2000" b="1" dirty="0" smtClean="0">
                <a:solidFill>
                  <a:srgbClr val="10253F"/>
                </a:solidFill>
                <a:latin typeface="+mj-lt"/>
              </a:rPr>
              <a:t>septiembre </a:t>
            </a:r>
            <a:r>
              <a:rPr lang="es-MX" altLang="es-MX" sz="2000" b="1" dirty="0">
                <a:solidFill>
                  <a:srgbClr val="10253F"/>
                </a:solidFill>
                <a:latin typeface="+mj-lt"/>
              </a:rPr>
              <a:t>de </a:t>
            </a:r>
            <a:r>
              <a:rPr lang="es-MX" altLang="es-MX" sz="2000" b="1" dirty="0" smtClean="0">
                <a:solidFill>
                  <a:srgbClr val="10253F"/>
                </a:solidFill>
                <a:latin typeface="+mj-lt"/>
              </a:rPr>
              <a:t>2017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200" b="1" dirty="0">
              <a:solidFill>
                <a:srgbClr val="10253F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Publicación de resultados:</a:t>
            </a:r>
            <a:endParaRPr lang="es-ES" sz="2200" b="1" dirty="0">
              <a:solidFill>
                <a:srgbClr val="31859C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27 de octubre de 2017</a:t>
            </a:r>
            <a:endParaRPr lang="es-ES" sz="2000" b="1" dirty="0" smtClean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10253F"/>
                </a:solidFill>
              </a:rPr>
              <a:t> </a:t>
            </a:r>
            <a:r>
              <a:rPr lang="es-MX" sz="2000" b="1" dirty="0" smtClean="0">
                <a:solidFill>
                  <a:srgbClr val="10253F"/>
                </a:solidFill>
              </a:rPr>
              <a:t> </a:t>
            </a:r>
            <a:endParaRPr lang="es-MX" sz="2000" b="1" dirty="0">
              <a:solidFill>
                <a:srgbClr val="10253F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</a:endParaRPr>
          </a:p>
        </p:txBody>
      </p:sp>
      <p:sp>
        <p:nvSpPr>
          <p:cNvPr id="3" name="7 CuadroTexto"/>
          <p:cNvSpPr txBox="1">
            <a:spLocks noChangeArrowheads="1"/>
          </p:cNvSpPr>
          <p:nvPr/>
        </p:nvSpPr>
        <p:spPr bwMode="auto">
          <a:xfrm>
            <a:off x="8510276" y="110740"/>
            <a:ext cx="3353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Aspectos metodológicos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6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9" name="Rectángulo 8"/>
          <p:cNvSpPr/>
          <p:nvPr/>
        </p:nvSpPr>
        <p:spPr>
          <a:xfrm>
            <a:off x="507349" y="1713350"/>
            <a:ext cx="5588651" cy="35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Cobertura </a:t>
            </a: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geográfica</a:t>
            </a:r>
            <a:r>
              <a:rPr lang="es-ES" sz="2200" b="1" dirty="0">
                <a:solidFill>
                  <a:srgbClr val="31859C"/>
                </a:solidFill>
                <a:latin typeface="+mj-lt"/>
              </a:rPr>
              <a:t>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Nacional / Desglose por Entidad </a:t>
            </a:r>
            <a:r>
              <a:rPr lang="es-MX" sz="2000" b="1" dirty="0">
                <a:solidFill>
                  <a:srgbClr val="10253F"/>
                </a:solidFill>
                <a:latin typeface="+mj-lt"/>
              </a:rPr>
              <a:t>F</a:t>
            </a: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ederativa </a:t>
            </a: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Cobertura </a:t>
            </a: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temporal</a:t>
            </a:r>
            <a:r>
              <a:rPr lang="es-ES" sz="2200" b="1" dirty="0">
                <a:solidFill>
                  <a:srgbClr val="31859C"/>
                </a:solidFill>
                <a:latin typeface="+mj-lt"/>
              </a:rPr>
              <a:t>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2016 y 2017*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000" b="1" dirty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Periodicidad: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Anual</a:t>
            </a: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200" b="1" dirty="0" smtClean="0">
                <a:solidFill>
                  <a:srgbClr val="31859C"/>
                </a:solidFill>
                <a:latin typeface="+mj-lt"/>
              </a:rPr>
              <a:t>Población objetivo: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Gobierno (ámbito estatal)</a:t>
            </a:r>
            <a:endParaRPr lang="es-MX" sz="2000" b="1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7412" y="908720"/>
            <a:ext cx="1146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El Censo Nacional de Procuración de Justicia Estatal 2017 presenta los siguientes aspectos metodológicos:</a:t>
            </a:r>
            <a:endParaRPr lang="es-MX" sz="1400" b="1" dirty="0" smtClean="0">
              <a:solidFill>
                <a:srgbClr val="31859C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062" y="6091488"/>
            <a:ext cx="449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Sólo </a:t>
            </a:r>
            <a:r>
              <a:rPr lang="es-MX" sz="800" dirty="0"/>
              <a:t>para las preguntas que solicitan datos al momento de la aplicación </a:t>
            </a:r>
            <a:r>
              <a:rPr lang="es-MX" sz="800" dirty="0" smtClean="0"/>
              <a:t>del cuestionario</a:t>
            </a:r>
          </a:p>
        </p:txBody>
      </p:sp>
    </p:spTree>
    <p:extLst>
      <p:ext uri="{BB962C8B-B14F-4D97-AF65-F5344CB8AC3E}">
        <p14:creationId xmlns:p14="http://schemas.microsoft.com/office/powerpoint/2010/main" val="15612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CuadroTexto"/>
          <p:cNvSpPr txBox="1">
            <a:spLocks noChangeArrowheads="1"/>
          </p:cNvSpPr>
          <p:nvPr/>
        </p:nvSpPr>
        <p:spPr bwMode="auto">
          <a:xfrm>
            <a:off x="8402234" y="110740"/>
            <a:ext cx="3461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Instrumento de captación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6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12" name="Rectángulo 11"/>
          <p:cNvSpPr/>
          <p:nvPr/>
        </p:nvSpPr>
        <p:spPr>
          <a:xfrm>
            <a:off x="263352" y="1556792"/>
            <a:ext cx="2342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1</a:t>
            </a:r>
          </a:p>
          <a:p>
            <a:pPr algn="just"/>
            <a:r>
              <a:rPr lang="es-MX" sz="1200" b="1" dirty="0">
                <a:solidFill>
                  <a:srgbClr val="10253F"/>
                </a:solidFill>
              </a:rPr>
              <a:t>Estructura </a:t>
            </a:r>
            <a:r>
              <a:rPr lang="es-MX" sz="1200" b="1" dirty="0" smtClean="0">
                <a:solidFill>
                  <a:srgbClr val="10253F"/>
                </a:solidFill>
              </a:rPr>
              <a:t>Organizacional </a:t>
            </a:r>
            <a:r>
              <a:rPr lang="es-MX" sz="1200" b="1" dirty="0">
                <a:solidFill>
                  <a:srgbClr val="10253F"/>
                </a:solidFill>
              </a:rPr>
              <a:t>y R</a:t>
            </a:r>
            <a:r>
              <a:rPr lang="es-MX" sz="1200" b="1" dirty="0" smtClean="0">
                <a:solidFill>
                  <a:srgbClr val="10253F"/>
                </a:solidFill>
              </a:rPr>
              <a:t>ecursos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215680" y="1556792"/>
            <a:ext cx="234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</a:t>
            </a:r>
            <a:r>
              <a:rPr lang="es-MX" sz="1200" b="1" dirty="0" smtClean="0">
                <a:solidFill>
                  <a:srgbClr val="31859C"/>
                </a:solidFill>
              </a:rPr>
              <a:t>2</a:t>
            </a:r>
          </a:p>
          <a:p>
            <a:pPr algn="just"/>
            <a:r>
              <a:rPr lang="es-MX" sz="1200" b="1" dirty="0" smtClean="0">
                <a:solidFill>
                  <a:srgbClr val="10253F"/>
                </a:solidFill>
              </a:rPr>
              <a:t>Procuración de Justicia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245835" y="1556792"/>
            <a:ext cx="234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3</a:t>
            </a:r>
            <a:endParaRPr lang="es-MX" sz="1200" b="1" dirty="0" smtClean="0">
              <a:solidFill>
                <a:srgbClr val="31859C"/>
              </a:solidFill>
            </a:endParaRPr>
          </a:p>
          <a:p>
            <a:pPr algn="just"/>
            <a:r>
              <a:rPr lang="es-MX" sz="1200" b="1" dirty="0" smtClean="0">
                <a:solidFill>
                  <a:srgbClr val="10253F"/>
                </a:solidFill>
              </a:rPr>
              <a:t>Justicia para Adolescentes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342202" y="1556792"/>
            <a:ext cx="234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</a:t>
            </a:r>
            <a:r>
              <a:rPr lang="es-MX" sz="1200" b="1" dirty="0" smtClean="0">
                <a:solidFill>
                  <a:srgbClr val="31859C"/>
                </a:solidFill>
              </a:rPr>
              <a:t>4</a:t>
            </a:r>
          </a:p>
          <a:p>
            <a:pPr algn="just"/>
            <a:r>
              <a:rPr lang="es-MX" sz="1200" b="1" dirty="0" smtClean="0">
                <a:solidFill>
                  <a:srgbClr val="10253F"/>
                </a:solidFill>
              </a:rPr>
              <a:t>Justicia Alternativa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87412" y="908720"/>
            <a:ext cx="1146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El instrumento de captación del Censo Nacional de Procuración de Justicia Estatal 2017 se compone de la siguiente manera:</a:t>
            </a:r>
            <a:endParaRPr lang="es-MX" sz="1400" b="1" dirty="0" smtClean="0">
              <a:solidFill>
                <a:srgbClr val="31859C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048000" y="1621249"/>
            <a:ext cx="0" cy="4032448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9144000" y="1621248"/>
            <a:ext cx="0" cy="4032448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6096000" y="1621249"/>
            <a:ext cx="0" cy="4032448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63352" y="2204864"/>
            <a:ext cx="241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 smtClean="0"/>
              <a:t>Estructura organizacional.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humanos, presupuestales  y materiales.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Agencias del Ministerio Público.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Infraestructura para el ejercicio de la función.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Ejercicio de funciones específicas.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Servicios periciales y/o servicio </a:t>
            </a:r>
            <a:r>
              <a:rPr lang="es-MX" sz="1200" dirty="0"/>
              <a:t>m</a:t>
            </a:r>
            <a:r>
              <a:rPr lang="es-MX" sz="1200" dirty="0" smtClean="0"/>
              <a:t>édico forense.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Centros de justicia para las mujeres o centros especializados para la atención de las mujeres.</a:t>
            </a:r>
            <a:endParaRPr lang="es-MX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228876" y="2204864"/>
            <a:ext cx="241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 smtClean="0"/>
              <a:t>Implementación del Sistema Penal Acusatorio.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Denuncias y querellas.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Actas circunstanciadas.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Ingresos / aperturas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Conclusiones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Cierres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Existencias al cierre del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Órdenes de aprehensión.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Vehículos robados y recuperados.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Exploración específica del delito de narcomenudeo en </a:t>
            </a:r>
            <a:r>
              <a:rPr lang="es-MX" sz="1200" dirty="0"/>
              <a:t>a</a:t>
            </a:r>
            <a:r>
              <a:rPr lang="es-MX" sz="1200" dirty="0" smtClean="0"/>
              <a:t>veriguaciones </a:t>
            </a:r>
            <a:r>
              <a:rPr lang="es-MX" sz="1200" dirty="0"/>
              <a:t>p</a:t>
            </a:r>
            <a:r>
              <a:rPr lang="es-MX" sz="1200" dirty="0" smtClean="0"/>
              <a:t>revias iniciadas y/o carpetas de investigación abiertas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Medidas cautelares.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Exploración específica de características de presuntos delitos seleccionados.</a:t>
            </a:r>
            <a:endParaRPr lang="es-MX" sz="1200" dirty="0" smtClean="0">
              <a:solidFill>
                <a:srgbClr val="00000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245835" y="2204864"/>
            <a:ext cx="241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 smtClean="0"/>
              <a:t>Denuncias y querellas.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Ingresos / </a:t>
            </a:r>
            <a:r>
              <a:rPr lang="es-MX" sz="1200" dirty="0"/>
              <a:t>a</a:t>
            </a:r>
            <a:r>
              <a:rPr lang="es-MX" sz="1200" dirty="0" smtClean="0"/>
              <a:t>perturas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Conclusiones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Cierres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Existencias al cierre del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Órdenes de detención.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Exploración especifica de la conducta antisocial de narcomenudeo en averiguaciones previas iniciadas y/o investigaciones abiertas durante el año.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Exploración específica de características de presuntas conductas antisociales seleccionadas.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9342202" y="2204864"/>
            <a:ext cx="241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 smtClean="0"/>
              <a:t>Operación de la justicia </a:t>
            </a:r>
            <a:r>
              <a:rPr lang="es-MX" sz="1200" dirty="0"/>
              <a:t>a</a:t>
            </a:r>
            <a:r>
              <a:rPr lang="es-MX" sz="1200" dirty="0" smtClean="0"/>
              <a:t>lternativa y/o mecanismos alternativos de solución de controversias.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Estructura organizacional y recursos humanos.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presupuestales.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materiales.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Justicia alternativa y/o mecanismos </a:t>
            </a:r>
            <a:r>
              <a:rPr lang="es-MX" sz="1200" dirty="0"/>
              <a:t>a</a:t>
            </a:r>
            <a:r>
              <a:rPr lang="es-MX" sz="1200" dirty="0" smtClean="0"/>
              <a:t>lternativos de solución de controversias.</a:t>
            </a:r>
          </a:p>
        </p:txBody>
      </p:sp>
    </p:spTree>
    <p:extLst>
      <p:ext uri="{BB962C8B-B14F-4D97-AF65-F5344CB8AC3E}">
        <p14:creationId xmlns:p14="http://schemas.microsoft.com/office/powerpoint/2010/main" val="10446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5400" b="1" dirty="0" smtClean="0">
                <a:solidFill>
                  <a:srgbClr val="17375E"/>
                </a:solidFill>
                <a:latin typeface="+mj-lt"/>
              </a:rPr>
              <a:t>Resultados generales</a:t>
            </a:r>
            <a:endParaRPr lang="es-MX" sz="5400" b="1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2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Módulo 1. Estructura organizacional y recursos</a:t>
            </a:r>
            <a:endParaRPr lang="es-MX" sz="4800" b="1" dirty="0">
              <a:solidFill>
                <a:srgbClr val="3185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67 Redondear rectángulo de esquina sencilla"/>
          <p:cNvSpPr/>
          <p:nvPr/>
        </p:nvSpPr>
        <p:spPr>
          <a:xfrm>
            <a:off x="5007496" y="1844998"/>
            <a:ext cx="727864" cy="1071910"/>
          </a:xfrm>
          <a:prstGeom prst="round1Rect">
            <a:avLst/>
          </a:prstGeom>
          <a:solidFill>
            <a:srgbClr val="0C223C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Redondear rectángulo de esquina sencilla"/>
          <p:cNvSpPr/>
          <p:nvPr/>
        </p:nvSpPr>
        <p:spPr>
          <a:xfrm>
            <a:off x="335360" y="2061022"/>
            <a:ext cx="5400000" cy="3960000"/>
          </a:xfrm>
          <a:prstGeom prst="round1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467508" y="110740"/>
            <a:ext cx="339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Estructura organizacional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la estructura orgánica de las Procuradurías Generales de Justicia y/o Fiscalías Generales se conformó por </a:t>
            </a:r>
            <a:r>
              <a:rPr lang="es-MX" sz="1600" b="1" dirty="0" smtClean="0">
                <a:solidFill>
                  <a:srgbClr val="31859C"/>
                </a:solidFill>
              </a:rPr>
              <a:t>mil 386 </a:t>
            </a:r>
            <a:r>
              <a:rPr lang="es-MX" sz="1600" b="1" dirty="0">
                <a:solidFill>
                  <a:srgbClr val="31859C"/>
                </a:solidFill>
              </a:rPr>
              <a:t>u</a:t>
            </a:r>
            <a:r>
              <a:rPr lang="es-MX" sz="1600" b="1" dirty="0" smtClean="0">
                <a:solidFill>
                  <a:srgbClr val="31859C"/>
                </a:solidFill>
              </a:rPr>
              <a:t>nidades </a:t>
            </a:r>
            <a:r>
              <a:rPr lang="es-MX" sz="1600" b="1" dirty="0">
                <a:solidFill>
                  <a:srgbClr val="31859C"/>
                </a:solidFill>
              </a:rPr>
              <a:t>a</a:t>
            </a:r>
            <a:r>
              <a:rPr lang="es-MX" sz="1600" b="1" dirty="0" smtClean="0">
                <a:solidFill>
                  <a:srgbClr val="31859C"/>
                </a:solidFill>
              </a:rPr>
              <a:t>dministrativas</a:t>
            </a:r>
            <a:r>
              <a:rPr lang="es-MX" sz="1400" b="1" dirty="0" smtClean="0">
                <a:solidFill>
                  <a:srgbClr val="10253F"/>
                </a:solidFill>
              </a:rPr>
              <a:t> y  </a:t>
            </a:r>
            <a:r>
              <a:rPr lang="es-MX" sz="1600" b="1" dirty="0" smtClean="0">
                <a:solidFill>
                  <a:srgbClr val="31859C"/>
                </a:solidFill>
              </a:rPr>
              <a:t>3 mil 989 Agencias del Ministerio Público</a:t>
            </a:r>
            <a:r>
              <a:rPr lang="es-MX" sz="1400" b="1" dirty="0" smtClean="0">
                <a:solidFill>
                  <a:srgbClr val="10253F"/>
                </a:solidFill>
              </a:rPr>
              <a:t>, siendo las más frecuentes las siguientes: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169" name="168 Grupo"/>
          <p:cNvGrpSpPr/>
          <p:nvPr/>
        </p:nvGrpSpPr>
        <p:grpSpPr>
          <a:xfrm>
            <a:off x="6456040" y="1628974"/>
            <a:ext cx="5400600" cy="4392222"/>
            <a:chOff x="6456040" y="1773082"/>
            <a:chExt cx="5400600" cy="4392222"/>
          </a:xfrm>
        </p:grpSpPr>
        <p:grpSp>
          <p:nvGrpSpPr>
            <p:cNvPr id="70" name="69 Grupo"/>
            <p:cNvGrpSpPr/>
            <p:nvPr/>
          </p:nvGrpSpPr>
          <p:grpSpPr>
            <a:xfrm>
              <a:off x="6456640" y="1773082"/>
              <a:ext cx="5400000" cy="4392222"/>
              <a:chOff x="407368" y="1700634"/>
              <a:chExt cx="5400000" cy="4392222"/>
            </a:xfrm>
          </p:grpSpPr>
          <p:sp>
            <p:nvSpPr>
              <p:cNvPr id="71" name="70 Redondear rectángulo de esquina sencilla"/>
              <p:cNvSpPr/>
              <p:nvPr/>
            </p:nvSpPr>
            <p:spPr>
              <a:xfrm>
                <a:off x="5079504" y="1916832"/>
                <a:ext cx="727864" cy="1071910"/>
              </a:xfrm>
              <a:prstGeom prst="round1Rect">
                <a:avLst/>
              </a:prstGeom>
              <a:solidFill>
                <a:srgbClr val="31859C"/>
              </a:solidFill>
              <a:ln w="3810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71 Redondear rectángulo de esquina sencilla"/>
              <p:cNvSpPr/>
              <p:nvPr/>
            </p:nvSpPr>
            <p:spPr>
              <a:xfrm>
                <a:off x="407368" y="1700634"/>
                <a:ext cx="5400000" cy="504230"/>
              </a:xfrm>
              <a:prstGeom prst="round1Rect">
                <a:avLst/>
              </a:prstGeom>
              <a:solidFill>
                <a:srgbClr val="31859C"/>
              </a:solidFill>
              <a:ln w="3810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Arial" pitchFamily="34" charset="0"/>
                    <a:cs typeface="Arial" pitchFamily="34" charset="0"/>
                  </a:rPr>
                  <a:t>Agencias del Ministerio Público</a:t>
                </a:r>
                <a:endParaRPr lang="es-MX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72 Redondear rectángulo de esquina sencilla"/>
              <p:cNvSpPr/>
              <p:nvPr/>
            </p:nvSpPr>
            <p:spPr>
              <a:xfrm>
                <a:off x="407368" y="2132856"/>
                <a:ext cx="5400000" cy="3960000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120 Elipse"/>
            <p:cNvSpPr/>
            <p:nvPr/>
          </p:nvSpPr>
          <p:spPr>
            <a:xfrm>
              <a:off x="10848528" y="2420888"/>
              <a:ext cx="612000" cy="612000"/>
            </a:xfrm>
            <a:prstGeom prst="ellipse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2" name="121 Elipse"/>
            <p:cNvSpPr/>
            <p:nvPr/>
          </p:nvSpPr>
          <p:spPr>
            <a:xfrm>
              <a:off x="10875528" y="3140968"/>
              <a:ext cx="558000" cy="558000"/>
            </a:xfrm>
            <a:prstGeom prst="ellipse">
              <a:avLst/>
            </a:prstGeom>
            <a:solidFill>
              <a:srgbClr val="0085B1"/>
            </a:solidFill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10902528" y="3825032"/>
              <a:ext cx="504000" cy="504000"/>
            </a:xfrm>
            <a:prstGeom prst="ellipse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10929528" y="4437112"/>
              <a:ext cx="450000" cy="450000"/>
            </a:xfrm>
            <a:prstGeom prst="ellipse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10938528" y="5013176"/>
              <a:ext cx="432000" cy="432048"/>
            </a:xfrm>
            <a:prstGeom prst="ellipse">
              <a:avLst/>
            </a:prstGeom>
            <a:solidFill>
              <a:srgbClr val="0C223C"/>
            </a:solidFill>
            <a:ln>
              <a:solidFill>
                <a:srgbClr val="0C22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6" name="125 CuadroTexto"/>
            <p:cNvSpPr txBox="1"/>
            <p:nvPr/>
          </p:nvSpPr>
          <p:spPr>
            <a:xfrm>
              <a:off x="10776520" y="2564904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48.0%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7865136" y="2617167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rgbClr val="00A7C9"/>
                  </a:solidFill>
                </a:rPr>
                <a:t>Agencia Mixta o General</a:t>
              </a:r>
              <a:endParaRPr lang="es-MX" sz="1400" b="1" dirty="0">
                <a:solidFill>
                  <a:srgbClr val="00A7C9"/>
                </a:solidFill>
              </a:endParaRPr>
            </a:p>
          </p:txBody>
        </p:sp>
        <p:sp>
          <p:nvSpPr>
            <p:cNvPr id="128" name="127 CuadroTexto"/>
            <p:cNvSpPr txBox="1"/>
            <p:nvPr/>
          </p:nvSpPr>
          <p:spPr>
            <a:xfrm>
              <a:off x="7865136" y="3108657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rgbClr val="0085B1"/>
                  </a:solidFill>
                </a:rPr>
                <a:t>Agencia Especializada en Justicia Alternativa</a:t>
              </a:r>
              <a:endParaRPr lang="es-MX" sz="1400" b="1" dirty="0">
                <a:solidFill>
                  <a:srgbClr val="0085B1"/>
                </a:solidFill>
              </a:endParaRPr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7865136" y="3749696"/>
              <a:ext cx="2911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rgbClr val="006887"/>
                  </a:solidFill>
                </a:rPr>
                <a:t>Agencia Especializada en Robos</a:t>
              </a:r>
              <a:endParaRPr lang="es-MX" sz="1400" b="1" dirty="0">
                <a:solidFill>
                  <a:srgbClr val="006887"/>
                </a:solidFill>
              </a:endParaRPr>
            </a:p>
          </p:txBody>
        </p:sp>
        <p:sp>
          <p:nvSpPr>
            <p:cNvPr id="130" name="129 CuadroTexto"/>
            <p:cNvSpPr txBox="1"/>
            <p:nvPr/>
          </p:nvSpPr>
          <p:spPr>
            <a:xfrm>
              <a:off x="7865136" y="4360313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rgbClr val="023C60"/>
                  </a:solidFill>
                </a:rPr>
                <a:t>Agencia Especializada en Homicidios</a:t>
              </a:r>
              <a:endParaRPr lang="es-MX" sz="1400" b="1" dirty="0">
                <a:solidFill>
                  <a:srgbClr val="023C60"/>
                </a:solidFill>
              </a:endParaRPr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7865136" y="5013176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rgbClr val="0C223C"/>
                  </a:solidFill>
                </a:rPr>
                <a:t>Agencia Especializada en Atención de Adolescentes</a:t>
              </a:r>
              <a:endParaRPr lang="es-MX" sz="1400" b="1" dirty="0">
                <a:solidFill>
                  <a:srgbClr val="0C223C"/>
                </a:solidFill>
              </a:endParaRPr>
            </a:p>
          </p:txBody>
        </p:sp>
        <p:sp>
          <p:nvSpPr>
            <p:cNvPr id="132" name="131 CuadroTexto"/>
            <p:cNvSpPr txBox="1"/>
            <p:nvPr/>
          </p:nvSpPr>
          <p:spPr>
            <a:xfrm>
              <a:off x="10776520" y="3240859"/>
              <a:ext cx="7920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>
                  <a:solidFill>
                    <a:schemeClr val="bg1"/>
                  </a:solidFill>
                </a:rPr>
                <a:t>3.7%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132 CuadroTexto"/>
            <p:cNvSpPr txBox="1"/>
            <p:nvPr/>
          </p:nvSpPr>
          <p:spPr>
            <a:xfrm>
              <a:off x="10776520" y="391331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3.6%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10776520" y="4500128"/>
              <a:ext cx="79208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chemeClr val="bg1"/>
                  </a:solidFill>
                </a:rPr>
                <a:t>3.2%</a:t>
              </a:r>
              <a:endParaRPr lang="es-MX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10776520" y="508082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3.2%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6" name="135 Rectángulo"/>
            <p:cNvSpPr/>
            <p:nvPr/>
          </p:nvSpPr>
          <p:spPr>
            <a:xfrm>
              <a:off x="6852084" y="2492896"/>
              <a:ext cx="720080" cy="504056"/>
            </a:xfrm>
            <a:prstGeom prst="rect">
              <a:avLst/>
            </a:prstGeom>
            <a:noFill/>
            <a:ln w="28575"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7" name="136 Rectángulo"/>
            <p:cNvSpPr/>
            <p:nvPr/>
          </p:nvSpPr>
          <p:spPr>
            <a:xfrm>
              <a:off x="6852084" y="3122966"/>
              <a:ext cx="720080" cy="504056"/>
            </a:xfrm>
            <a:prstGeom prst="rect">
              <a:avLst/>
            </a:prstGeom>
            <a:noFill/>
            <a:ln w="28575"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8" name="137 Rectángulo"/>
            <p:cNvSpPr/>
            <p:nvPr/>
          </p:nvSpPr>
          <p:spPr>
            <a:xfrm>
              <a:off x="6852084" y="3753036"/>
              <a:ext cx="720080" cy="504056"/>
            </a:xfrm>
            <a:prstGeom prst="rect">
              <a:avLst/>
            </a:prstGeom>
            <a:noFill/>
            <a:ln w="28575"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9" name="138 Rectángulo"/>
            <p:cNvSpPr/>
            <p:nvPr/>
          </p:nvSpPr>
          <p:spPr>
            <a:xfrm>
              <a:off x="6852084" y="4383106"/>
              <a:ext cx="720080" cy="504056"/>
            </a:xfrm>
            <a:prstGeom prst="rect">
              <a:avLst/>
            </a:prstGeom>
            <a:noFill/>
            <a:ln w="28575"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85A644"/>
                </a:solidFill>
              </a:endParaRPr>
            </a:p>
          </p:txBody>
        </p:sp>
        <p:sp>
          <p:nvSpPr>
            <p:cNvPr id="140" name="139 Rectángulo"/>
            <p:cNvSpPr/>
            <p:nvPr/>
          </p:nvSpPr>
          <p:spPr>
            <a:xfrm>
              <a:off x="6852084" y="5013176"/>
              <a:ext cx="720080" cy="504056"/>
            </a:xfrm>
            <a:prstGeom prst="rect">
              <a:avLst/>
            </a:prstGeom>
            <a:noFill/>
            <a:ln w="28575">
              <a:solidFill>
                <a:srgbClr val="0C22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5" name="164 Rectángulo"/>
            <p:cNvSpPr/>
            <p:nvPr/>
          </p:nvSpPr>
          <p:spPr>
            <a:xfrm>
              <a:off x="6456040" y="5697304"/>
              <a:ext cx="5400000" cy="468000"/>
            </a:xfrm>
            <a:prstGeom prst="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6" name="165 CuadroTexto"/>
            <p:cNvSpPr txBox="1"/>
            <p:nvPr/>
          </p:nvSpPr>
          <p:spPr>
            <a:xfrm>
              <a:off x="6807501" y="5702274"/>
              <a:ext cx="5049139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Dichas Agencias conforman </a:t>
              </a:r>
              <a:r>
                <a:rPr lang="es-MX" sz="2400" b="1" dirty="0" smtClean="0">
                  <a:solidFill>
                    <a:schemeClr val="bg1"/>
                  </a:solidFill>
                </a:rPr>
                <a:t>61.7% </a:t>
              </a:r>
              <a:r>
                <a:rPr lang="es-MX" sz="1200" b="1" dirty="0" smtClean="0">
                  <a:solidFill>
                    <a:schemeClr val="bg1"/>
                  </a:solidFill>
                </a:rPr>
                <a:t>del total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1" name="170 Imagen" descr="balanza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2104" y="3068868"/>
            <a:ext cx="360040" cy="360040"/>
          </a:xfrm>
          <a:prstGeom prst="rect">
            <a:avLst/>
          </a:prstGeom>
        </p:spPr>
      </p:pic>
      <p:pic>
        <p:nvPicPr>
          <p:cNvPr id="172" name="171 Imagen" descr="robo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2104" y="3716940"/>
            <a:ext cx="351483" cy="351483"/>
          </a:xfrm>
          <a:prstGeom prst="rect">
            <a:avLst/>
          </a:prstGeom>
        </p:spPr>
      </p:pic>
      <p:pic>
        <p:nvPicPr>
          <p:cNvPr id="173" name="172 Imagen" descr="ho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343150">
            <a:off x="6901686" y="4162586"/>
            <a:ext cx="648072" cy="648072"/>
          </a:xfrm>
          <a:prstGeom prst="rect">
            <a:avLst/>
          </a:prstGeom>
        </p:spPr>
      </p:pic>
      <p:pic>
        <p:nvPicPr>
          <p:cNvPr id="174" name="173 Imagen" descr="adoles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0662" y="4941116"/>
            <a:ext cx="360000" cy="360000"/>
          </a:xfrm>
          <a:prstGeom prst="rect">
            <a:avLst/>
          </a:prstGeom>
        </p:spPr>
      </p:pic>
      <p:pic>
        <p:nvPicPr>
          <p:cNvPr id="66" name="65 Imagen" descr="edifici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2104" y="2429446"/>
            <a:ext cx="351482" cy="351482"/>
          </a:xfrm>
          <a:prstGeom prst="rect">
            <a:avLst/>
          </a:prstGeom>
        </p:spPr>
      </p:pic>
      <p:sp>
        <p:nvSpPr>
          <p:cNvPr id="44" name="43 Redondear rectángulo de esquina sencilla"/>
          <p:cNvSpPr/>
          <p:nvPr/>
        </p:nvSpPr>
        <p:spPr>
          <a:xfrm>
            <a:off x="335360" y="1628800"/>
            <a:ext cx="5400000" cy="504230"/>
          </a:xfrm>
          <a:prstGeom prst="round1Rect">
            <a:avLst/>
          </a:prstGeom>
          <a:solidFill>
            <a:srgbClr val="0C223C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Unidades administrativas por función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4663624" y="2276780"/>
            <a:ext cx="612000" cy="612000"/>
          </a:xfrm>
          <a:prstGeom prst="ellipse">
            <a:avLst/>
          </a:prstGeom>
          <a:solidFill>
            <a:srgbClr val="0C223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7" name="76 Elipse"/>
          <p:cNvSpPr/>
          <p:nvPr/>
        </p:nvSpPr>
        <p:spPr>
          <a:xfrm>
            <a:off x="4690624" y="2996860"/>
            <a:ext cx="558000" cy="558000"/>
          </a:xfrm>
          <a:prstGeom prst="ellipse">
            <a:avLst/>
          </a:prstGeom>
          <a:solidFill>
            <a:srgbClr val="023C60"/>
          </a:solidFill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8" name="77 Elipse"/>
          <p:cNvSpPr/>
          <p:nvPr/>
        </p:nvSpPr>
        <p:spPr>
          <a:xfrm>
            <a:off x="4717624" y="3680924"/>
            <a:ext cx="504000" cy="504000"/>
          </a:xfrm>
          <a:prstGeom prst="ellipse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9" name="78 Elipse"/>
          <p:cNvSpPr/>
          <p:nvPr/>
        </p:nvSpPr>
        <p:spPr>
          <a:xfrm>
            <a:off x="4744624" y="4293004"/>
            <a:ext cx="450000" cy="450000"/>
          </a:xfrm>
          <a:prstGeom prst="ellipse">
            <a:avLst/>
          </a:prstGeom>
          <a:solidFill>
            <a:srgbClr val="0085B1"/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0" name="79 Elipse"/>
          <p:cNvSpPr/>
          <p:nvPr/>
        </p:nvSpPr>
        <p:spPr>
          <a:xfrm>
            <a:off x="4753624" y="4869068"/>
            <a:ext cx="432000" cy="432048"/>
          </a:xfrm>
          <a:prstGeom prst="ellipse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5" name="94 CuadroTexto"/>
          <p:cNvSpPr txBox="1"/>
          <p:nvPr/>
        </p:nvSpPr>
        <p:spPr>
          <a:xfrm>
            <a:off x="4591616" y="241345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16.7%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1662220" y="23296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Averiguaciones Previas/ Carpetas de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nvestigación</a:t>
            </a:r>
            <a:endParaRPr lang="es-MX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1662220" y="307893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23C60"/>
                </a:solidFill>
              </a:rPr>
              <a:t>Fiscalía </a:t>
            </a:r>
            <a:r>
              <a:rPr lang="es-MX" sz="1400" b="1" dirty="0">
                <a:solidFill>
                  <a:srgbClr val="023C60"/>
                </a:solidFill>
              </a:rPr>
              <a:t>E</a:t>
            </a:r>
            <a:r>
              <a:rPr lang="es-MX" sz="1400" b="1" dirty="0" smtClean="0">
                <a:solidFill>
                  <a:srgbClr val="023C60"/>
                </a:solidFill>
              </a:rPr>
              <a:t>special</a:t>
            </a:r>
            <a:endParaRPr lang="es-MX" sz="1400" b="1" dirty="0">
              <a:solidFill>
                <a:srgbClr val="023C60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1648001" y="3732992"/>
            <a:ext cx="247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6887"/>
                </a:solidFill>
              </a:rPr>
              <a:t>Policía Ministerial</a:t>
            </a:r>
            <a:endParaRPr lang="es-MX" sz="1400" b="1" dirty="0">
              <a:solidFill>
                <a:srgbClr val="006887"/>
              </a:solidFill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1662220" y="4370399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85B1"/>
                </a:solidFill>
              </a:rPr>
              <a:t>Servicios </a:t>
            </a:r>
            <a:r>
              <a:rPr lang="es-MX" sz="1400" b="1" dirty="0">
                <a:solidFill>
                  <a:srgbClr val="0085B1"/>
                </a:solidFill>
              </a:rPr>
              <a:t>P</a:t>
            </a:r>
            <a:r>
              <a:rPr lang="es-MX" sz="1400" b="1" dirty="0" smtClean="0">
                <a:solidFill>
                  <a:srgbClr val="0085B1"/>
                </a:solidFill>
              </a:rPr>
              <a:t>ericiales</a:t>
            </a:r>
            <a:endParaRPr lang="es-MX" sz="1400" b="1" dirty="0">
              <a:solidFill>
                <a:srgbClr val="0085B1"/>
              </a:solidFill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1662220" y="4978844"/>
            <a:ext cx="2983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A7C9"/>
                </a:solidFill>
              </a:rPr>
              <a:t>Oficialía Mayor o Administración</a:t>
            </a:r>
            <a:endParaRPr lang="es-MX" sz="1400" b="1" dirty="0">
              <a:solidFill>
                <a:srgbClr val="00A7C9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4591616" y="3087305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8.6%</a:t>
            </a:r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4591616" y="376920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6.3%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4591616" y="4380039"/>
            <a:ext cx="792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</a:rPr>
              <a:t>6.1%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4591616" y="494659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</a:rPr>
              <a:t>5.8%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12" name="111 Rectángulo"/>
          <p:cNvSpPr/>
          <p:nvPr/>
        </p:nvSpPr>
        <p:spPr>
          <a:xfrm>
            <a:off x="667180" y="2348788"/>
            <a:ext cx="720080" cy="50405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3" name="112 Rectángulo"/>
          <p:cNvSpPr/>
          <p:nvPr/>
        </p:nvSpPr>
        <p:spPr>
          <a:xfrm>
            <a:off x="667180" y="2978858"/>
            <a:ext cx="720080" cy="504056"/>
          </a:xfrm>
          <a:prstGeom prst="rect">
            <a:avLst/>
          </a:prstGeom>
          <a:noFill/>
          <a:ln w="28575"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4" name="113 Rectángulo"/>
          <p:cNvSpPr/>
          <p:nvPr/>
        </p:nvSpPr>
        <p:spPr>
          <a:xfrm>
            <a:off x="667180" y="3608928"/>
            <a:ext cx="720080" cy="504056"/>
          </a:xfrm>
          <a:prstGeom prst="rect">
            <a:avLst/>
          </a:prstGeom>
          <a:noFill/>
          <a:ln w="28575"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5" name="114 Rectángulo"/>
          <p:cNvSpPr/>
          <p:nvPr/>
        </p:nvSpPr>
        <p:spPr>
          <a:xfrm>
            <a:off x="667180" y="4238998"/>
            <a:ext cx="720080" cy="504056"/>
          </a:xfrm>
          <a:prstGeom prst="rect">
            <a:avLst/>
          </a:prstGeom>
          <a:noFill/>
          <a:ln w="28575"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6" name="115 Rectángulo"/>
          <p:cNvSpPr/>
          <p:nvPr/>
        </p:nvSpPr>
        <p:spPr>
          <a:xfrm>
            <a:off x="667180" y="4869068"/>
            <a:ext cx="720080" cy="504056"/>
          </a:xfrm>
          <a:prstGeom prst="rect">
            <a:avLst/>
          </a:prstGeom>
          <a:noFill/>
          <a:ln w="28575"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17" name="116 Imagen" descr="carpet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41371" y="2352922"/>
            <a:ext cx="571699" cy="495789"/>
          </a:xfrm>
          <a:prstGeom prst="rect">
            <a:avLst/>
          </a:prstGeom>
        </p:spPr>
      </p:pic>
      <p:sp>
        <p:nvSpPr>
          <p:cNvPr id="118" name="117 Rectángulo"/>
          <p:cNvSpPr/>
          <p:nvPr/>
        </p:nvSpPr>
        <p:spPr>
          <a:xfrm>
            <a:off x="334760" y="5553196"/>
            <a:ext cx="5400000" cy="468000"/>
          </a:xfrm>
          <a:prstGeom prst="rect">
            <a:avLst/>
          </a:prstGeom>
          <a:solidFill>
            <a:srgbClr val="0C223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491052" y="5558166"/>
            <a:ext cx="5104184" cy="461665"/>
          </a:xfrm>
          <a:prstGeom prst="rect">
            <a:avLst/>
          </a:prstGeom>
          <a:solidFill>
            <a:srgbClr val="0C22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</a:rPr>
              <a:t>Dichas unidades </a:t>
            </a:r>
            <a:r>
              <a:rPr lang="es-MX" sz="1200" b="1" dirty="0">
                <a:solidFill>
                  <a:schemeClr val="bg1"/>
                </a:solidFill>
              </a:rPr>
              <a:t>a</a:t>
            </a:r>
            <a:r>
              <a:rPr lang="es-MX" sz="1200" b="1" dirty="0" smtClean="0">
                <a:solidFill>
                  <a:schemeClr val="bg1"/>
                </a:solidFill>
              </a:rPr>
              <a:t>dministrativas conforman </a:t>
            </a:r>
            <a:r>
              <a:rPr lang="es-MX" sz="2400" b="1" dirty="0" smtClean="0">
                <a:solidFill>
                  <a:schemeClr val="bg1"/>
                </a:solidFill>
              </a:rPr>
              <a:t>43.6% </a:t>
            </a:r>
            <a:r>
              <a:rPr lang="es-MX" sz="1200" b="1" dirty="0" smtClean="0">
                <a:solidFill>
                  <a:schemeClr val="bg1"/>
                </a:solidFill>
              </a:rPr>
              <a:t>del total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120" name="119 Imagen" descr="servicios periciales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52" y="4293004"/>
            <a:ext cx="360040" cy="360040"/>
          </a:xfrm>
          <a:prstGeom prst="rect">
            <a:avLst/>
          </a:prstGeom>
        </p:spPr>
      </p:pic>
      <p:pic>
        <p:nvPicPr>
          <p:cNvPr id="67" name="66 Imagen" descr="engranajes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412" y="4909187"/>
            <a:ext cx="432049" cy="432049"/>
          </a:xfrm>
          <a:prstGeom prst="rect">
            <a:avLst/>
          </a:prstGeom>
        </p:spPr>
      </p:pic>
      <p:pic>
        <p:nvPicPr>
          <p:cNvPr id="74" name="73 Imagen" descr="especial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412" y="2996952"/>
            <a:ext cx="432048" cy="432048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629205"/>
            <a:ext cx="460059" cy="4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3689790" y="110740"/>
            <a:ext cx="8174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humanos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(Procuradurías Generales de Justicia o Fiscalías Generales)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el total de personal en las Procuradurías Generales de Justicia y/o Fiscalías Generales fue de </a:t>
            </a:r>
            <a:r>
              <a:rPr lang="es-MX" sz="1600" b="1" dirty="0" smtClean="0">
                <a:solidFill>
                  <a:srgbClr val="31859C"/>
                </a:solidFill>
              </a:rPr>
              <a:t>96 mil 406 servidores públicos,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presentando la siguiente desagregación por edad, nivel de escolaridad y función: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58" name="39 Pentágono"/>
          <p:cNvSpPr/>
          <p:nvPr/>
        </p:nvSpPr>
        <p:spPr>
          <a:xfrm>
            <a:off x="407368" y="1844824"/>
            <a:ext cx="3780000" cy="252000"/>
          </a:xfrm>
          <a:prstGeom prst="homePlate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Edad</a:t>
            </a:r>
            <a:endParaRPr lang="es-MX" b="1" dirty="0"/>
          </a:p>
        </p:txBody>
      </p:sp>
      <p:sp>
        <p:nvSpPr>
          <p:cNvPr id="59" name="40 Cheurón"/>
          <p:cNvSpPr/>
          <p:nvPr/>
        </p:nvSpPr>
        <p:spPr>
          <a:xfrm>
            <a:off x="4223792" y="1844824"/>
            <a:ext cx="3780000" cy="252000"/>
          </a:xfrm>
          <a:prstGeom prst="chevron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Escolaridad</a:t>
            </a:r>
            <a:endParaRPr lang="es-MX" b="1" dirty="0"/>
          </a:p>
        </p:txBody>
      </p:sp>
      <p:sp>
        <p:nvSpPr>
          <p:cNvPr id="61" name="41 Cheurón"/>
          <p:cNvSpPr/>
          <p:nvPr/>
        </p:nvSpPr>
        <p:spPr>
          <a:xfrm>
            <a:off x="8040216" y="1844824"/>
            <a:ext cx="3780000" cy="252000"/>
          </a:xfrm>
          <a:prstGeom prst="chevron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Función</a:t>
            </a:r>
            <a:endParaRPr lang="es-MX" b="1" dirty="0"/>
          </a:p>
        </p:txBody>
      </p:sp>
      <p:graphicFrame>
        <p:nvGraphicFramePr>
          <p:cNvPr id="63" name="8 Gráfico"/>
          <p:cNvGraphicFramePr/>
          <p:nvPr/>
        </p:nvGraphicFramePr>
        <p:xfrm>
          <a:off x="1775520" y="2204864"/>
          <a:ext cx="2736304" cy="381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4" name="97 Grupo"/>
          <p:cNvGrpSpPr/>
          <p:nvPr/>
        </p:nvGrpSpPr>
        <p:grpSpPr>
          <a:xfrm>
            <a:off x="478657" y="2276772"/>
            <a:ext cx="1656184" cy="3744616"/>
            <a:chOff x="478657" y="2276772"/>
            <a:chExt cx="1656184" cy="3744616"/>
          </a:xfrm>
        </p:grpSpPr>
        <p:sp>
          <p:nvSpPr>
            <p:cNvPr id="65" name="43 Redondear rectángulo de esquina diagonal"/>
            <p:cNvSpPr/>
            <p:nvPr/>
          </p:nvSpPr>
          <p:spPr>
            <a:xfrm>
              <a:off x="550689" y="3212976"/>
              <a:ext cx="1152000" cy="288000"/>
            </a:xfrm>
            <a:prstGeom prst="round2DiagRect">
              <a:avLst/>
            </a:prstGeom>
            <a:solidFill>
              <a:srgbClr val="10253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6" name="44 Redondear rectángulo de esquina diagonal"/>
            <p:cNvSpPr/>
            <p:nvPr/>
          </p:nvSpPr>
          <p:spPr>
            <a:xfrm>
              <a:off x="550689" y="3591026"/>
              <a:ext cx="1152000" cy="288000"/>
            </a:xfrm>
            <a:prstGeom prst="round2Diag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7" name="45 Redondear rectángulo de esquina diagonal"/>
            <p:cNvSpPr/>
            <p:nvPr/>
          </p:nvSpPr>
          <p:spPr>
            <a:xfrm>
              <a:off x="550689" y="3969076"/>
              <a:ext cx="1152000" cy="288000"/>
            </a:xfrm>
            <a:prstGeom prst="round2Diag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8" name="46 Redondear rectángulo de esquina diagonal"/>
            <p:cNvSpPr/>
            <p:nvPr/>
          </p:nvSpPr>
          <p:spPr>
            <a:xfrm>
              <a:off x="550689" y="4347126"/>
              <a:ext cx="1152000" cy="288000"/>
            </a:xfrm>
            <a:prstGeom prst="round2DiagRect">
              <a:avLst/>
            </a:prstGeom>
            <a:solidFill>
              <a:srgbClr val="0085B1"/>
            </a:solidFill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9" name="47 Redondear rectángulo de esquina diagonal"/>
            <p:cNvSpPr/>
            <p:nvPr/>
          </p:nvSpPr>
          <p:spPr>
            <a:xfrm>
              <a:off x="550689" y="4725176"/>
              <a:ext cx="1152000" cy="288000"/>
            </a:xfrm>
            <a:prstGeom prst="round2Diag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1" name="49 CuadroTexto"/>
            <p:cNvSpPr txBox="1"/>
            <p:nvPr/>
          </p:nvSpPr>
          <p:spPr>
            <a:xfrm>
              <a:off x="478657" y="3212976"/>
              <a:ext cx="1440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Menos de 30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50 CuadroTexto"/>
            <p:cNvSpPr txBox="1"/>
            <p:nvPr/>
          </p:nvSpPr>
          <p:spPr>
            <a:xfrm>
              <a:off x="694681" y="3601471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30 a 39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51 CuadroTexto"/>
            <p:cNvSpPr txBox="1"/>
            <p:nvPr/>
          </p:nvSpPr>
          <p:spPr>
            <a:xfrm>
              <a:off x="694681" y="3989966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40 a 49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52 CuadroTexto"/>
            <p:cNvSpPr txBox="1"/>
            <p:nvPr/>
          </p:nvSpPr>
          <p:spPr>
            <a:xfrm>
              <a:off x="694681" y="4378461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50 a 59 años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53 CuadroTexto"/>
            <p:cNvSpPr txBox="1"/>
            <p:nvPr/>
          </p:nvSpPr>
          <p:spPr>
            <a:xfrm>
              <a:off x="622673" y="4766955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60 años o más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59 Abrir llave"/>
            <p:cNvSpPr/>
            <p:nvPr/>
          </p:nvSpPr>
          <p:spPr>
            <a:xfrm>
              <a:off x="1918817" y="2276772"/>
              <a:ext cx="216024" cy="3744616"/>
            </a:xfrm>
            <a:prstGeom prst="leftBrace">
              <a:avLst/>
            </a:prstGeom>
            <a:ln w="28575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77" name="Imagen 8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720697" y="2351064"/>
              <a:ext cx="766791" cy="789904"/>
            </a:xfrm>
            <a:prstGeom prst="rect">
              <a:avLst/>
            </a:prstGeom>
          </p:spPr>
        </p:pic>
      </p:grpSp>
      <p:grpSp>
        <p:nvGrpSpPr>
          <p:cNvPr id="79" name="96 Grupo"/>
          <p:cNvGrpSpPr/>
          <p:nvPr/>
        </p:nvGrpSpPr>
        <p:grpSpPr>
          <a:xfrm>
            <a:off x="4295800" y="2276872"/>
            <a:ext cx="3672408" cy="3600400"/>
            <a:chOff x="4295800" y="2276872"/>
            <a:chExt cx="3672408" cy="3600400"/>
          </a:xfrm>
        </p:grpSpPr>
        <p:graphicFrame>
          <p:nvGraphicFramePr>
            <p:cNvPr id="81" name="1 Gráfico"/>
            <p:cNvGraphicFramePr/>
            <p:nvPr>
              <p:extLst>
                <p:ext uri="{D42A27DB-BD31-4B8C-83A1-F6EECF244321}">
                  <p14:modId xmlns:p14="http://schemas.microsoft.com/office/powerpoint/2010/main" val="319390256"/>
                </p:ext>
              </p:extLst>
            </p:nvPr>
          </p:nvGraphicFramePr>
          <p:xfrm>
            <a:off x="4511824" y="2420888"/>
            <a:ext cx="324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4" name="28 Redondear rectángulo de esquina diagonal"/>
            <p:cNvSpPr/>
            <p:nvPr/>
          </p:nvSpPr>
          <p:spPr>
            <a:xfrm>
              <a:off x="5519936" y="2276872"/>
              <a:ext cx="954000" cy="216000"/>
            </a:xfrm>
            <a:prstGeom prst="round2Diag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6" name="29 Redondear rectángulo de esquina diagonal"/>
            <p:cNvSpPr/>
            <p:nvPr/>
          </p:nvSpPr>
          <p:spPr>
            <a:xfrm>
              <a:off x="4295800" y="2637649"/>
              <a:ext cx="954000" cy="216000"/>
            </a:xfrm>
            <a:prstGeom prst="round2DiagRect">
              <a:avLst/>
            </a:prstGeom>
            <a:solidFill>
              <a:srgbClr val="0085B1"/>
            </a:solidFill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8" name="30 Redondear rectángulo de esquina diagonal"/>
            <p:cNvSpPr/>
            <p:nvPr/>
          </p:nvSpPr>
          <p:spPr>
            <a:xfrm>
              <a:off x="4295800" y="5632525"/>
              <a:ext cx="954000" cy="216000"/>
            </a:xfrm>
            <a:prstGeom prst="round2Diag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0" name="31 Redondear rectángulo de esquina diagonal"/>
            <p:cNvSpPr/>
            <p:nvPr/>
          </p:nvSpPr>
          <p:spPr>
            <a:xfrm>
              <a:off x="6888088" y="5231411"/>
              <a:ext cx="954000" cy="216000"/>
            </a:xfrm>
            <a:prstGeom prst="round2Diag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1" name="32 Redondear rectángulo de esquina diagonal"/>
            <p:cNvSpPr/>
            <p:nvPr/>
          </p:nvSpPr>
          <p:spPr>
            <a:xfrm>
              <a:off x="6888088" y="2609662"/>
              <a:ext cx="954000" cy="216000"/>
            </a:xfrm>
            <a:prstGeom prst="round2Diag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2" name="38 CuadroTexto"/>
            <p:cNvSpPr txBox="1"/>
            <p:nvPr/>
          </p:nvSpPr>
          <p:spPr>
            <a:xfrm>
              <a:off x="6888088" y="2606715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Otro*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42 CuadroTexto"/>
            <p:cNvSpPr txBox="1"/>
            <p:nvPr/>
          </p:nvSpPr>
          <p:spPr>
            <a:xfrm>
              <a:off x="6816080" y="5229200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Preparatoria **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54 CuadroTexto"/>
            <p:cNvSpPr txBox="1"/>
            <p:nvPr/>
          </p:nvSpPr>
          <p:spPr>
            <a:xfrm>
              <a:off x="4295800" y="5631051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Licenciatura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55 CuadroTexto"/>
            <p:cNvSpPr txBox="1"/>
            <p:nvPr/>
          </p:nvSpPr>
          <p:spPr>
            <a:xfrm>
              <a:off x="4295800" y="2636912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Maestría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56 CuadroTexto"/>
            <p:cNvSpPr txBox="1"/>
            <p:nvPr/>
          </p:nvSpPr>
          <p:spPr>
            <a:xfrm>
              <a:off x="5519936" y="2276872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Doctorado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7" name="79 Forma"/>
            <p:cNvCxnSpPr/>
            <p:nvPr/>
          </p:nvCxnSpPr>
          <p:spPr>
            <a:xfrm rot="5400000" flipH="1" flipV="1">
              <a:off x="4616933" y="4980076"/>
              <a:ext cx="473859" cy="540060"/>
            </a:xfrm>
            <a:prstGeom prst="bentConnector2">
              <a:avLst/>
            </a:prstGeom>
            <a:ln w="28575">
              <a:solidFill>
                <a:srgbClr val="00688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81 Conector angular"/>
            <p:cNvCxnSpPr/>
            <p:nvPr/>
          </p:nvCxnSpPr>
          <p:spPr>
            <a:xfrm rot="16200000" flipV="1">
              <a:off x="7248128" y="4797152"/>
              <a:ext cx="360040" cy="36004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23C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82 Imagen" descr="escolaridad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5000" contrast="40000"/>
            </a:blip>
            <a:stretch>
              <a:fillRect/>
            </a:stretch>
          </p:blipFill>
          <p:spPr>
            <a:xfrm>
              <a:off x="5663952" y="3501008"/>
              <a:ext cx="1008112" cy="1008112"/>
            </a:xfrm>
            <a:prstGeom prst="rect">
              <a:avLst/>
            </a:prstGeom>
          </p:spPr>
        </p:pic>
        <p:cxnSp>
          <p:nvCxnSpPr>
            <p:cNvPr id="110" name="84 Forma"/>
            <p:cNvCxnSpPr/>
            <p:nvPr/>
          </p:nvCxnSpPr>
          <p:spPr>
            <a:xfrm rot="5400000">
              <a:off x="7230126" y="2762926"/>
              <a:ext cx="144016" cy="468052"/>
            </a:xfrm>
            <a:prstGeom prst="bentConnector2">
              <a:avLst/>
            </a:prstGeom>
            <a:ln w="28575">
              <a:solidFill>
                <a:srgbClr val="10253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86 Conector angular"/>
            <p:cNvCxnSpPr>
              <a:stCxn id="105" idx="3"/>
            </p:cNvCxnSpPr>
            <p:nvPr/>
          </p:nvCxnSpPr>
          <p:spPr>
            <a:xfrm flipV="1">
              <a:off x="5375920" y="2708920"/>
              <a:ext cx="504056" cy="5110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85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88 Conector recto de flecha"/>
            <p:cNvCxnSpPr/>
            <p:nvPr/>
          </p:nvCxnSpPr>
          <p:spPr>
            <a:xfrm flipH="1">
              <a:off x="6096000" y="2523092"/>
              <a:ext cx="0" cy="190800"/>
            </a:xfrm>
            <a:prstGeom prst="straightConnector1">
              <a:avLst/>
            </a:prstGeom>
            <a:ln w="28575">
              <a:solidFill>
                <a:srgbClr val="00A7C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89 Rectángulo redondeado"/>
          <p:cNvSpPr/>
          <p:nvPr/>
        </p:nvSpPr>
        <p:spPr>
          <a:xfrm>
            <a:off x="8364252" y="6068035"/>
            <a:ext cx="3456384" cy="2880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4" name="90 CuadroTexto"/>
          <p:cNvSpPr txBox="1"/>
          <p:nvPr/>
        </p:nvSpPr>
        <p:spPr>
          <a:xfrm>
            <a:off x="8472264" y="604277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bg1"/>
                </a:solidFill>
              </a:rPr>
              <a:t>Estas 5 funciones representan </a:t>
            </a:r>
            <a:r>
              <a:rPr lang="es-MX" sz="1600" b="1" dirty="0" smtClean="0">
                <a:solidFill>
                  <a:schemeClr val="bg1"/>
                </a:solidFill>
              </a:rPr>
              <a:t>57.3%</a:t>
            </a:r>
            <a:r>
              <a:rPr lang="es-MX" sz="1000" b="1" dirty="0" smtClean="0">
                <a:solidFill>
                  <a:schemeClr val="bg1"/>
                </a:solidFill>
              </a:rPr>
              <a:t> del total </a:t>
            </a:r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115" name="98 Imagen" descr="policía 1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5000" contrast="40000"/>
          </a:blip>
          <a:stretch>
            <a:fillRect/>
          </a:stretch>
        </p:blipFill>
        <p:spPr>
          <a:xfrm>
            <a:off x="8040216" y="2636912"/>
            <a:ext cx="1224136" cy="1224136"/>
          </a:xfrm>
          <a:prstGeom prst="rect">
            <a:avLst/>
          </a:prstGeom>
        </p:spPr>
      </p:pic>
      <p:grpSp>
        <p:nvGrpSpPr>
          <p:cNvPr id="116" name="Grupo 88"/>
          <p:cNvGrpSpPr/>
          <p:nvPr/>
        </p:nvGrpSpPr>
        <p:grpSpPr>
          <a:xfrm>
            <a:off x="9264352" y="2276872"/>
            <a:ext cx="1243579" cy="579844"/>
            <a:chOff x="7141138" y="1419197"/>
            <a:chExt cx="1243579" cy="579844"/>
          </a:xfrm>
        </p:grpSpPr>
        <p:pic>
          <p:nvPicPr>
            <p:cNvPr id="117" name="Picture 2" descr="Resultado de imagen para icono hombre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784" y="1419197"/>
              <a:ext cx="525933" cy="57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Rectángulo 90"/>
            <p:cNvSpPr/>
            <p:nvPr/>
          </p:nvSpPr>
          <p:spPr>
            <a:xfrm>
              <a:off x="7141138" y="1437153"/>
              <a:ext cx="1114180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srgbClr val="10253F"/>
                  </a:solidFill>
                  <a:sym typeface="Wingdings" panose="05000000000000000000" pitchFamily="2" charset="2"/>
                </a:rPr>
                <a:t>59.4%</a:t>
              </a:r>
            </a:p>
            <a:p>
              <a:r>
                <a:rPr lang="es-MX" sz="900" b="1" dirty="0">
                  <a:solidFill>
                    <a:srgbClr val="10253F"/>
                  </a:solidFill>
                  <a:sym typeface="Wingdings" panose="05000000000000000000" pitchFamily="2" charset="2"/>
                </a:rPr>
                <a:t>f</a:t>
              </a:r>
              <a:r>
                <a:rPr lang="es-MX" sz="900" b="1" dirty="0" smtClean="0">
                  <a:solidFill>
                    <a:srgbClr val="10253F"/>
                  </a:solidFill>
                  <a:sym typeface="Wingdings" panose="05000000000000000000" pitchFamily="2" charset="2"/>
                </a:rPr>
                <a:t>ueron </a:t>
              </a:r>
              <a:r>
                <a:rPr lang="es-MX" sz="900" b="1" u="sng" dirty="0" smtClean="0">
                  <a:solidFill>
                    <a:srgbClr val="10253F"/>
                  </a:solidFill>
                  <a:sym typeface="Wingdings" panose="05000000000000000000" pitchFamily="2" charset="2"/>
                </a:rPr>
                <a:t>hombres</a:t>
              </a:r>
              <a:endParaRPr lang="es-MX" sz="900" u="sng" dirty="0">
                <a:solidFill>
                  <a:srgbClr val="10253F"/>
                </a:solidFill>
              </a:endParaRPr>
            </a:p>
          </p:txBody>
        </p:sp>
      </p:grpSp>
      <p:grpSp>
        <p:nvGrpSpPr>
          <p:cNvPr id="119" name="157 Grupo"/>
          <p:cNvGrpSpPr/>
          <p:nvPr/>
        </p:nvGrpSpPr>
        <p:grpSpPr>
          <a:xfrm>
            <a:off x="8976320" y="3076372"/>
            <a:ext cx="2909548" cy="2872908"/>
            <a:chOff x="8544272" y="2924944"/>
            <a:chExt cx="2909548" cy="2872908"/>
          </a:xfrm>
        </p:grpSpPr>
        <p:grpSp>
          <p:nvGrpSpPr>
            <p:cNvPr id="120" name="153 Grupo"/>
            <p:cNvGrpSpPr/>
            <p:nvPr/>
          </p:nvGrpSpPr>
          <p:grpSpPr>
            <a:xfrm>
              <a:off x="8544552" y="3591048"/>
              <a:ext cx="2782996" cy="558000"/>
              <a:chOff x="8544552" y="3591048"/>
              <a:chExt cx="2782996" cy="558000"/>
            </a:xfrm>
          </p:grpSpPr>
          <p:sp>
            <p:nvSpPr>
              <p:cNvPr id="142" name="148 Rectángulo redondeado"/>
              <p:cNvSpPr/>
              <p:nvPr/>
            </p:nvSpPr>
            <p:spPr>
              <a:xfrm>
                <a:off x="8544552" y="3591048"/>
                <a:ext cx="2520000" cy="396000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3" name="131 Elipse"/>
              <p:cNvSpPr/>
              <p:nvPr/>
            </p:nvSpPr>
            <p:spPr>
              <a:xfrm>
                <a:off x="10769548" y="3591048"/>
                <a:ext cx="558000" cy="558000"/>
              </a:xfrm>
              <a:prstGeom prst="ellipse">
                <a:avLst/>
              </a:prstGeom>
              <a:solidFill>
                <a:srgbClr val="023C6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121" name="137 CuadroTexto"/>
            <p:cNvSpPr txBox="1"/>
            <p:nvPr/>
          </p:nvSpPr>
          <p:spPr>
            <a:xfrm>
              <a:off x="8616280" y="3573016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Averiguaciones Previas/</a:t>
              </a:r>
            </a:p>
            <a:p>
              <a:r>
                <a:rPr lang="es-MX" sz="1000" b="1" dirty="0" smtClean="0">
                  <a:solidFill>
                    <a:schemeClr val="bg1"/>
                  </a:solidFill>
                </a:rPr>
                <a:t>Carpetas de Investigación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2" name="154 Grupo"/>
            <p:cNvGrpSpPr/>
            <p:nvPr/>
          </p:nvGrpSpPr>
          <p:grpSpPr>
            <a:xfrm>
              <a:off x="8544272" y="4221088"/>
              <a:ext cx="2756276" cy="504000"/>
              <a:chOff x="8544272" y="4221088"/>
              <a:chExt cx="2756276" cy="504000"/>
            </a:xfrm>
          </p:grpSpPr>
          <p:sp>
            <p:nvSpPr>
              <p:cNvPr id="140" name="149 Rectángulo redondeado"/>
              <p:cNvSpPr/>
              <p:nvPr/>
            </p:nvSpPr>
            <p:spPr>
              <a:xfrm>
                <a:off x="8544272" y="4221104"/>
                <a:ext cx="2520000" cy="360000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1" name="132 Elipse"/>
              <p:cNvSpPr/>
              <p:nvPr/>
            </p:nvSpPr>
            <p:spPr>
              <a:xfrm>
                <a:off x="10796548" y="4221088"/>
                <a:ext cx="504000" cy="504000"/>
              </a:xfrm>
              <a:prstGeom prst="ellipse">
                <a:avLst/>
              </a:prstGeom>
              <a:solidFill>
                <a:srgbClr val="00688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23" name="155 Grupo"/>
            <p:cNvGrpSpPr/>
            <p:nvPr/>
          </p:nvGrpSpPr>
          <p:grpSpPr>
            <a:xfrm>
              <a:off x="8544552" y="4815160"/>
              <a:ext cx="2728996" cy="450000"/>
              <a:chOff x="8544552" y="4815160"/>
              <a:chExt cx="2728996" cy="450000"/>
            </a:xfrm>
          </p:grpSpPr>
          <p:sp>
            <p:nvSpPr>
              <p:cNvPr id="138" name="150 Rectángulo redondeado"/>
              <p:cNvSpPr/>
              <p:nvPr/>
            </p:nvSpPr>
            <p:spPr>
              <a:xfrm>
                <a:off x="8544552" y="4815160"/>
                <a:ext cx="2520000" cy="324000"/>
              </a:xfrm>
              <a:prstGeom prst="roundRect">
                <a:avLst/>
              </a:prstGeom>
              <a:solidFill>
                <a:srgbClr val="0085B1"/>
              </a:solidFill>
              <a:ln>
                <a:solidFill>
                  <a:srgbClr val="00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9" name="133 Elipse"/>
              <p:cNvSpPr/>
              <p:nvPr/>
            </p:nvSpPr>
            <p:spPr>
              <a:xfrm>
                <a:off x="10823548" y="4815160"/>
                <a:ext cx="450000" cy="450000"/>
              </a:xfrm>
              <a:prstGeom prst="ellipse">
                <a:avLst/>
              </a:prstGeom>
              <a:solidFill>
                <a:srgbClr val="0085B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24" name="156 Grupo"/>
            <p:cNvGrpSpPr/>
            <p:nvPr/>
          </p:nvGrpSpPr>
          <p:grpSpPr>
            <a:xfrm>
              <a:off x="8544552" y="5365804"/>
              <a:ext cx="2719996" cy="432048"/>
              <a:chOff x="8544552" y="5365804"/>
              <a:chExt cx="2719996" cy="432048"/>
            </a:xfrm>
          </p:grpSpPr>
          <p:sp>
            <p:nvSpPr>
              <p:cNvPr id="136" name="151 Rectángulo redondeado"/>
              <p:cNvSpPr/>
              <p:nvPr/>
            </p:nvSpPr>
            <p:spPr>
              <a:xfrm>
                <a:off x="8544552" y="5373216"/>
                <a:ext cx="2520000" cy="288000"/>
              </a:xfrm>
              <a:prstGeom prst="roundRect">
                <a:avLst/>
              </a:prstGeom>
              <a:solidFill>
                <a:srgbClr val="00A7C9"/>
              </a:solidFill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7" name="134 Elipse"/>
              <p:cNvSpPr/>
              <p:nvPr/>
            </p:nvSpPr>
            <p:spPr>
              <a:xfrm>
                <a:off x="10832548" y="5365804"/>
                <a:ext cx="432000" cy="432048"/>
              </a:xfrm>
              <a:prstGeom prst="ellipse">
                <a:avLst/>
              </a:prstGeom>
              <a:solidFill>
                <a:srgbClr val="00A7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125" name="145 Rectángulo redondeado"/>
            <p:cNvSpPr/>
            <p:nvPr/>
          </p:nvSpPr>
          <p:spPr>
            <a:xfrm>
              <a:off x="8544272" y="2924944"/>
              <a:ext cx="2520280" cy="432048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6" name="130 Elipse"/>
            <p:cNvSpPr/>
            <p:nvPr/>
          </p:nvSpPr>
          <p:spPr>
            <a:xfrm>
              <a:off x="10742548" y="2924944"/>
              <a:ext cx="612000" cy="612000"/>
            </a:xfrm>
            <a:prstGeom prst="ellipse">
              <a:avLst/>
            </a:prstGeom>
            <a:solidFill>
              <a:srgbClr val="0C22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7" name="135 CuadroTexto"/>
            <p:cNvSpPr txBox="1"/>
            <p:nvPr/>
          </p:nvSpPr>
          <p:spPr>
            <a:xfrm>
              <a:off x="10661732" y="3013169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19.5%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136 CuadroTexto"/>
            <p:cNvSpPr txBox="1"/>
            <p:nvPr/>
          </p:nvSpPr>
          <p:spPr>
            <a:xfrm>
              <a:off x="8616280" y="3038763"/>
              <a:ext cx="2376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Policía Ministerial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140 CuadroTexto"/>
            <p:cNvSpPr txBox="1"/>
            <p:nvPr/>
          </p:nvSpPr>
          <p:spPr>
            <a:xfrm>
              <a:off x="8616280" y="5415027"/>
              <a:ext cx="2376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Investigación y/o inteligencia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141 CuadroTexto"/>
            <p:cNvSpPr txBox="1"/>
            <p:nvPr/>
          </p:nvSpPr>
          <p:spPr>
            <a:xfrm>
              <a:off x="10661732" y="3687736"/>
              <a:ext cx="7920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 smtClean="0">
                  <a:solidFill>
                    <a:schemeClr val="bg1"/>
                  </a:solidFill>
                </a:rPr>
                <a:t>16.0%</a:t>
              </a:r>
              <a:endParaRPr lang="es-MX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131" name="142 CuadroTexto"/>
            <p:cNvSpPr txBox="1"/>
            <p:nvPr/>
          </p:nvSpPr>
          <p:spPr>
            <a:xfrm>
              <a:off x="10711951" y="430317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7.8%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2" name="143 CuadroTexto"/>
            <p:cNvSpPr txBox="1"/>
            <p:nvPr/>
          </p:nvSpPr>
          <p:spPr>
            <a:xfrm>
              <a:off x="10661732" y="4860607"/>
              <a:ext cx="79208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chemeClr val="bg1"/>
                  </a:solidFill>
                </a:rPr>
                <a:t>7.3%</a:t>
              </a:r>
              <a:endParaRPr lang="es-MX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144 CuadroTexto"/>
            <p:cNvSpPr txBox="1"/>
            <p:nvPr/>
          </p:nvSpPr>
          <p:spPr>
            <a:xfrm>
              <a:off x="10661732" y="542009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6.7%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4" name="138 CuadroTexto"/>
            <p:cNvSpPr txBox="1"/>
            <p:nvPr/>
          </p:nvSpPr>
          <p:spPr>
            <a:xfrm>
              <a:off x="8616280" y="4293096"/>
              <a:ext cx="20454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Servicios Periciales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139 CuadroTexto"/>
            <p:cNvSpPr txBox="1"/>
            <p:nvPr/>
          </p:nvSpPr>
          <p:spPr>
            <a:xfrm>
              <a:off x="8616280" y="4869160"/>
              <a:ext cx="2376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Subprocuraduría Regional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4" name="117 CuadroTexto"/>
          <p:cNvSpPr txBox="1"/>
          <p:nvPr/>
        </p:nvSpPr>
        <p:spPr>
          <a:xfrm>
            <a:off x="157775" y="6096003"/>
            <a:ext cx="455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Incluye las opciones: ninguno, preescolar o primaria, y secundaria</a:t>
            </a:r>
          </a:p>
          <a:p>
            <a:pPr algn="just"/>
            <a:r>
              <a:rPr lang="es-MX" sz="800" dirty="0" smtClean="0"/>
              <a:t>**  </a:t>
            </a:r>
            <a:r>
              <a:rPr lang="es-MX" sz="800" dirty="0"/>
              <a:t>P</a:t>
            </a:r>
            <a:r>
              <a:rPr lang="es-MX" sz="800" dirty="0" smtClean="0"/>
              <a:t>reparatoria y/o carrera técnica o comercial 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257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1605&quot;&gt;&lt;object type=&quot;3&quot; unique_id=&quot;11606&quot;&gt;&lt;property id=&quot;20148&quot; value=&quot;5&quot;/&gt;&lt;property id=&quot;20300&quot; value=&quot;Diapositiva 1&quot;/&gt;&lt;property id=&quot;20307&quot; value=&quot;256&quot;/&gt;&lt;/object&gt;&lt;object type=&quot;3&quot; unique_id=&quot;11607&quot;&gt;&lt;property id=&quot;20148&quot; value=&quot;5&quot;/&gt;&lt;property id=&quot;20300&quot; value=&quot;Diapositiva 2&quot;/&gt;&lt;property id=&quot;20307&quot; value=&quot;257&quot;/&gt;&lt;/object&gt;&lt;object type=&quot;3&quot; unique_id=&quot;11608&quot;&gt;&lt;property id=&quot;20148&quot; value=&quot;5&quot;/&gt;&lt;property id=&quot;20300&quot; value=&quot;Diapositiva 3&quot;/&gt;&lt;property id=&quot;20307&quot; value=&quot;258&quot;/&gt;&lt;/object&gt;&lt;/object&gt;&lt;object type=&quot;8&quot; unique_id=&quot;116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lantillaCM_blanca_1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E98D60A0ECD4CA72DDC006C420AAB" ma:contentTypeVersion="0" ma:contentTypeDescription="Create a new document." ma:contentTypeScope="" ma:versionID="ec05aec80316b39c9e61fc009ac813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e1e5b3a7c2c9426799e59e3aaf02d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E5E6C-94DA-4909-87E3-507E5D0926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C2871E-EA6D-44B0-9FA2-6AE11C430A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1CAC7F-25DB-4644-A361-8FEF46101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plantillaCM_blanca_1024</Template>
  <TotalTime>17132</TotalTime>
  <Words>1835</Words>
  <Application>Microsoft Office PowerPoint</Application>
  <PresentationFormat>Panorámica</PresentationFormat>
  <Paragraphs>372</Paragraphs>
  <Slides>21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Helvetica</vt:lpstr>
      <vt:lpstr>Wingdings</vt:lpstr>
      <vt:lpstr>plantillaCM_blanca_1024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Técnico Especializado de Información de Impartición de Justicia (CTEIIJ)</dc:title>
  <dc:creator>luisa.mendoza</dc:creator>
  <cp:lastModifiedBy>ESTRADA HERNANDEZ JORGE RICARDO</cp:lastModifiedBy>
  <cp:revision>1498</cp:revision>
  <cp:lastPrinted>2017-06-23T02:11:50Z</cp:lastPrinted>
  <dcterms:created xsi:type="dcterms:W3CDTF">2013-06-10T21:26:55Z</dcterms:created>
  <dcterms:modified xsi:type="dcterms:W3CDTF">2018-01-15T20:05:09Z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0x010100C7AE98D60A0ECD4CA72DDC006C420AAB</vt:lpwstr>
  </property>
</Properties>
</file>