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customXml/itemProps1.xml" ContentType="application/vnd.openxmlformats-officedocument.customXmlPropertie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charts/chart28.xml" ContentType="application/vnd.openxmlformats-officedocument.drawingml.char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chart17.xml" ContentType="application/vnd.openxmlformats-officedocument.drawingml.chart+xml"/>
  <Override PartName="/ppt/charts/chart35.xml" ContentType="application/vnd.openxmlformats-officedocument.drawingml.char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charts/chart13.xml" ContentType="application/vnd.openxmlformats-officedocument.drawingml.chart+xml"/>
  <Override PartName="/ppt/charts/chart24.xml" ContentType="application/vnd.openxmlformats-officedocument.drawingml.char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charts/chart31.xml" ContentType="application/vnd.openxmlformats-officedocument.drawingml.chart+xml"/>
  <Override PartName="/docProps/custom.xml" ContentType="application/vnd.openxmlformats-officedocument.custom-properties+xml"/>
  <Override PartName="/ppt/charts/chart7.xml" ContentType="application/vnd.openxmlformats-officedocument.drawingml.chart+xml"/>
  <Override PartName="/ppt/charts/chart20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charts/chart3.xml" ContentType="application/vnd.openxmlformats-officedocument.drawingml.chart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charts/chart29.xml" ContentType="application/vnd.openxmlformats-officedocument.drawingml.char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charts/chart18.xml" ContentType="application/vnd.openxmlformats-officedocument.drawingml.chart+xml"/>
  <Override PartName="/ppt/charts/chart27.xml" ContentType="application/vnd.openxmlformats-officedocument.drawingml.chart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charts/chart16.xml" ContentType="application/vnd.openxmlformats-officedocument.drawingml.chart+xml"/>
  <Override PartName="/ppt/charts/chart25.xml" ContentType="application/vnd.openxmlformats-officedocument.drawingml.chart+xml"/>
  <Override PartName="/ppt/charts/chart34.xml" ContentType="application/vnd.openxmlformats-officedocument.drawingml.char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diagrams/layout6.xml" ContentType="application/vnd.openxmlformats-officedocument.drawingml.diagramLayout+xml"/>
  <Override PartName="/ppt/charts/chart14.xml" ContentType="application/vnd.openxmlformats-officedocument.drawingml.chart+xml"/>
  <Override PartName="/ppt/charts/chart23.xml" ContentType="application/vnd.openxmlformats-officedocument.drawingml.chart+xml"/>
  <Override PartName="/ppt/charts/chart32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charts/chart21.xml" ContentType="application/vnd.openxmlformats-officedocument.drawingml.chart+xml"/>
  <Override PartName="/ppt/charts/chart30.xml" ContentType="application/vnd.openxmlformats-officedocument.drawingml.chart+xml"/>
  <Override PartName="/ppt/diagrams/data7.xml" ContentType="application/vnd.openxmlformats-officedocument.drawingml.diagramData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diagrams/colors7.xml" ContentType="application/vnd.openxmlformats-officedocument.drawingml.diagramColors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charts/chart4.xml" ContentType="application/vnd.openxmlformats-officedocument.drawingml.chart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charts/chart2.xml" ContentType="application/vnd.openxmlformats-officedocument.drawingml.chart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charts/chart19.xml" ContentType="application/vnd.openxmlformats-officedocument.drawingml.char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charts/chart26.xml" ContentType="application/vnd.openxmlformats-officedocument.drawingml.char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charts/chart15.xml" ContentType="application/vnd.openxmlformats-officedocument.drawingml.chart+xml"/>
  <Override PartName="/ppt/charts/chart33.xml" ContentType="application/vnd.openxmlformats-officedocument.drawingml.chart+xml"/>
  <Override PartName="/ppt/diagrams/layout7.xml" ContentType="application/vnd.openxmlformats-officedocument.drawingml.diagram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22.xml" ContentType="application/vnd.openxmlformats-officedocument.drawingml.char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charts/chart5.xml" ContentType="application/vnd.openxmlformats-officedocument.drawingml.chart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charts/chart1.xml" ContentType="application/vnd.openxmlformats-officedocument.drawingml.char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7"/>
  </p:notesMasterIdLst>
  <p:sldIdLst>
    <p:sldId id="256" r:id="rId5"/>
    <p:sldId id="553" r:id="rId6"/>
    <p:sldId id="650" r:id="rId7"/>
    <p:sldId id="611" r:id="rId8"/>
    <p:sldId id="609" r:id="rId9"/>
    <p:sldId id="534" r:id="rId10"/>
    <p:sldId id="271" r:id="rId11"/>
    <p:sldId id="652" r:id="rId12"/>
    <p:sldId id="649" r:id="rId13"/>
    <p:sldId id="504" r:id="rId14"/>
    <p:sldId id="634" r:id="rId15"/>
    <p:sldId id="642" r:id="rId16"/>
    <p:sldId id="643" r:id="rId17"/>
    <p:sldId id="600" r:id="rId18"/>
    <p:sldId id="601" r:id="rId19"/>
    <p:sldId id="640" r:id="rId20"/>
    <p:sldId id="641" r:id="rId21"/>
    <p:sldId id="517" r:id="rId22"/>
    <p:sldId id="552" r:id="rId23"/>
    <p:sldId id="618" r:id="rId24"/>
    <p:sldId id="619" r:id="rId25"/>
    <p:sldId id="630" r:id="rId26"/>
    <p:sldId id="625" r:id="rId27"/>
    <p:sldId id="631" r:id="rId28"/>
    <p:sldId id="481" r:id="rId29"/>
    <p:sldId id="580" r:id="rId30"/>
    <p:sldId id="646" r:id="rId31"/>
    <p:sldId id="571" r:id="rId32"/>
    <p:sldId id="581" r:id="rId33"/>
    <p:sldId id="653" r:id="rId34"/>
    <p:sldId id="628" r:id="rId35"/>
    <p:sldId id="502" r:id="rId36"/>
    <p:sldId id="647" r:id="rId37"/>
    <p:sldId id="645" r:id="rId38"/>
    <p:sldId id="556" r:id="rId39"/>
    <p:sldId id="587" r:id="rId40"/>
    <p:sldId id="635" r:id="rId41"/>
    <p:sldId id="511" r:id="rId42"/>
    <p:sldId id="624" r:id="rId43"/>
    <p:sldId id="651" r:id="rId44"/>
    <p:sldId id="595" r:id="rId45"/>
    <p:sldId id="488" r:id="rId46"/>
  </p:sldIdLst>
  <p:sldSz cx="9144000" cy="6858000" type="screen4x3"/>
  <p:notesSz cx="7004050" cy="9290050"/>
  <p:custDataLst>
    <p:tags r:id="rId48"/>
  </p:custDataLst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33CCCC"/>
    <a:srgbClr val="6699FF"/>
    <a:srgbClr val="FFCCFF"/>
    <a:srgbClr val="FF9900"/>
    <a:srgbClr val="663300"/>
    <a:srgbClr val="99CC00"/>
    <a:srgbClr val="009999"/>
    <a:srgbClr val="ABFFD1"/>
    <a:srgbClr val="99FF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B344D84-9AFB-497E-A393-DC336BA19D2E}" styleName="Estilo medio 3 - Énfasis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FECB4D8-DB02-4DC6-A0A2-4F2EBAE1DC90}" styleName="Estilo medio 1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327F97BB-C833-4FB7-BDE5-3F7075034690}" styleName="Estilo temático 2 - Énfasis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D03447BB-5D67-496B-8E87-E561075AD55C}" styleName="Estilo oscuro 1 - Énfasis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6069" autoAdjust="0"/>
    <p:restoredTop sz="94660"/>
  </p:normalViewPr>
  <p:slideViewPr>
    <p:cSldViewPr showGuides="1">
      <p:cViewPr varScale="1">
        <p:scale>
          <a:sx n="102" d="100"/>
          <a:sy n="102" d="100"/>
        </p:scale>
        <p:origin x="-1080" y="-96"/>
      </p:cViewPr>
      <p:guideLst>
        <p:guide orient="horz" pos="2976"/>
        <p:guide orient="horz" pos="3339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90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gs" Target="tags/tag1.xml"/><Relationship Id="rId8" Type="http://schemas.openxmlformats.org/officeDocument/2006/relationships/slide" Target="slides/slide4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CENSO%20AGROPECUARIO\ENCUESTA%20NACIONAL%20AGROPECUARIA%202012%20DESDE%20170412\PRESENTACI&#211;N%20RESULTADOS%20FINALES\I%204%20SEPT%20(SRIO%20SAGARPA%20prel)\Libro1BIS%204sep.xlsx" TargetMode="Externa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oleObject" Target="file:///D:\CENSO%20AGROPECUARIO\ENCUESTA%20NACIONAL%20AGROPECUARIA%202012%20DESDE%20170412\PRESENTACI&#211;N%20RESULTADOS%20FINALES\Q%2027%20SEP-2%20OCT%20(PARA%20CONFERENCIA%20DE%20PRENSA)\Libro1%20CONFRONTAS.xlsx" TargetMode="External"/><Relationship Id="rId1" Type="http://schemas.openxmlformats.org/officeDocument/2006/relationships/image" Target="../media/image60.jpeg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oleObject" Target="file:///D:\CENSO%20AGROPECUARIO\ENCUESTA%20NACIONAL%20AGROPECUARIA%202012%20DESDE%20170412\PRESENTACI&#211;N%20RESULTADOS%20FINALES\Q%2027%20SEP-2%20OCT%20(PARA%20CONFERENCIA%20DE%20PRENSA)\Libro1%20CONFRONTAS.xlsx" TargetMode="External"/><Relationship Id="rId1" Type="http://schemas.openxmlformats.org/officeDocument/2006/relationships/image" Target="../media/image24.jpeg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oleObject" Target="file:///D:\CENSO%20AGROPECUARIO\ENCUESTA%20NACIONAL%20AGROPECUARIA%202012%20DESDE%20170412\PRESENTACI&#211;N%20RESULTADOS%20FINALES\Q%2027%20SEP-2%20OCT%20(PARA%20CONFERENCIA%20DE%20PRENSA)\PRESENT\Libro1%20CONFRONTAS.xlsx" TargetMode="External"/><Relationship Id="rId1" Type="http://schemas.openxmlformats.org/officeDocument/2006/relationships/image" Target="../media/image67.jpeg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oleObject" Target="file:///D:\CENSO%20AGROPECUARIO\ENCUESTA%20NACIONAL%20AGROPECUARIA%202012%20DESDE%20170412\PRESENTACI&#211;N%20RESULTADOS%20FINALES\R%207%20y%208%20OCT%20(PARA%20CONFERENCIA%20DE%20PRENSA)\Libro1%20CONFRONTAS.xlsx" TargetMode="External"/><Relationship Id="rId1" Type="http://schemas.openxmlformats.org/officeDocument/2006/relationships/image" Target="../media/image68.jpeg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oleObject" Target="file:///D:\CENSO%20AGROPECUARIO\ENCUESTA%20NACIONAL%20AGROPECUARIA%202012%20DESDE%20170412\PRESENTACI&#211;N%20RESULTADOS%20FINALES\R%207%20y%208%20OCT%20(PARA%20CONFERENCIA%20DE%20PRENSA)\Libro1%20CONFRONTAS.xlsx" TargetMode="External"/><Relationship Id="rId1" Type="http://schemas.openxmlformats.org/officeDocument/2006/relationships/image" Target="../media/image69.jpeg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oleObject" Target="file:///D:\CENSO%20AGROPECUARIO\ENCUESTA%20NACIONAL%20AGROPECUARIA%202012%20DESDE%20170412\PRESENTACI&#211;N%20RESULTADOS%20FINALES\R%207%20y%208%20OCT%20(PARA%20CONFERENCIA%20DE%20PRENSA)\Libro1%20CONFRONTAS.xlsx" TargetMode="External"/><Relationship Id="rId1" Type="http://schemas.openxmlformats.org/officeDocument/2006/relationships/image" Target="../media/image70.jpeg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D:\CENSO%20AGROPECUARIO\ENCUESTA%20NACIONAL%20AGROPECUARIA%202012%20DESDE%20170412\PRESENTACI&#211;N%20RESULTADOS%20FINALES\K%209-13%20SEPT\Libro1BIS%209-13%20SEP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D:\CENSO%20AGROPECUARIO\ENCUESTA%20NACIONAL%20AGROPECUARIA%202012%20DESDE%20170412\PRESENTACI&#211;N%20RESULTADOS%20FINALES\K%209-13%20SEPT\Libro1BIS%209-13%20SEP.xlsx" TargetMode="Externa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oleObject" Target="file:///D:\CENSO%20AGROPECUARIO\ENCUESTA%20NACIONAL%20AGROPECUARIA%202012%20DESDE%20170412\PRESENTACI&#211;N%20RESULTADOS%20FINALES\R%207%20y%208%20OCT%20(PARA%20CONFERENCIA%20DE%20PRENSA)\Libro1%20CONFRONTAS.xlsx" TargetMode="External"/><Relationship Id="rId1" Type="http://schemas.openxmlformats.org/officeDocument/2006/relationships/image" Target="../media/image71.png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oleObject" Target="file:///D:\CENSO%20AGROPECUARIO\ENCUESTA%20NACIONAL%20AGROPECUARIA%202012%20DESDE%20170412\PRESENTACI&#211;N%20RESULTADOS%20FINALES\K%209-13%20SEPT\Libro1BIS%209-13%20SEP.xlsx" TargetMode="External"/><Relationship Id="rId1" Type="http://schemas.openxmlformats.org/officeDocument/2006/relationships/image" Target="../media/image72.jpeg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CENSO%20AGROPECUARIO\ENCUESTA%20NACIONAL%20AGROPECUARIA%202012%20DESDE%20170412\PRESENTACI&#211;N%20RESULTADOS%20FINALES\G%2027-29%20DE%20AGOSTO%20(SRIO%20SAGARPA%20prel2)\Libro1BIS.xlsx" TargetMode="Externa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file:///D:\CENSO%20AGROPECUARIO\ENCUESTA%20NACIONAL%20AGROPECUARIA%202012%20DESDE%20170412\PRESENTACI&#211;N%20RESULTADOS%20FINALES\R%207%20y%208%20OCT%20(PARA%20CONFERENCIA%20DE%20PRENSA)\Libro1%20CONFRONTAS.xlsx" TargetMode="External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oleObject" Target="file:///D:\CENSO%20AGROPECUARIO\ENCUESTA%20NACIONAL%20AGROPECUARIA%202012%20DESDE%20170412\PRESENTACI&#211;N%20RESULTADOS%20FINALES\R%207%20y%208%20OCT%20(PARA%20CONFERENCIA%20DE%20PRENSA)\Libro1%20CONFRONTAS.xlsx" TargetMode="External"/><Relationship Id="rId1" Type="http://schemas.openxmlformats.org/officeDocument/2006/relationships/image" Target="../media/image73.jpeg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oleObject" Target="file:///D:\CENSO%20AGROPECUARIO\ENCUESTA%20NACIONAL%20AGROPECUARIA%202012%20DESDE%20170412\PRESENTACI&#211;N%20RESULTADOS%20FINALES\R%207%20y%208%20OCT%20(PARA%20CONFERENCIA%20DE%20PRENSA)\Libro1%20CONFRONTAS.xlsx" TargetMode="External"/><Relationship Id="rId1" Type="http://schemas.openxmlformats.org/officeDocument/2006/relationships/image" Target="../media/image73.jpeg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oleObject" Target="file:///D:\CENSO%20AGROPECUARIO\ENCUESTA%20NACIONAL%20AGROPECUARIA%202012%20DESDE%20170412\PRESENTACI&#211;N%20RESULTADOS%20FINALES\R%207%20y%208%20OCT%20(PARA%20CONFERENCIA%20DE%20PRENSA)\Libro1%20CONFRONTAS.xlsx" TargetMode="External"/><Relationship Id="rId1" Type="http://schemas.openxmlformats.org/officeDocument/2006/relationships/image" Target="../media/image73.jpeg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CENSO%20AGROPECUARIO\ENCUESTA%20NACIONAL%20AGROPECUARIA%202012%20DESDE%20170412\PRESENTACI&#211;N%20RESULTADOS%20FINALES\R%207%20y%208%20OCT%20(PARA%20CONFERENCIA%20DE%20PRENSA)\Libro1%20CONFRONTAS.xlsx" TargetMode="External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oleObject" Target="file:///D:\CENSO%20AGROPECUARIO\ENCUESTA%20NACIONAL%20AGROPECUARIA%202012%20DESDE%20170412\PRESENTACI&#211;N%20RESULTADOS%20FINALES\Q%2027%20SEP-2%20OCT%20(PARA%20CONFERENCIA%20DE%20PRENSA)\PRESENT\Libro1%20CONFRONTAS.xlsx" TargetMode="External"/><Relationship Id="rId1" Type="http://schemas.openxmlformats.org/officeDocument/2006/relationships/image" Target="../media/image74.jpeg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oleObject" Target="file:///D:\CENSO%20AGROPECUARIO\ENCUESTA%20NACIONAL%20AGROPECUARIA%202012%20DESDE%20170412\PRESENTACI&#211;N%20RESULTADOS%20FINALES\K%209-13%20SEPT\Libro1BIS%209-13%20SEP.xlsx" TargetMode="External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oleObject" Target="file:///D:\CENSO%20AGROPECUARIO\ENCUESTA%20NACIONAL%20AGROPECUARIA%202012%20DESDE%20170412\PRESENTACI&#211;N%20RESULTADOS%20FINALES\R%207%20y%208%20OCT%20(PARA%20CONFERENCIA%20DE%20PRENSA)\Libro1%20CONFRONTAS.xlsx" TargetMode="External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oleObject" Target="file:///D:\CENSO%20AGROPECUARIO\ENCUESTA%20NACIONAL%20AGROPECUARIA%202012%20DESDE%20170412\PRESENTACI&#211;N%20RESULTADOS%20FINALES\Q%2027%20SEP-2%20OCT%20(PARA%20CONFERENCIA%20DE%20PRENSA)\Libro1%20CONFRONTAS.xlsx" TargetMode="External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oleObject" Target="file:///D:\CENSO%20AGROPECUARIO\ENCUESTA%20NACIONAL%20AGROPECUARIA%202012%20DESDE%20170412\PRESENTACI&#211;N%20RESULTADOS%20FINALES\R%207%20y%208%20OCT%20(PARA%20CONFERENCIA%20DE%20PRENSA)\Libro1%20CONFRONTAS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LUIS.ESTEVES\AppData\Local\Microsoft\Windows\Temporary%20Internet%20Files\Content.Outlook\6ESXYEGQ\Resultados_cultivos_160913_vc.xls" TargetMode="External"/><Relationship Id="rId1" Type="http://schemas.openxmlformats.org/officeDocument/2006/relationships/image" Target="../media/image58.png"/></Relationships>
</file>

<file path=ppt/charts/_rels/chart30.xml.rels><?xml version="1.0" encoding="UTF-8" standalone="yes"?>
<Relationships xmlns="http://schemas.openxmlformats.org/package/2006/relationships"><Relationship Id="rId2" Type="http://schemas.openxmlformats.org/officeDocument/2006/relationships/oleObject" Target="file:///D:\CENSO%20AGROPECUARIO\ENCUESTA%20NACIONAL%20AGROPECUARIA%202012%20DESDE%20170412\PRESENTACI&#211;N%20RESULTADOS%20FINALES\L%2012-13%20SEPT\Libro1BIS%209-13%20SEP.xlsx" TargetMode="External"/><Relationship Id="rId1" Type="http://schemas.openxmlformats.org/officeDocument/2006/relationships/image" Target="../media/image75.jpeg"/></Relationships>
</file>

<file path=ppt/charts/_rels/chart31.xml.rels><?xml version="1.0" encoding="UTF-8" standalone="yes"?>
<Relationships xmlns="http://schemas.openxmlformats.org/package/2006/relationships"><Relationship Id="rId2" Type="http://schemas.openxmlformats.org/officeDocument/2006/relationships/oleObject" Target="file:///D:\CENSO%20AGROPECUARIO\ENCUESTA%20NACIONAL%20AGROPECUARIA%202012%20DESDE%20170412\PRESENTACI&#211;N%20RESULTADOS%20FINALES\P%2025-26%20SEPT%20(PARA%20CONFERENCIA%20PRENSA)\Libro1BIS%209-13%20SEP.xlsx" TargetMode="External"/><Relationship Id="rId1" Type="http://schemas.openxmlformats.org/officeDocument/2006/relationships/image" Target="../media/image78.jpeg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CENSO%20AGROPECUARIO\ENCUESTA%20NACIONAL%20AGROPECUARIA%202012%20DESDE%20170412\PRESENTACI&#211;N%20RESULTADOS%20FINALES\Q%2027%20SEP-2%20OCT%20(PARA%20CONFERENCIA%20DE%20PRENSA)\Libro1%20CONFRONTAS.xlsx" TargetMode="External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CENSO%20AGROPECUARIO\ENCUESTA%20NACIONAL%20AGROPECUARIA%202012%20DESDE%20170412\PRESENTACI&#211;N%20RESULTADOS%20FINALES\Q%2027%20SEP-2%20OCT%20(PARA%20CONFERENCIA%20DE%20PRENSA)\PRESENT\Libro1%20CONFRONTAS.xlsx" TargetMode="External"/></Relationships>
</file>

<file path=ppt/charts/_rels/chart34.xml.rels><?xml version="1.0" encoding="UTF-8" standalone="yes"?>
<Relationships xmlns="http://schemas.openxmlformats.org/package/2006/relationships"><Relationship Id="rId2" Type="http://schemas.openxmlformats.org/officeDocument/2006/relationships/oleObject" Target="file:///D:\CENSO%20AGROPECUARIO\ENCUESTA%20NACIONAL%20AGROPECUARIA%202012%20DESDE%20170412\PRESENTACI&#211;N%20RESULTADOS%20FINALES\Q%2027%20SEP-2%20OCT%20(PARA%20CONFERENCIA%20DE%20PRENSA)\Libro1%20CONFRONTAS.xlsx" TargetMode="External"/><Relationship Id="rId1" Type="http://schemas.openxmlformats.org/officeDocument/2006/relationships/image" Target="../media/image79.jpeg"/></Relationships>
</file>

<file path=ppt/charts/_rels/chart3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D:\CENSO%20AGROPECUARIO\ENCUESTA%20NACIONAL%20AGROPECUARIA%202012%20DESDE%20170412\PRESENTACI&#211;N%20RESULTADOS%20FINALES\Q%2027%20SEP-2%20OCT%20(PARA%20CONFERENCIA%20DE%20PRENSA)\Libro1%20CONFRONTA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UIS.ESTEVES\AppData\Local\Microsoft\Windows\Temporary%20Internet%20Files\Content.Outlook\6ESXYEGQ\Resultados_cultivos_160913_vc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CENSO%20AGROPECUARIO\ENCUESTA%20NACIONAL%20AGROPECUARIA%202012%20DESDE%20170412\PRESENTACI&#211;N%20RESULTADOS%20FINALES\N%2016%20SEPT\Libro1BIS%209-13%20SEP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D:\CENSO%20AGROPECUARIO\ENCUESTA%20NACIONAL%20AGROPECUARIA%202012%20DESDE%20170412\PRESENTACI&#211;N%20RESULTADOS%20FINALES\N%2016%20SEPT\Libro1BIS%209-13%20SEP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D:\CENSO%20AGROPECUARIO\ENCUESTA%20NACIONAL%20AGROPECUARIA%202012%20DESDE%20170412\PRESENTACI&#211;N%20RESULTADOS%20FINALES\Q%2027%20SEP-2%20OCT%20(PARA%20CONFERENCIA%20DE%20PRENSA)\Libro1%20CONFRONTAS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D:\CENSO%20AGROPECUARIO\ENCUESTA%20NACIONAL%20AGROPECUARIA%202012%20DESDE%20170412\PRESENTACI&#211;N%20RESULTADOS%20FINALES\Q%2027%20SEP-2%20OCT%20(PARA%20CONFERENCIA%20DE%20PRENSA)\Libro1%20CONFRONTAS.xlsx" TargetMode="Externa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oleObject" Target="file:///D:\CENSO%20AGROPECUARIO\ENCUESTA%20NACIONAL%20AGROPECUARIA%202012%20DESDE%20170412\PRESENTACI&#211;N%20RESULTADOS%20FINALES\Q%2027%20SEP-2%20OCT%20(PARA%20CONFERENCIA%20DE%20PRENSA)\Libro1%20CONFRONTAS.xlsx" TargetMode="External"/><Relationship Id="rId1" Type="http://schemas.openxmlformats.org/officeDocument/2006/relationships/image" Target="../media/image59.jpe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MX"/>
  <c:chart>
    <c:view3D>
      <c:rAngAx val="1"/>
    </c:view3D>
    <c:plotArea>
      <c:layout/>
      <c:bar3DChart>
        <c:barDir val="bar"/>
        <c:grouping val="stacked"/>
        <c:ser>
          <c:idx val="0"/>
          <c:order val="0"/>
          <c:spPr>
            <a:solidFill>
              <a:srgbClr val="99CC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8.564326185979336E-2"/>
                  <c:y val="-9.5358506589073196E-3"/>
                </c:manualLayout>
              </c:layout>
              <c:showVal val="1"/>
            </c:dLbl>
            <c:dLbl>
              <c:idx val="1"/>
              <c:layout>
                <c:manualLayout>
                  <c:x val="6.2981487337114533E-2"/>
                  <c:y val="-1.2995131438972777E-2"/>
                </c:manualLayout>
              </c:layout>
              <c:showVal val="1"/>
            </c:dLbl>
            <c:dLbl>
              <c:idx val="2"/>
              <c:layout>
                <c:manualLayout>
                  <c:x val="0.14002385300018888"/>
                  <c:y val="-1.5868670604331843E-2"/>
                </c:manualLayout>
              </c:layout>
              <c:showVal val="1"/>
            </c:dLbl>
            <c:dLbl>
              <c:idx val="3"/>
              <c:layout>
                <c:manualLayout>
                  <c:x val="7.0518636580742519E-2"/>
                  <c:y val="-9.0783291962993548E-3"/>
                </c:manualLayout>
              </c:layout>
              <c:showVal val="1"/>
            </c:dLbl>
            <c:dLbl>
              <c:idx val="4"/>
              <c:layout>
                <c:manualLayout>
                  <c:x val="0.32628398791541907"/>
                  <c:y val="-6.6091954022988994E-2"/>
                </c:manualLayout>
              </c:layout>
              <c:showVal val="1"/>
            </c:dLbl>
            <c:dLbl>
              <c:idx val="5"/>
              <c:layout>
                <c:manualLayout>
                  <c:x val="6.1968067175822004E-2"/>
                  <c:y val="-1.3910364601802542E-2"/>
                </c:manualLayout>
              </c:layout>
              <c:showVal val="1"/>
            </c:dLbl>
            <c:dLbl>
              <c:idx val="6"/>
              <c:layout>
                <c:manualLayout>
                  <c:x val="0.16314199395770676"/>
                  <c:y val="-1.4367816091954021E-2"/>
                </c:manualLayout>
              </c:layout>
              <c:showVal val="1"/>
            </c:dLbl>
            <c:dLbl>
              <c:idx val="7"/>
              <c:layout>
                <c:manualLayout>
                  <c:x val="7.2545239512798884E-2"/>
                  <c:y val="-8.6206174960773048E-3"/>
                </c:manualLayout>
              </c:layout>
              <c:showVal val="1"/>
            </c:dLbl>
            <c:dLbl>
              <c:idx val="8"/>
              <c:layout>
                <c:manualLayout>
                  <c:x val="6.1980648873771874E-2"/>
                  <c:y val="-1.3452652901580191E-2"/>
                </c:manualLayout>
              </c:layout>
              <c:showVal val="1"/>
            </c:dLbl>
            <c:dLbl>
              <c:idx val="9"/>
              <c:layout>
                <c:manualLayout>
                  <c:x val="7.5572680908200948E-2"/>
                  <c:y val="-6.6623114935479514E-3"/>
                </c:manualLayout>
              </c:layout>
              <c:showVal val="1"/>
            </c:dLbl>
            <c:dLbl>
              <c:idx val="10"/>
              <c:layout>
                <c:manualLayout>
                  <c:x val="7.3051949593444979E-2"/>
                  <c:y val="-8.6206174960773048E-3"/>
                </c:manualLayout>
              </c:layout>
              <c:showVal val="1"/>
            </c:dLbl>
            <c:dLbl>
              <c:idx val="11"/>
              <c:layout>
                <c:manualLayout>
                  <c:x val="9.7715282347545424E-2"/>
                  <c:y val="-1.1036825436443368E-2"/>
                </c:manualLayout>
              </c:layout>
              <c:showVal val="1"/>
            </c:dLbl>
            <c:dLbl>
              <c:idx val="12"/>
              <c:layout>
                <c:manualLayout>
                  <c:x val="6.2474777256469133E-2"/>
                  <c:y val="-1.4367886064409901E-2"/>
                </c:manualLayout>
              </c:layout>
              <c:showVal val="1"/>
            </c:dLbl>
            <c:dLbl>
              <c:idx val="13"/>
              <c:layout>
                <c:manualLayout>
                  <c:x val="7.3026667502282122E-2"/>
                  <c:y val="-8.6206174960773048E-3"/>
                </c:manualLayout>
              </c:layout>
              <c:showVal val="1"/>
            </c:dLbl>
            <c:txPr>
              <a:bodyPr anchor="t" anchorCtr="0"/>
              <a:lstStyle/>
              <a:p>
                <a:pPr>
                  <a:defRPr sz="1600" b="1"/>
                </a:pPr>
                <a:endParaRPr lang="es-MX"/>
              </a:p>
            </c:txPr>
            <c:showVal val="1"/>
          </c:dLbls>
          <c:cat>
            <c:strRef>
              <c:f>'super cosechada'!$B$46:$B$59</c:f>
              <c:strCache>
                <c:ptCount val="14"/>
                <c:pt idx="0">
                  <c:v>Trigo grano</c:v>
                </c:pt>
                <c:pt idx="1">
                  <c:v>Tomate verde</c:v>
                </c:pt>
                <c:pt idx="2">
                  <c:v>Sorgo grano</c:v>
                </c:pt>
                <c:pt idx="3">
                  <c:v>Melón y sandía</c:v>
                </c:pt>
                <c:pt idx="4">
                  <c:v>Maíz grano</c:v>
                </c:pt>
                <c:pt idx="5">
                  <c:v>Jitomate</c:v>
                </c:pt>
                <c:pt idx="6">
                  <c:v>Frijol</c:v>
                </c:pt>
                <c:pt idx="7">
                  <c:v>Chile</c:v>
                </c:pt>
                <c:pt idx="8">
                  <c:v>Cebolla</c:v>
                </c:pt>
                <c:pt idx="9">
                  <c:v>Cebada</c:v>
                </c:pt>
                <c:pt idx="10">
                  <c:v>Calabaza</c:v>
                </c:pt>
                <c:pt idx="11">
                  <c:v>Avena forrajera</c:v>
                </c:pt>
                <c:pt idx="12">
                  <c:v>Arroz</c:v>
                </c:pt>
                <c:pt idx="13">
                  <c:v>Algodón</c:v>
                </c:pt>
              </c:strCache>
            </c:strRef>
          </c:cat>
          <c:val>
            <c:numRef>
              <c:f>'super cosechada'!$C$46:$C$59</c:f>
              <c:numCache>
                <c:formatCode>#,##0</c:formatCode>
                <c:ptCount val="14"/>
                <c:pt idx="0">
                  <c:v>563271</c:v>
                </c:pt>
                <c:pt idx="1">
                  <c:v>35007</c:v>
                </c:pt>
                <c:pt idx="2">
                  <c:v>1584185</c:v>
                </c:pt>
                <c:pt idx="3">
                  <c:v>57024</c:v>
                </c:pt>
                <c:pt idx="4">
                  <c:v>7836788</c:v>
                </c:pt>
                <c:pt idx="5">
                  <c:v>52230</c:v>
                </c:pt>
                <c:pt idx="6">
                  <c:v>1772763</c:v>
                </c:pt>
                <c:pt idx="7">
                  <c:v>130971</c:v>
                </c:pt>
                <c:pt idx="8">
                  <c:v>38201</c:v>
                </c:pt>
                <c:pt idx="9">
                  <c:v>246795</c:v>
                </c:pt>
                <c:pt idx="10">
                  <c:v>112524</c:v>
                </c:pt>
                <c:pt idx="11">
                  <c:v>658745</c:v>
                </c:pt>
                <c:pt idx="12">
                  <c:v>22532</c:v>
                </c:pt>
                <c:pt idx="13">
                  <c:v>125767</c:v>
                </c:pt>
              </c:numCache>
            </c:numRef>
          </c:val>
        </c:ser>
        <c:gapWidth val="30"/>
        <c:shape val="box"/>
        <c:axId val="75468800"/>
        <c:axId val="75470336"/>
        <c:axId val="0"/>
      </c:bar3DChart>
      <c:catAx>
        <c:axId val="75468800"/>
        <c:scaling>
          <c:orientation val="minMax"/>
        </c:scaling>
        <c:axPos val="l"/>
        <c:tickLblPos val="nextTo"/>
        <c:txPr>
          <a:bodyPr/>
          <a:lstStyle/>
          <a:p>
            <a:pPr>
              <a:defRPr sz="1400" b="1"/>
            </a:pPr>
            <a:endParaRPr lang="es-MX"/>
          </a:p>
        </c:txPr>
        <c:crossAx val="75470336"/>
        <c:crosses val="autoZero"/>
        <c:auto val="1"/>
        <c:lblAlgn val="ctr"/>
        <c:lblOffset val="100"/>
      </c:catAx>
      <c:valAx>
        <c:axId val="75470336"/>
        <c:scaling>
          <c:orientation val="minMax"/>
        </c:scaling>
        <c:delete val="1"/>
        <c:axPos val="b"/>
        <c:numFmt formatCode="#,##0" sourceLinked="1"/>
        <c:tickLblPos val="none"/>
        <c:crossAx val="75468800"/>
        <c:crosses val="autoZero"/>
        <c:crossBetween val="between"/>
      </c:valAx>
    </c:plotArea>
    <c:plotVisOnly val="1"/>
  </c:chart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MX"/>
  <c:chart>
    <c:title>
      <c:tx>
        <c:rich>
          <a:bodyPr/>
          <a:lstStyle/>
          <a:p>
            <a:pPr>
              <a:defRPr/>
            </a:pPr>
            <a:r>
              <a:rPr lang="es-MX"/>
              <a:t>Porcinos</a:t>
            </a:r>
          </a:p>
        </c:rich>
      </c:tx>
      <c:layout/>
    </c:title>
    <c:view3D>
      <c:rAngAx val="1"/>
    </c:view3D>
    <c:sideWall>
      <c:spPr>
        <a:blipFill>
          <a:blip xmlns:r="http://schemas.openxmlformats.org/officeDocument/2006/relationships" r:embed="rId1"/>
          <a:stretch>
            <a:fillRect/>
          </a:stretch>
        </a:blipFill>
      </c:spPr>
    </c:sideWall>
    <c:backWall>
      <c:spPr>
        <a:blipFill>
          <a:blip xmlns:r="http://schemas.openxmlformats.org/officeDocument/2006/relationships" r:embed="rId1"/>
          <a:stretch>
            <a:fillRect/>
          </a:stretch>
        </a:blipFill>
      </c:spPr>
    </c:backWall>
    <c:plotArea>
      <c:layout>
        <c:manualLayout>
          <c:layoutTarget val="inner"/>
          <c:xMode val="edge"/>
          <c:yMode val="edge"/>
          <c:x val="3.4036179215954601E-2"/>
          <c:y val="0.20712386123764018"/>
          <c:w val="0.93192764156809171"/>
          <c:h val="0.63379867514720656"/>
        </c:manualLayout>
      </c:layout>
      <c:bar3DChart>
        <c:barDir val="col"/>
        <c:grouping val="clustered"/>
        <c:ser>
          <c:idx val="0"/>
          <c:order val="0"/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Pt>
            <c:idx val="1"/>
            <c:spPr>
              <a:solidFill>
                <a:srgbClr val="0066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dLbl>
              <c:idx val="0"/>
              <c:layout>
                <c:manualLayout>
                  <c:x val="0"/>
                  <c:y val="0.22685185185185186"/>
                </c:manualLayout>
              </c:layout>
              <c:showVal val="1"/>
            </c:dLbl>
            <c:dLbl>
              <c:idx val="1"/>
              <c:layout>
                <c:manualLayout>
                  <c:x val="0"/>
                  <c:y val="0.27777777777777962"/>
                </c:manualLayout>
              </c:layout>
              <c:spPr/>
              <c:txPr>
                <a:bodyPr/>
                <a:lstStyle/>
                <a:p>
                  <a:pPr>
                    <a:defRPr sz="1800" b="1">
                      <a:solidFill>
                        <a:schemeClr val="bg1"/>
                      </a:solidFill>
                    </a:defRPr>
                  </a:pPr>
                  <a:endParaRPr lang="es-MX"/>
                </a:p>
              </c:txPr>
              <c:showVal val="1"/>
            </c:dLbl>
            <c:txPr>
              <a:bodyPr/>
              <a:lstStyle/>
              <a:p>
                <a:pPr>
                  <a:defRPr sz="1800" b="1"/>
                </a:pPr>
                <a:endParaRPr lang="es-MX"/>
              </a:p>
            </c:txPr>
            <c:showVal val="1"/>
          </c:dLbls>
          <c:cat>
            <c:strRef>
              <c:f>'3 pecuarios'!$C$74:$D$75</c:f>
              <c:strCache>
                <c:ptCount val="2"/>
                <c:pt idx="0">
                  <c:v>CA 2007</c:v>
                </c:pt>
                <c:pt idx="1">
                  <c:v>ENA 2012</c:v>
                </c:pt>
              </c:strCache>
            </c:strRef>
          </c:cat>
          <c:val>
            <c:numRef>
              <c:f>'3 pecuarios'!$E$74:$E$75</c:f>
              <c:numCache>
                <c:formatCode>#,##0.0</c:formatCode>
                <c:ptCount val="2"/>
                <c:pt idx="0">
                  <c:v>9</c:v>
                </c:pt>
                <c:pt idx="1">
                  <c:v>12.7</c:v>
                </c:pt>
              </c:numCache>
            </c:numRef>
          </c:val>
        </c:ser>
        <c:shape val="box"/>
        <c:axId val="80190080"/>
        <c:axId val="80195968"/>
        <c:axId val="0"/>
      </c:bar3DChart>
      <c:catAx>
        <c:axId val="80190080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/>
            </a:pPr>
            <a:endParaRPr lang="es-MX"/>
          </a:p>
        </c:txPr>
        <c:crossAx val="80195968"/>
        <c:crosses val="autoZero"/>
        <c:auto val="1"/>
        <c:lblAlgn val="ctr"/>
        <c:lblOffset val="100"/>
      </c:catAx>
      <c:valAx>
        <c:axId val="80195968"/>
        <c:scaling>
          <c:orientation val="minMax"/>
        </c:scaling>
        <c:delete val="1"/>
        <c:axPos val="l"/>
        <c:numFmt formatCode="#,##0.0" sourceLinked="1"/>
        <c:tickLblPos val="none"/>
        <c:crossAx val="80190080"/>
        <c:crosses val="autoZero"/>
        <c:crossBetween val="between"/>
      </c:valAx>
    </c:plotArea>
    <c:plotVisOnly val="1"/>
  </c:chart>
  <c:spPr>
    <a:solidFill>
      <a:schemeClr val="bg1"/>
    </a:solidFill>
  </c:spPr>
  <c:externalData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MX"/>
  <c:chart>
    <c:title>
      <c:tx>
        <c:rich>
          <a:bodyPr/>
          <a:lstStyle/>
          <a:p>
            <a:pPr>
              <a:defRPr/>
            </a:pPr>
            <a:r>
              <a:rPr lang="es-MX"/>
              <a:t>Aves de corral</a:t>
            </a:r>
          </a:p>
        </c:rich>
      </c:tx>
      <c:layout/>
    </c:title>
    <c:view3D>
      <c:rAngAx val="1"/>
    </c:view3D>
    <c:sideWall>
      <c:spPr>
        <a:blipFill>
          <a:blip xmlns:r="http://schemas.openxmlformats.org/officeDocument/2006/relationships" r:embed="rId1"/>
          <a:stretch>
            <a:fillRect/>
          </a:stretch>
        </a:blipFill>
      </c:spPr>
    </c:sideWall>
    <c:backWall>
      <c:spPr>
        <a:blipFill>
          <a:blip xmlns:r="http://schemas.openxmlformats.org/officeDocument/2006/relationships" r:embed="rId1"/>
          <a:stretch>
            <a:fillRect/>
          </a:stretch>
        </a:blipFill>
      </c:spPr>
    </c:backWall>
    <c:plotArea>
      <c:layout/>
      <c:bar3DChart>
        <c:barDir val="col"/>
        <c:grouping val="clustered"/>
        <c:ser>
          <c:idx val="0"/>
          <c:order val="0"/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Pt>
            <c:idx val="1"/>
            <c:spPr>
              <a:solidFill>
                <a:srgbClr val="0066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dLbl>
              <c:idx val="0"/>
              <c:layout>
                <c:manualLayout>
                  <c:x val="0"/>
                  <c:y val="0.25"/>
                </c:manualLayout>
              </c:layout>
              <c:showVal val="1"/>
            </c:dLbl>
            <c:dLbl>
              <c:idx val="1"/>
              <c:layout>
                <c:manualLayout>
                  <c:x val="2.7777777777778178E-3"/>
                  <c:y val="0.23611111111111124"/>
                </c:manualLayout>
              </c:layout>
              <c:spPr/>
              <c:txPr>
                <a:bodyPr/>
                <a:lstStyle/>
                <a:p>
                  <a:pPr>
                    <a:defRPr sz="1800" b="1">
                      <a:solidFill>
                        <a:schemeClr val="bg1"/>
                      </a:solidFill>
                    </a:defRPr>
                  </a:pPr>
                  <a:endParaRPr lang="es-MX"/>
                </a:p>
              </c:txPr>
              <c:showVal val="1"/>
            </c:dLbl>
            <c:txPr>
              <a:bodyPr/>
              <a:lstStyle/>
              <a:p>
                <a:pPr>
                  <a:defRPr sz="1800" b="1"/>
                </a:pPr>
                <a:endParaRPr lang="es-MX"/>
              </a:p>
            </c:txPr>
            <c:showVal val="1"/>
          </c:dLbls>
          <c:cat>
            <c:strRef>
              <c:f>'3 pecuarios'!$C$76:$D$77</c:f>
              <c:strCache>
                <c:ptCount val="2"/>
                <c:pt idx="0">
                  <c:v>CA 2007</c:v>
                </c:pt>
                <c:pt idx="1">
                  <c:v>ENA 2012</c:v>
                </c:pt>
              </c:strCache>
            </c:strRef>
          </c:cat>
          <c:val>
            <c:numRef>
              <c:f>'3 pecuarios'!$E$76:$E$77</c:f>
              <c:numCache>
                <c:formatCode>#,##0.0</c:formatCode>
                <c:ptCount val="2"/>
                <c:pt idx="0">
                  <c:v>356.96917299999899</c:v>
                </c:pt>
                <c:pt idx="1">
                  <c:v>354.8</c:v>
                </c:pt>
              </c:numCache>
            </c:numRef>
          </c:val>
        </c:ser>
        <c:shape val="box"/>
        <c:axId val="80370304"/>
        <c:axId val="80384384"/>
        <c:axId val="0"/>
      </c:bar3DChart>
      <c:catAx>
        <c:axId val="80370304"/>
        <c:scaling>
          <c:orientation val="minMax"/>
        </c:scaling>
        <c:axPos val="b"/>
        <c:tickLblPos val="nextTo"/>
        <c:spPr>
          <a:solidFill>
            <a:schemeClr val="bg1"/>
          </a:solidFill>
        </c:spPr>
        <c:txPr>
          <a:bodyPr/>
          <a:lstStyle/>
          <a:p>
            <a:pPr>
              <a:defRPr sz="1400" b="1"/>
            </a:pPr>
            <a:endParaRPr lang="es-MX"/>
          </a:p>
        </c:txPr>
        <c:crossAx val="80384384"/>
        <c:crosses val="autoZero"/>
        <c:auto val="1"/>
        <c:lblAlgn val="ctr"/>
        <c:lblOffset val="100"/>
      </c:catAx>
      <c:valAx>
        <c:axId val="80384384"/>
        <c:scaling>
          <c:orientation val="minMax"/>
          <c:min val="0"/>
        </c:scaling>
        <c:delete val="1"/>
        <c:axPos val="l"/>
        <c:numFmt formatCode="#,##0.0" sourceLinked="1"/>
        <c:tickLblPos val="none"/>
        <c:crossAx val="80370304"/>
        <c:crosses val="autoZero"/>
        <c:crossBetween val="between"/>
      </c:valAx>
    </c:plotArea>
    <c:plotVisOnly val="1"/>
  </c:chart>
  <c:spPr>
    <a:noFill/>
  </c:spPr>
  <c:externalData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MX"/>
  <c:chart>
    <c:view3D>
      <c:rAngAx val="1"/>
    </c:view3D>
    <c:sideWall>
      <c:spPr>
        <a:blipFill>
          <a:blip xmlns:r="http://schemas.openxmlformats.org/officeDocument/2006/relationships" r:embed="rId1"/>
          <a:stretch>
            <a:fillRect/>
          </a:stretch>
        </a:blipFill>
      </c:spPr>
    </c:sideWall>
    <c:backWall>
      <c:spPr>
        <a:blipFill>
          <a:blip xmlns:r="http://schemas.openxmlformats.org/officeDocument/2006/relationships" r:embed="rId1"/>
          <a:stretch>
            <a:fillRect/>
          </a:stretch>
        </a:blipFill>
      </c:spPr>
    </c:backWall>
    <c:plotArea>
      <c:layout>
        <c:manualLayout>
          <c:layoutTarget val="inner"/>
          <c:xMode val="edge"/>
          <c:yMode val="edge"/>
          <c:x val="1.6235788745541841E-2"/>
          <c:y val="2.6604942691772875E-2"/>
          <c:w val="0.96752842250891924"/>
          <c:h val="0.73735379660340716"/>
        </c:manualLayout>
      </c:layout>
      <c:bar3DChart>
        <c:barDir val="col"/>
        <c:grouping val="clustered"/>
        <c:ser>
          <c:idx val="0"/>
          <c:order val="0"/>
          <c:tx>
            <c:strRef>
              <c:f>'SIST RIEGO'!$B$26</c:f>
              <c:strCache>
                <c:ptCount val="1"/>
                <c:pt idx="0">
                  <c:v>Censo Agropecuario 2007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4.4279423851477824E-3"/>
                  <c:y val="8.2233459229115319E-2"/>
                </c:manualLayout>
              </c:layout>
              <c:showVal val="1"/>
            </c:dLbl>
            <c:dLbl>
              <c:idx val="1"/>
              <c:layout>
                <c:manualLayout>
                  <c:x val="1.4759807950492578E-3"/>
                  <c:y val="7.4977565767723048E-2"/>
                </c:manualLayout>
              </c:layout>
              <c:showVal val="1"/>
            </c:dLbl>
            <c:dLbl>
              <c:idx val="2"/>
              <c:layout>
                <c:manualLayout>
                  <c:x val="9.2684620791479537E-3"/>
                  <c:y val="2.0807845658576289E-2"/>
                </c:manualLayout>
              </c:layout>
              <c:showVal val="1"/>
            </c:dLbl>
            <c:dLbl>
              <c:idx val="3"/>
              <c:layout>
                <c:manualLayout>
                  <c:x val="-2.9519615900985212E-3"/>
                  <c:y val="6.7721672306330513E-2"/>
                </c:manualLayout>
              </c:layout>
              <c:showVal val="1"/>
            </c:dLbl>
            <c:dLbl>
              <c:idx val="4"/>
              <c:layout>
                <c:manualLayout>
                  <c:x val="1.02028625194783E-3"/>
                  <c:y val="3.8377963108828496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</a:defRPr>
                </a:pPr>
                <a:endParaRPr lang="es-MX"/>
              </a:p>
            </c:txPr>
            <c:showVal val="1"/>
          </c:dLbls>
          <c:cat>
            <c:strRef>
              <c:f>'SIST RIEGO'!$A$27:$A$31</c:f>
              <c:strCache>
                <c:ptCount val="5"/>
                <c:pt idx="0">
                  <c:v>Canales recubiertos o revestidos</c:v>
                </c:pt>
                <c:pt idx="1">
                  <c:v>Canales de tierra</c:v>
                </c:pt>
                <c:pt idx="2">
                  <c:v>Microaspersión</c:v>
                </c:pt>
                <c:pt idx="3">
                  <c:v>Aspersión</c:v>
                </c:pt>
                <c:pt idx="4">
                  <c:v>Goteo</c:v>
                </c:pt>
              </c:strCache>
            </c:strRef>
          </c:cat>
          <c:val>
            <c:numRef>
              <c:f>'SIST RIEGO'!$B$27:$B$31</c:f>
              <c:numCache>
                <c:formatCode>0.0%</c:formatCode>
                <c:ptCount val="5"/>
                <c:pt idx="0">
                  <c:v>0.25252912310790532</c:v>
                </c:pt>
                <c:pt idx="1">
                  <c:v>0.64493356673458546</c:v>
                </c:pt>
                <c:pt idx="2">
                  <c:v>1.3193810252886989E-2</c:v>
                </c:pt>
                <c:pt idx="3">
                  <c:v>7.7653743507332063E-2</c:v>
                </c:pt>
                <c:pt idx="4">
                  <c:v>3.1838338687270214E-2</c:v>
                </c:pt>
              </c:numCache>
            </c:numRef>
          </c:val>
        </c:ser>
        <c:ser>
          <c:idx val="1"/>
          <c:order val="1"/>
          <c:tx>
            <c:strRef>
              <c:f>'SIST RIEGO'!$C$26</c:f>
              <c:strCache>
                <c:ptCount val="1"/>
                <c:pt idx="0">
                  <c:v>Encuesta Nacional Agropecuaria 2012</c:v>
                </c:pt>
              </c:strCache>
            </c:strRef>
          </c:tx>
          <c:spPr>
            <a:solidFill>
              <a:srgbClr val="0066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4.5367233319325399E-3"/>
                  <c:y val="7.4337675950655713E-2"/>
                </c:manualLayout>
              </c:layout>
              <c:showVal val="1"/>
            </c:dLbl>
            <c:dLbl>
              <c:idx val="1"/>
              <c:layout>
                <c:manualLayout>
                  <c:x val="6.5547493575416122E-5"/>
                  <c:y val="7.4444514696897904E-2"/>
                </c:manualLayout>
              </c:layout>
              <c:showVal val="1"/>
            </c:dLbl>
            <c:dLbl>
              <c:idx val="2"/>
              <c:layout>
                <c:manualLayout>
                  <c:x val="6.8809759789355456E-3"/>
                  <c:y val="3.0802505625698012E-2"/>
                </c:manualLayout>
              </c:layout>
              <c:showVal val="1"/>
            </c:dLbl>
            <c:dLbl>
              <c:idx val="3"/>
              <c:layout>
                <c:manualLayout>
                  <c:x val="2.9087281368891998E-3"/>
                  <c:y val="7.4444514696897904E-2"/>
                </c:manualLayout>
              </c:layout>
              <c:showVal val="1"/>
            </c:dLbl>
            <c:dLbl>
              <c:idx val="4"/>
              <c:layout>
                <c:manualLayout>
                  <c:x val="7.9442632461723482E-3"/>
                  <c:y val="7.1919235240255772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</a:defRPr>
                </a:pPr>
                <a:endParaRPr lang="es-MX"/>
              </a:p>
            </c:txPr>
            <c:showVal val="1"/>
          </c:dLbls>
          <c:cat>
            <c:strRef>
              <c:f>'SIST RIEGO'!$A$27:$A$31</c:f>
              <c:strCache>
                <c:ptCount val="5"/>
                <c:pt idx="0">
                  <c:v>Canales recubiertos o revestidos</c:v>
                </c:pt>
                <c:pt idx="1">
                  <c:v>Canales de tierra</c:v>
                </c:pt>
                <c:pt idx="2">
                  <c:v>Microaspersión</c:v>
                </c:pt>
                <c:pt idx="3">
                  <c:v>Aspersión</c:v>
                </c:pt>
                <c:pt idx="4">
                  <c:v>Goteo</c:v>
                </c:pt>
              </c:strCache>
            </c:strRef>
          </c:cat>
          <c:val>
            <c:numRef>
              <c:f>'SIST RIEGO'!$C$27:$C$31</c:f>
              <c:numCache>
                <c:formatCode>0.0%</c:formatCode>
                <c:ptCount val="5"/>
                <c:pt idx="0">
                  <c:v>0.32060000000000038</c:v>
                </c:pt>
                <c:pt idx="1">
                  <c:v>0.58560000000000001</c:v>
                </c:pt>
                <c:pt idx="2">
                  <c:v>2.3699999999999999E-2</c:v>
                </c:pt>
                <c:pt idx="3">
                  <c:v>8.5100000000000023E-2</c:v>
                </c:pt>
                <c:pt idx="4">
                  <c:v>9.69E-2</c:v>
                </c:pt>
              </c:numCache>
            </c:numRef>
          </c:val>
        </c:ser>
        <c:gapWidth val="49"/>
        <c:shape val="box"/>
        <c:axId val="80661120"/>
        <c:axId val="79696256"/>
        <c:axId val="0"/>
      </c:bar3DChart>
      <c:catAx>
        <c:axId val="80661120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/>
            </a:pPr>
            <a:endParaRPr lang="es-MX"/>
          </a:p>
        </c:txPr>
        <c:crossAx val="79696256"/>
        <c:crosses val="autoZero"/>
        <c:auto val="1"/>
        <c:lblAlgn val="ctr"/>
        <c:lblOffset val="100"/>
      </c:catAx>
      <c:valAx>
        <c:axId val="79696256"/>
        <c:scaling>
          <c:orientation val="minMax"/>
        </c:scaling>
        <c:delete val="1"/>
        <c:axPos val="l"/>
        <c:numFmt formatCode="0.0%" sourceLinked="1"/>
        <c:tickLblPos val="none"/>
        <c:crossAx val="80661120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1600" b="1"/>
          </a:pPr>
          <a:endParaRPr lang="es-MX"/>
        </a:p>
      </c:txPr>
    </c:legend>
    <c:plotVisOnly val="1"/>
  </c:chart>
  <c:externalData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MX"/>
  <c:chart>
    <c:view3D>
      <c:rAngAx val="1"/>
    </c:view3D>
    <c:sideWall>
      <c:spPr>
        <a:blipFill>
          <a:blip xmlns:r="http://schemas.openxmlformats.org/officeDocument/2006/relationships" r:embed="rId1"/>
          <a:stretch>
            <a:fillRect/>
          </a:stretch>
        </a:blipFill>
      </c:spPr>
    </c:sideWall>
    <c:backWall>
      <c:spPr>
        <a:blipFill>
          <a:blip xmlns:r="http://schemas.openxmlformats.org/officeDocument/2006/relationships" r:embed="rId1"/>
          <a:stretch>
            <a:fillRect/>
          </a:stretch>
        </a:blipFill>
      </c:spPr>
    </c:backWall>
    <c:plotArea>
      <c:layout>
        <c:manualLayout>
          <c:layoutTarget val="inner"/>
          <c:xMode val="edge"/>
          <c:yMode val="edge"/>
          <c:x val="7.5632627840026126E-2"/>
          <c:y val="1.7225308299077938E-2"/>
          <c:w val="0.9074312654108565"/>
          <c:h val="0.70087231048402165"/>
        </c:manualLayout>
      </c:layout>
      <c:bar3DChart>
        <c:barDir val="col"/>
        <c:grouping val="clustered"/>
        <c:ser>
          <c:idx val="0"/>
          <c:order val="0"/>
          <c:tx>
            <c:strRef>
              <c:f>AGUA!$B$98</c:f>
              <c:strCache>
                <c:ptCount val="1"/>
                <c:pt idx="0">
                  <c:v>Total de Unidades de Producción</c:v>
                </c:pt>
              </c:strCache>
            </c:strRef>
          </c:tx>
          <c:spPr>
            <a:solidFill>
              <a:srgbClr val="0066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1.8475752817218929E-2"/>
                  <c:y val="-1.3793097063289263E-2"/>
                </c:manualLayout>
              </c:layout>
              <c:spPr/>
              <c:txPr>
                <a:bodyPr/>
                <a:lstStyle/>
                <a:p>
                  <a:pPr>
                    <a:defRPr sz="1600" b="1">
                      <a:solidFill>
                        <a:srgbClr val="FFFF00"/>
                      </a:solidFill>
                    </a:defRPr>
                  </a:pPr>
                  <a:endParaRPr lang="es-MX"/>
                </a:p>
              </c:txPr>
              <c:showVal val="1"/>
            </c:dLbl>
            <c:dLbl>
              <c:idx val="1"/>
              <c:layout>
                <c:manualLayout>
                  <c:x val="0"/>
                  <c:y val="-1.1494250792967693E-2"/>
                </c:manualLayout>
              </c:layout>
              <c:showVal val="1"/>
            </c:dLbl>
            <c:dLbl>
              <c:idx val="2"/>
              <c:layout>
                <c:manualLayout>
                  <c:x val="-6.1585842724062815E-3"/>
                  <c:y val="-1.1494250792967606E-2"/>
                </c:manualLayout>
              </c:layout>
              <c:showVal val="1"/>
            </c:dLbl>
            <c:dLbl>
              <c:idx val="3"/>
              <c:layout>
                <c:manualLayout>
                  <c:x val="-1.539646068101581E-3"/>
                  <c:y val="-1.6091951110154479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/>
                </a:pPr>
                <a:endParaRPr lang="es-MX"/>
              </a:p>
            </c:txPr>
            <c:showVal val="1"/>
          </c:dLbls>
          <c:cat>
            <c:strRef>
              <c:f>AGUA!$A$99:$A$102</c:f>
              <c:strCache>
                <c:ptCount val="4"/>
                <c:pt idx="0">
                  <c:v>Agua negra</c:v>
                </c:pt>
                <c:pt idx="1">
                  <c:v>Agua tratada</c:v>
                </c:pt>
                <c:pt idx="2">
                  <c:v>Agua blanca</c:v>
                </c:pt>
                <c:pt idx="3">
                  <c:v>Agua salobre</c:v>
                </c:pt>
              </c:strCache>
            </c:strRef>
          </c:cat>
          <c:val>
            <c:numRef>
              <c:f>AGUA!$B$99:$B$102</c:f>
              <c:numCache>
                <c:formatCode>0.0%</c:formatCode>
                <c:ptCount val="4"/>
                <c:pt idx="0">
                  <c:v>0.16643409939971526</c:v>
                </c:pt>
                <c:pt idx="1">
                  <c:v>4.6160612726109378E-2</c:v>
                </c:pt>
                <c:pt idx="2">
                  <c:v>0.7884726574676475</c:v>
                </c:pt>
                <c:pt idx="3">
                  <c:v>1.7000000000000001E-2</c:v>
                </c:pt>
              </c:numCache>
            </c:numRef>
          </c:val>
        </c:ser>
        <c:ser>
          <c:idx val="1"/>
          <c:order val="1"/>
          <c:tx>
            <c:strRef>
              <c:f>AGUA!$C$98</c:f>
              <c:strCache>
                <c:ptCount val="1"/>
                <c:pt idx="0">
                  <c:v>Unidades de Producción grandes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9.2378764086094578E-3"/>
                  <c:y val="-1.379310095156106E-2"/>
                </c:manualLayout>
              </c:layout>
              <c:showVal val="1"/>
            </c:dLbl>
            <c:dLbl>
              <c:idx val="1"/>
              <c:layout>
                <c:manualLayout>
                  <c:x val="7.6982303405079382E-3"/>
                  <c:y val="-1.3793100951560971E-2"/>
                </c:manualLayout>
              </c:layout>
              <c:showVal val="1"/>
            </c:dLbl>
            <c:dLbl>
              <c:idx val="2"/>
              <c:layout>
                <c:manualLayout>
                  <c:x val="1.077752247671104E-2"/>
                  <c:y val="-4.5977003171870185E-3"/>
                </c:manualLayout>
              </c:layout>
              <c:showVal val="1"/>
            </c:dLbl>
            <c:dLbl>
              <c:idx val="3"/>
              <c:layout>
                <c:manualLayout>
                  <c:x val="7.6982303405078913E-3"/>
                  <c:y val="-1.379310095156106E-2"/>
                </c:manualLayout>
              </c:layout>
              <c:showVal val="1"/>
            </c:dLbl>
            <c:spPr>
              <a:noFill/>
            </c:spPr>
            <c:txPr>
              <a:bodyPr/>
              <a:lstStyle/>
              <a:p>
                <a:pPr>
                  <a:defRPr sz="1600" b="1"/>
                </a:pPr>
                <a:endParaRPr lang="es-MX"/>
              </a:p>
            </c:txPr>
            <c:showVal val="1"/>
          </c:dLbls>
          <c:cat>
            <c:strRef>
              <c:f>AGUA!$A$99:$A$102</c:f>
              <c:strCache>
                <c:ptCount val="4"/>
                <c:pt idx="0">
                  <c:v>Agua negra</c:v>
                </c:pt>
                <c:pt idx="1">
                  <c:v>Agua tratada</c:v>
                </c:pt>
                <c:pt idx="2">
                  <c:v>Agua blanca</c:v>
                </c:pt>
                <c:pt idx="3">
                  <c:v>Agua salobre</c:v>
                </c:pt>
              </c:strCache>
            </c:strRef>
          </c:cat>
          <c:val>
            <c:numRef>
              <c:f>AGUA!$C$99:$C$102</c:f>
              <c:numCache>
                <c:formatCode>0.0%</c:formatCode>
                <c:ptCount val="4"/>
                <c:pt idx="0">
                  <c:v>1.7999999999999999E-2</c:v>
                </c:pt>
                <c:pt idx="1">
                  <c:v>3.1000000000000052E-2</c:v>
                </c:pt>
                <c:pt idx="2">
                  <c:v>0.94899999999999995</c:v>
                </c:pt>
                <c:pt idx="3">
                  <c:v>1.0999999999999998E-2</c:v>
                </c:pt>
              </c:numCache>
            </c:numRef>
          </c:val>
        </c:ser>
        <c:ser>
          <c:idx val="2"/>
          <c:order val="2"/>
          <c:tx>
            <c:strRef>
              <c:f>AGUA!$D$98</c:f>
              <c:strCache>
                <c:ptCount val="1"/>
                <c:pt idx="0">
                  <c:v>Unidades de Producción medianas y pequeñas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1.2317168544812625E-2"/>
                  <c:y val="-6.8965504757805334E-3"/>
                </c:manualLayout>
              </c:layout>
              <c:spPr/>
              <c:txPr>
                <a:bodyPr/>
                <a:lstStyle/>
                <a:p>
                  <a:pPr>
                    <a:defRPr sz="1600" b="1">
                      <a:solidFill>
                        <a:srgbClr val="FFFF00"/>
                      </a:solidFill>
                    </a:defRPr>
                  </a:pPr>
                  <a:endParaRPr lang="es-MX"/>
                </a:p>
              </c:txPr>
              <c:showVal val="1"/>
            </c:dLbl>
            <c:dLbl>
              <c:idx val="1"/>
              <c:layout>
                <c:manualLayout>
                  <c:x val="1.8475752817218985E-2"/>
                  <c:y val="-1.379310095156106E-2"/>
                </c:manualLayout>
              </c:layout>
              <c:showVal val="1"/>
            </c:dLbl>
            <c:dLbl>
              <c:idx val="2"/>
              <c:layout>
                <c:manualLayout>
                  <c:x val="2.6173983157726812E-2"/>
                  <c:y val="-1.379310095156106E-2"/>
                </c:manualLayout>
              </c:layout>
              <c:showVal val="1"/>
            </c:dLbl>
            <c:dLbl>
              <c:idx val="3"/>
              <c:layout>
                <c:manualLayout>
                  <c:x val="1.6936106749117448E-2"/>
                  <c:y val="-1.3793100951560971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/>
                </a:pPr>
                <a:endParaRPr lang="es-MX"/>
              </a:p>
            </c:txPr>
            <c:showVal val="1"/>
          </c:dLbls>
          <c:cat>
            <c:strRef>
              <c:f>AGUA!$A$99:$A$102</c:f>
              <c:strCache>
                <c:ptCount val="4"/>
                <c:pt idx="0">
                  <c:v>Agua negra</c:v>
                </c:pt>
                <c:pt idx="1">
                  <c:v>Agua tratada</c:v>
                </c:pt>
                <c:pt idx="2">
                  <c:v>Agua blanca</c:v>
                </c:pt>
                <c:pt idx="3">
                  <c:v>Agua salobre</c:v>
                </c:pt>
              </c:strCache>
            </c:strRef>
          </c:cat>
          <c:val>
            <c:numRef>
              <c:f>AGUA!$D$99:$D$102</c:f>
              <c:numCache>
                <c:formatCode>0.0%</c:formatCode>
                <c:ptCount val="4"/>
                <c:pt idx="0">
                  <c:v>0.17400000000000004</c:v>
                </c:pt>
                <c:pt idx="1">
                  <c:v>4.7000000000000014E-2</c:v>
                </c:pt>
                <c:pt idx="2">
                  <c:v>0.78</c:v>
                </c:pt>
                <c:pt idx="3">
                  <c:v>1.7000000000000001E-2</c:v>
                </c:pt>
              </c:numCache>
            </c:numRef>
          </c:val>
        </c:ser>
        <c:gapWidth val="26"/>
        <c:shape val="cylinder"/>
        <c:axId val="79750656"/>
        <c:axId val="79752192"/>
        <c:axId val="0"/>
      </c:bar3DChart>
      <c:catAx>
        <c:axId val="79750656"/>
        <c:scaling>
          <c:orientation val="minMax"/>
        </c:scaling>
        <c:axPos val="b"/>
        <c:tickLblPos val="nextTo"/>
        <c:txPr>
          <a:bodyPr/>
          <a:lstStyle/>
          <a:p>
            <a:pPr>
              <a:defRPr sz="1600" b="1"/>
            </a:pPr>
            <a:endParaRPr lang="es-MX"/>
          </a:p>
        </c:txPr>
        <c:crossAx val="79752192"/>
        <c:crosses val="autoZero"/>
        <c:auto val="1"/>
        <c:lblAlgn val="ctr"/>
        <c:lblOffset val="100"/>
      </c:catAx>
      <c:valAx>
        <c:axId val="79752192"/>
        <c:scaling>
          <c:orientation val="minMax"/>
        </c:scaling>
        <c:axPos val="l"/>
        <c:numFmt formatCode="0%" sourceLinked="0"/>
        <c:tickLblPos val="nextTo"/>
        <c:txPr>
          <a:bodyPr/>
          <a:lstStyle/>
          <a:p>
            <a:pPr>
              <a:defRPr sz="1200" b="1"/>
            </a:pPr>
            <a:endParaRPr lang="es-MX"/>
          </a:p>
        </c:txPr>
        <c:crossAx val="79750656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1600" b="1"/>
          </a:pPr>
          <a:endParaRPr lang="es-MX"/>
        </a:p>
      </c:txPr>
    </c:legend>
    <c:plotVisOnly val="1"/>
  </c:chart>
  <c:externalData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MX"/>
  <c:chart>
    <c:view3D>
      <c:depthPercent val="100"/>
      <c:rAngAx val="1"/>
    </c:view3D>
    <c:floor>
      <c:spPr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floor>
    <c:sideWall>
      <c:spPr>
        <a:blipFill dpi="0" rotWithShape="1">
          <a:blip xmlns:r="http://schemas.openxmlformats.org/officeDocument/2006/relationships" r:embed="rId1">
            <a:alphaModFix amt="79000"/>
          </a:blip>
          <a:srcRect/>
          <a:stretch>
            <a:fillRect/>
          </a:stretch>
        </a:blipFill>
      </c:spPr>
    </c:sideWall>
    <c:backWall>
      <c:spPr>
        <a:blipFill dpi="0" rotWithShape="1">
          <a:blip xmlns:r="http://schemas.openxmlformats.org/officeDocument/2006/relationships" r:embed="rId1">
            <a:alphaModFix amt="79000"/>
          </a:blip>
          <a:srcRect/>
          <a:stretch>
            <a:fillRect/>
          </a:stretch>
        </a:blipFill>
      </c:spPr>
    </c:backWall>
    <c:plotArea>
      <c:layout>
        <c:manualLayout>
          <c:layoutTarget val="inner"/>
          <c:xMode val="edge"/>
          <c:yMode val="edge"/>
          <c:x val="0"/>
          <c:y val="0"/>
          <c:w val="1"/>
          <c:h val="0.82198761541115362"/>
        </c:manualLayout>
      </c:layout>
      <c:bar3DChart>
        <c:barDir val="col"/>
        <c:grouping val="clustered"/>
        <c:ser>
          <c:idx val="0"/>
          <c:order val="0"/>
          <c:tx>
            <c:strRef>
              <c:f>AGUA!$B$18</c:f>
              <c:strCache>
                <c:ptCount val="1"/>
                <c:pt idx="0">
                  <c:v>Censo Agropecuario 2007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-5.2910052910052924E-3"/>
                  <c:y val="5.8737137665282026E-2"/>
                </c:manualLayout>
              </c:layout>
              <c:showVal val="1"/>
            </c:dLbl>
            <c:dLbl>
              <c:idx val="2"/>
              <c:layout>
                <c:manualLayout>
                  <c:x val="0"/>
                  <c:y val="8.8105706497923042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/>
                </a:pPr>
                <a:endParaRPr lang="es-MX"/>
              </a:p>
            </c:txPr>
            <c:showVal val="1"/>
          </c:dLbls>
          <c:cat>
            <c:strRef>
              <c:f>AGUA!$A$19:$A$21</c:f>
              <c:strCache>
                <c:ptCount val="3"/>
                <c:pt idx="0">
                  <c:v>Agua negra</c:v>
                </c:pt>
                <c:pt idx="1">
                  <c:v>Agua tratada</c:v>
                </c:pt>
                <c:pt idx="2">
                  <c:v>Agua blanca</c:v>
                </c:pt>
              </c:strCache>
            </c:strRef>
          </c:cat>
          <c:val>
            <c:numRef>
              <c:f>AGUA!$B$19:$B$21</c:f>
              <c:numCache>
                <c:formatCode>0.0%</c:formatCode>
                <c:ptCount val="3"/>
                <c:pt idx="0">
                  <c:v>0.11899999999999998</c:v>
                </c:pt>
                <c:pt idx="1">
                  <c:v>1.0000000000000005E-2</c:v>
                </c:pt>
                <c:pt idx="2">
                  <c:v>0.86600000000000166</c:v>
                </c:pt>
              </c:numCache>
            </c:numRef>
          </c:val>
        </c:ser>
        <c:ser>
          <c:idx val="1"/>
          <c:order val="1"/>
          <c:tx>
            <c:strRef>
              <c:f>AGUA!$C$18</c:f>
              <c:strCache>
                <c:ptCount val="1"/>
                <c:pt idx="0">
                  <c:v>Encuesta Nacional Agropecuaria 2012</c:v>
                </c:pt>
              </c:strCache>
            </c:strRef>
          </c:tx>
          <c:spPr>
            <a:solidFill>
              <a:srgbClr val="0066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0"/>
                  <c:y val="7.9294904599557195E-2"/>
                </c:manualLayout>
              </c:layout>
              <c:showVal val="1"/>
            </c:dLbl>
            <c:dLbl>
              <c:idx val="1"/>
              <c:layout>
                <c:manualLayout>
                  <c:x val="0"/>
                  <c:y val="8.8105706497923746E-3"/>
                </c:manualLayout>
              </c:layout>
              <c:showVal val="1"/>
            </c:dLbl>
            <c:dLbl>
              <c:idx val="2"/>
              <c:layout>
                <c:manualLayout>
                  <c:x val="5.2910052910052924E-3"/>
                  <c:y val="5.5800280782017916E-2"/>
                </c:manualLayout>
              </c:layout>
              <c:showVal val="1"/>
            </c:dLbl>
            <c:dLbl>
              <c:idx val="3"/>
              <c:layout>
                <c:manualLayout>
                  <c:x val="-3.527336860670222E-3"/>
                  <c:y val="2.3494855066112871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</a:defRPr>
                </a:pPr>
                <a:endParaRPr lang="es-MX"/>
              </a:p>
            </c:txPr>
            <c:showVal val="1"/>
          </c:dLbls>
          <c:cat>
            <c:strRef>
              <c:f>AGUA!$A$19:$A$21</c:f>
              <c:strCache>
                <c:ptCount val="3"/>
                <c:pt idx="0">
                  <c:v>Agua negra</c:v>
                </c:pt>
                <c:pt idx="1">
                  <c:v>Agua tratada</c:v>
                </c:pt>
                <c:pt idx="2">
                  <c:v>Agua blanca</c:v>
                </c:pt>
              </c:strCache>
            </c:strRef>
          </c:cat>
          <c:val>
            <c:numRef>
              <c:f>AGUA!$C$19:$C$21</c:f>
              <c:numCache>
                <c:formatCode>0.0%</c:formatCode>
                <c:ptCount val="3"/>
                <c:pt idx="0">
                  <c:v>0.16600000000000001</c:v>
                </c:pt>
                <c:pt idx="1">
                  <c:v>4.5999999999999999E-2</c:v>
                </c:pt>
                <c:pt idx="2">
                  <c:v>0.78800000000000003</c:v>
                </c:pt>
              </c:numCache>
            </c:numRef>
          </c:val>
        </c:ser>
        <c:gapWidth val="62"/>
        <c:shape val="box"/>
        <c:axId val="80797696"/>
        <c:axId val="80799232"/>
        <c:axId val="0"/>
      </c:bar3DChart>
      <c:catAx>
        <c:axId val="80797696"/>
        <c:scaling>
          <c:orientation val="minMax"/>
        </c:scaling>
        <c:axPos val="b"/>
        <c:tickLblPos val="nextTo"/>
        <c:txPr>
          <a:bodyPr/>
          <a:lstStyle/>
          <a:p>
            <a:pPr>
              <a:defRPr sz="1600" b="1"/>
            </a:pPr>
            <a:endParaRPr lang="es-MX"/>
          </a:p>
        </c:txPr>
        <c:crossAx val="80799232"/>
        <c:crosses val="autoZero"/>
        <c:auto val="1"/>
        <c:lblAlgn val="ctr"/>
        <c:lblOffset val="100"/>
      </c:catAx>
      <c:valAx>
        <c:axId val="80799232"/>
        <c:scaling>
          <c:orientation val="minMax"/>
        </c:scaling>
        <c:delete val="1"/>
        <c:axPos val="l"/>
        <c:numFmt formatCode="0.0%" sourceLinked="1"/>
        <c:tickLblPos val="none"/>
        <c:crossAx val="80797696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1600" b="1"/>
          </a:pPr>
          <a:endParaRPr lang="es-MX"/>
        </a:p>
      </c:txPr>
    </c:legend>
    <c:plotVisOnly val="1"/>
  </c:chart>
  <c:externalData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MX"/>
  <c:chart>
    <c:view3D>
      <c:rAngAx val="1"/>
    </c:view3D>
    <c:sideWall>
      <c:spPr>
        <a:blipFill dpi="0" rotWithShape="1">
          <a:blip xmlns:r="http://schemas.openxmlformats.org/officeDocument/2006/relationships" r:embed="rId1">
            <a:alphaModFix amt="36000"/>
          </a:blip>
          <a:srcRect/>
          <a:stretch>
            <a:fillRect/>
          </a:stretch>
        </a:blipFill>
      </c:spPr>
    </c:sideWall>
    <c:backWall>
      <c:spPr>
        <a:blipFill dpi="0" rotWithShape="1">
          <a:blip xmlns:r="http://schemas.openxmlformats.org/officeDocument/2006/relationships" r:embed="rId1">
            <a:alphaModFix amt="36000"/>
          </a:blip>
          <a:srcRect/>
          <a:stretch>
            <a:fillRect/>
          </a:stretch>
        </a:blipFill>
      </c:spPr>
    </c:backWall>
    <c:plotArea>
      <c:layout>
        <c:manualLayout>
          <c:layoutTarget val="inner"/>
          <c:xMode val="edge"/>
          <c:yMode val="edge"/>
          <c:x val="0.2208630939011425"/>
          <c:y val="2.2901001495056815E-3"/>
          <c:w val="0.76889708228372577"/>
          <c:h val="0.84538637760361368"/>
        </c:manualLayout>
      </c:layout>
      <c:bar3DChart>
        <c:barDir val="bar"/>
        <c:grouping val="clustered"/>
        <c:ser>
          <c:idx val="0"/>
          <c:order val="0"/>
          <c:tx>
            <c:strRef>
              <c:f>'orig agua'!$C$44</c:f>
              <c:strCache>
                <c:ptCount val="1"/>
                <c:pt idx="0">
                  <c:v>Unidades de Producción medianas y pequeñas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5.6377724539547931E-3"/>
                  <c:y val="-2.2038563668716434E-3"/>
                </c:manualLayout>
              </c:layout>
              <c:showVal val="1"/>
            </c:dLbl>
            <c:dLbl>
              <c:idx val="2"/>
              <c:layout>
                <c:manualLayout>
                  <c:x val="4.2283293404660784E-3"/>
                  <c:y val="-6.6115691006149247E-3"/>
                </c:manualLayout>
              </c:layout>
              <c:showVal val="1"/>
            </c:dLbl>
            <c:dLbl>
              <c:idx val="4"/>
              <c:layout>
                <c:manualLayout>
                  <c:x val="4.2283293404660784E-3"/>
                  <c:y val="0"/>
                </c:manualLayout>
              </c:layout>
              <c:showVal val="1"/>
            </c:dLbl>
            <c:dLbl>
              <c:idx val="5"/>
              <c:layout>
                <c:manualLayout>
                  <c:x val="1.0026273383714649E-2"/>
                  <c:y val="4.6412971658119978E-3"/>
                </c:manualLayout>
              </c:layout>
              <c:spPr/>
              <c:txPr>
                <a:bodyPr/>
                <a:lstStyle/>
                <a:p>
                  <a:pPr>
                    <a:defRPr sz="1400" b="1">
                      <a:solidFill>
                        <a:schemeClr val="bg1"/>
                      </a:solidFill>
                    </a:defRPr>
                  </a:pPr>
                  <a:endParaRPr lang="es-MX"/>
                </a:p>
              </c:txPr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</a:defRPr>
                </a:pPr>
                <a:endParaRPr lang="es-MX"/>
              </a:p>
            </c:txPr>
            <c:showVal val="1"/>
          </c:dLbls>
          <c:cat>
            <c:strRef>
              <c:f>'orig agua'!$B$45:$B$50</c:f>
              <c:strCache>
                <c:ptCount val="6"/>
                <c:pt idx="0">
                  <c:v>Presa</c:v>
                </c:pt>
                <c:pt idx="1">
                  <c:v>Manantial</c:v>
                </c:pt>
                <c:pt idx="2">
                  <c:v>Río</c:v>
                </c:pt>
                <c:pt idx="3">
                  <c:v>Pozo a cielo abierto</c:v>
                </c:pt>
                <c:pt idx="4">
                  <c:v>Pozo profundo</c:v>
                </c:pt>
                <c:pt idx="5">
                  <c:v>Bordo, hoya de agua o jagüey</c:v>
                </c:pt>
              </c:strCache>
            </c:strRef>
          </c:cat>
          <c:val>
            <c:numRef>
              <c:f>'orig agua'!$C$45:$C$50</c:f>
              <c:numCache>
                <c:formatCode>0.0%</c:formatCode>
                <c:ptCount val="6"/>
                <c:pt idx="0">
                  <c:v>0.30244844113039232</c:v>
                </c:pt>
                <c:pt idx="1">
                  <c:v>9.3565918492715228E-2</c:v>
                </c:pt>
                <c:pt idx="2">
                  <c:v>0.2239617596341853</c:v>
                </c:pt>
                <c:pt idx="3">
                  <c:v>3.4626312596666188E-2</c:v>
                </c:pt>
                <c:pt idx="4">
                  <c:v>0.32229044705422438</c:v>
                </c:pt>
                <c:pt idx="5">
                  <c:v>4.7635043645213516E-2</c:v>
                </c:pt>
              </c:numCache>
            </c:numRef>
          </c:val>
        </c:ser>
        <c:ser>
          <c:idx val="1"/>
          <c:order val="1"/>
          <c:tx>
            <c:strRef>
              <c:f>'orig agua'!$D$44</c:f>
              <c:strCache>
                <c:ptCount val="1"/>
                <c:pt idx="0">
                  <c:v>Unidades de Producción grandes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4.2283293404660784E-3"/>
                  <c:y val="-6.6115691006149247E-3"/>
                </c:manualLayout>
              </c:layout>
              <c:showVal val="1"/>
            </c:dLbl>
            <c:dLbl>
              <c:idx val="1"/>
              <c:layout>
                <c:manualLayout>
                  <c:x val="4.2283293404660784E-3"/>
                  <c:y val="-6.6115691006149247E-3"/>
                </c:manualLayout>
              </c:layout>
              <c:showVal val="1"/>
            </c:dLbl>
            <c:dLbl>
              <c:idx val="2"/>
              <c:layout>
                <c:manualLayout>
                  <c:x val="0"/>
                  <c:y val="-6.6115691006149247E-3"/>
                </c:manualLayout>
              </c:layout>
              <c:showVal val="1"/>
            </c:dLbl>
            <c:dLbl>
              <c:idx val="3"/>
              <c:layout>
                <c:manualLayout>
                  <c:x val="2.8188862269773892E-3"/>
                  <c:y val="-6.611569100614962E-3"/>
                </c:manualLayout>
              </c:layout>
              <c:showVal val="1"/>
            </c:dLbl>
            <c:dLbl>
              <c:idx val="4"/>
              <c:layout>
                <c:manualLayout>
                  <c:x val="5.6377724539546994E-3"/>
                  <c:y val="-6.6115691006149247E-3"/>
                </c:manualLayout>
              </c:layout>
              <c:spPr/>
              <c:txPr>
                <a:bodyPr/>
                <a:lstStyle/>
                <a:p>
                  <a:pPr>
                    <a:defRPr sz="1400" b="1">
                      <a:solidFill>
                        <a:schemeClr val="bg1"/>
                      </a:solidFill>
                    </a:defRPr>
                  </a:pPr>
                  <a:endParaRPr lang="es-MX"/>
                </a:p>
              </c:txPr>
              <c:showVal val="1"/>
            </c:dLbl>
            <c:dLbl>
              <c:idx val="5"/>
              <c:layout>
                <c:manualLayout>
                  <c:x val="4.2283293404660784E-3"/>
                  <c:y val="-2.2038563668716434E-3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</a:defRPr>
                </a:pPr>
                <a:endParaRPr lang="es-MX"/>
              </a:p>
            </c:txPr>
            <c:showVal val="1"/>
          </c:dLbls>
          <c:cat>
            <c:strRef>
              <c:f>'orig agua'!$B$45:$B$50</c:f>
              <c:strCache>
                <c:ptCount val="6"/>
                <c:pt idx="0">
                  <c:v>Presa</c:v>
                </c:pt>
                <c:pt idx="1">
                  <c:v>Manantial</c:v>
                </c:pt>
                <c:pt idx="2">
                  <c:v>Río</c:v>
                </c:pt>
                <c:pt idx="3">
                  <c:v>Pozo a cielo abierto</c:v>
                </c:pt>
                <c:pt idx="4">
                  <c:v>Pozo profundo</c:v>
                </c:pt>
                <c:pt idx="5">
                  <c:v>Bordo, hoya de agua o jagüey</c:v>
                </c:pt>
              </c:strCache>
            </c:strRef>
          </c:cat>
          <c:val>
            <c:numRef>
              <c:f>'orig agua'!$D$45:$D$50</c:f>
              <c:numCache>
                <c:formatCode>0.0%</c:formatCode>
                <c:ptCount val="6"/>
                <c:pt idx="0">
                  <c:v>0.32342817962014458</c:v>
                </c:pt>
                <c:pt idx="1">
                  <c:v>4.0572442579670465E-2</c:v>
                </c:pt>
                <c:pt idx="2">
                  <c:v>0.15853407899961508</c:v>
                </c:pt>
                <c:pt idx="3">
                  <c:v>4.5558225905083377E-2</c:v>
                </c:pt>
                <c:pt idx="4">
                  <c:v>0.53088195514433834</c:v>
                </c:pt>
                <c:pt idx="5">
                  <c:v>3.4275549049577095E-2</c:v>
                </c:pt>
              </c:numCache>
            </c:numRef>
          </c:val>
        </c:ser>
        <c:ser>
          <c:idx val="2"/>
          <c:order val="2"/>
          <c:tx>
            <c:strRef>
              <c:f>'orig agua'!$E$44</c:f>
              <c:strCache>
                <c:ptCount val="1"/>
                <c:pt idx="0">
                  <c:v>Total de Unidades de Producción</c:v>
                </c:pt>
              </c:strCache>
            </c:strRef>
          </c:tx>
          <c:spPr>
            <a:solidFill>
              <a:srgbClr val="0066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0"/>
                  <c:y val="-1.3223138201229823E-2"/>
                </c:manualLayout>
              </c:layout>
              <c:showVal val="1"/>
            </c:dLbl>
            <c:dLbl>
              <c:idx val="1"/>
              <c:layout>
                <c:manualLayout>
                  <c:x val="4.2283293404661434E-3"/>
                  <c:y val="-4.4077127337432834E-3"/>
                </c:manualLayout>
              </c:layout>
              <c:spPr>
                <a:noFill/>
              </c:spPr>
              <c:txPr>
                <a:bodyPr/>
                <a:lstStyle/>
                <a:p>
                  <a:pPr>
                    <a:defRPr sz="1400" b="1">
                      <a:solidFill>
                        <a:schemeClr val="tx1"/>
                      </a:solidFill>
                    </a:defRPr>
                  </a:pPr>
                  <a:endParaRPr lang="es-MX"/>
                </a:p>
              </c:txPr>
              <c:showVal val="1"/>
            </c:dLbl>
            <c:dLbl>
              <c:idx val="2"/>
              <c:layout>
                <c:manualLayout>
                  <c:x val="5.6377724539547931E-3"/>
                  <c:y val="-4.4077127337432834E-3"/>
                </c:manualLayout>
              </c:layout>
              <c:showVal val="1"/>
            </c:dLbl>
            <c:dLbl>
              <c:idx val="3"/>
              <c:layout>
                <c:manualLayout>
                  <c:x val="2.8188862269773892E-3"/>
                  <c:y val="-8.8154254674865668E-3"/>
                </c:manualLayout>
              </c:layout>
              <c:spPr/>
              <c:txPr>
                <a:bodyPr/>
                <a:lstStyle/>
                <a:p>
                  <a:pPr>
                    <a:defRPr sz="1400" b="1">
                      <a:solidFill>
                        <a:schemeClr val="bg1"/>
                      </a:solidFill>
                    </a:defRPr>
                  </a:pPr>
                  <a:endParaRPr lang="es-MX"/>
                </a:p>
              </c:txPr>
              <c:showVal val="1"/>
            </c:dLbl>
            <c:dLbl>
              <c:idx val="4"/>
              <c:layout>
                <c:manualLayout>
                  <c:x val="7.0472155674434619E-3"/>
                  <c:y val="-1.101928183435816E-2"/>
                </c:manualLayout>
              </c:layout>
              <c:spPr/>
              <c:txPr>
                <a:bodyPr/>
                <a:lstStyle/>
                <a:p>
                  <a:pPr>
                    <a:defRPr sz="1400" b="1">
                      <a:solidFill>
                        <a:schemeClr val="bg1"/>
                      </a:solidFill>
                    </a:defRPr>
                  </a:pPr>
                  <a:endParaRPr lang="es-MX"/>
                </a:p>
              </c:txPr>
              <c:showVal val="1"/>
            </c:dLbl>
            <c:dLbl>
              <c:idx val="5"/>
              <c:layout>
                <c:manualLayout>
                  <c:x val="5.6377724539547931E-3"/>
                  <c:y val="0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</a:defRPr>
                </a:pPr>
                <a:endParaRPr lang="es-MX"/>
              </a:p>
            </c:txPr>
            <c:showVal val="1"/>
          </c:dLbls>
          <c:cat>
            <c:strRef>
              <c:f>'orig agua'!$B$45:$B$50</c:f>
              <c:strCache>
                <c:ptCount val="6"/>
                <c:pt idx="0">
                  <c:v>Presa</c:v>
                </c:pt>
                <c:pt idx="1">
                  <c:v>Manantial</c:v>
                </c:pt>
                <c:pt idx="2">
                  <c:v>Río</c:v>
                </c:pt>
                <c:pt idx="3">
                  <c:v>Pozo a cielo abierto</c:v>
                </c:pt>
                <c:pt idx="4">
                  <c:v>Pozo profundo</c:v>
                </c:pt>
                <c:pt idx="5">
                  <c:v>Bordo, hoya de agua o jagüey</c:v>
                </c:pt>
              </c:strCache>
            </c:strRef>
          </c:cat>
          <c:val>
            <c:numRef>
              <c:f>'orig agua'!$E$45:$E$50</c:f>
              <c:numCache>
                <c:formatCode>0.0%</c:formatCode>
                <c:ptCount val="6"/>
                <c:pt idx="0">
                  <c:v>0.30400000000000038</c:v>
                </c:pt>
                <c:pt idx="1">
                  <c:v>9.1000000000000025E-2</c:v>
                </c:pt>
                <c:pt idx="2">
                  <c:v>0.221</c:v>
                </c:pt>
                <c:pt idx="3">
                  <c:v>3.500000000000001E-2</c:v>
                </c:pt>
                <c:pt idx="4">
                  <c:v>0.33300000000000107</c:v>
                </c:pt>
                <c:pt idx="5">
                  <c:v>4.7000000000000014E-2</c:v>
                </c:pt>
              </c:numCache>
            </c:numRef>
          </c:val>
        </c:ser>
        <c:gapWidth val="29"/>
        <c:shape val="box"/>
        <c:axId val="81313792"/>
        <c:axId val="81315328"/>
        <c:axId val="0"/>
      </c:bar3DChart>
      <c:catAx>
        <c:axId val="81313792"/>
        <c:scaling>
          <c:orientation val="minMax"/>
        </c:scaling>
        <c:axPos val="l"/>
        <c:tickLblPos val="nextTo"/>
        <c:txPr>
          <a:bodyPr/>
          <a:lstStyle/>
          <a:p>
            <a:pPr>
              <a:defRPr sz="1400" b="1"/>
            </a:pPr>
            <a:endParaRPr lang="es-MX"/>
          </a:p>
        </c:txPr>
        <c:crossAx val="81315328"/>
        <c:crosses val="autoZero"/>
        <c:auto val="1"/>
        <c:lblAlgn val="ctr"/>
        <c:lblOffset val="100"/>
      </c:catAx>
      <c:valAx>
        <c:axId val="81315328"/>
        <c:scaling>
          <c:orientation val="minMax"/>
        </c:scaling>
        <c:delete val="1"/>
        <c:axPos val="b"/>
        <c:numFmt formatCode="0.0%" sourceLinked="1"/>
        <c:tickLblPos val="none"/>
        <c:crossAx val="8131379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6668129498640274"/>
          <c:y val="0.84729632713102199"/>
          <c:w val="0.63152944266102018"/>
          <c:h val="0.15270367286897796"/>
        </c:manualLayout>
      </c:layout>
      <c:txPr>
        <a:bodyPr/>
        <a:lstStyle/>
        <a:p>
          <a:pPr>
            <a:defRPr sz="1600" b="1"/>
          </a:pPr>
          <a:endParaRPr lang="es-MX"/>
        </a:p>
      </c:txPr>
    </c:legend>
    <c:plotVisOnly val="1"/>
  </c:chart>
  <c:externalData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MX"/>
  <c:chart>
    <c:plotArea>
      <c:layout>
        <c:manualLayout>
          <c:layoutTarget val="inner"/>
          <c:xMode val="edge"/>
          <c:yMode val="edge"/>
          <c:x val="0.34752401976703867"/>
          <c:y val="3.1119114083130051E-2"/>
          <c:w val="0.61341277563233665"/>
          <c:h val="0.9473369239975995"/>
        </c:manualLayout>
      </c:layout>
      <c:barChart>
        <c:barDir val="bar"/>
        <c:grouping val="clustered"/>
        <c:ser>
          <c:idx val="0"/>
          <c:order val="0"/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Pt>
            <c:idx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"/>
            <c:spPr>
              <a:solidFill>
                <a:srgbClr val="6633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4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5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6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7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8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0"/>
            <c:spPr>
              <a:solidFill>
                <a:srgbClr val="6633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1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2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3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4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5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txPr>
              <a:bodyPr/>
              <a:lstStyle/>
              <a:p>
                <a:pPr>
                  <a:defRPr sz="1400" b="1"/>
                </a:pPr>
                <a:endParaRPr lang="es-MX"/>
              </a:p>
            </c:txPr>
            <c:showVal val="1"/>
          </c:dLbls>
          <c:cat>
            <c:strRef>
              <c:f>'tec agr'!$A$91:$A$107</c:f>
              <c:strCache>
                <c:ptCount val="17"/>
                <c:pt idx="0">
                  <c:v>Sensor óptico (Green Seeker)</c:v>
                </c:pt>
                <c:pt idx="1">
                  <c:v>Biofertilizantes</c:v>
                </c:pt>
                <c:pt idx="2">
                  <c:v>Recepción de asistencia técnica</c:v>
                </c:pt>
                <c:pt idx="3">
                  <c:v>Control biológico de plagas</c:v>
                </c:pt>
                <c:pt idx="4">
                  <c:v>Podas</c:v>
                </c:pt>
                <c:pt idx="5">
                  <c:v>Quemas controladas</c:v>
                </c:pt>
                <c:pt idx="6">
                  <c:v>Rotación de cultivos</c:v>
                </c:pt>
                <c:pt idx="7">
                  <c:v>Labranza de conservación</c:v>
                </c:pt>
                <c:pt idx="8">
                  <c:v>Animales de tiro o yunta</c:v>
                </c:pt>
                <c:pt idx="9">
                  <c:v>Sembradoras o cosechadoras</c:v>
                </c:pt>
                <c:pt idx="10">
                  <c:v>Semilla mejorada</c:v>
                </c:pt>
                <c:pt idx="11">
                  <c:v>Abonos naturales</c:v>
                </c:pt>
                <c:pt idx="12">
                  <c:v>Insecticidas químicos</c:v>
                </c:pt>
                <c:pt idx="13">
                  <c:v>Tractor</c:v>
                </c:pt>
                <c:pt idx="14">
                  <c:v>Semilla criolla</c:v>
                </c:pt>
                <c:pt idx="15">
                  <c:v>Herbicidas químicos</c:v>
                </c:pt>
                <c:pt idx="16">
                  <c:v>Fertilizantes químicos</c:v>
                </c:pt>
              </c:strCache>
            </c:strRef>
          </c:cat>
          <c:val>
            <c:numRef>
              <c:f>'tec agr'!$B$91:$B$107</c:f>
              <c:numCache>
                <c:formatCode>0.0%</c:formatCode>
                <c:ptCount val="17"/>
                <c:pt idx="0">
                  <c:v>1.8837248235056983E-3</c:v>
                </c:pt>
                <c:pt idx="1">
                  <c:v>6.827608669173961E-2</c:v>
                </c:pt>
                <c:pt idx="2">
                  <c:v>9.700029390371849E-2</c:v>
                </c:pt>
                <c:pt idx="3">
                  <c:v>0.12648099406419591</c:v>
                </c:pt>
                <c:pt idx="4">
                  <c:v>0.12894495649831791</c:v>
                </c:pt>
                <c:pt idx="5">
                  <c:v>0.18761672370779894</c:v>
                </c:pt>
                <c:pt idx="6">
                  <c:v>0.19599252856703248</c:v>
                </c:pt>
                <c:pt idx="7">
                  <c:v>0.22218998060127099</c:v>
                </c:pt>
                <c:pt idx="8">
                  <c:v>0.24709521469764453</c:v>
                </c:pt>
                <c:pt idx="9">
                  <c:v>0.26252167578518831</c:v>
                </c:pt>
                <c:pt idx="10">
                  <c:v>0.2971977279785073</c:v>
                </c:pt>
                <c:pt idx="11">
                  <c:v>0.40444213267610224</c:v>
                </c:pt>
                <c:pt idx="12">
                  <c:v>0.45272550681428081</c:v>
                </c:pt>
                <c:pt idx="13">
                  <c:v>0.4886131167179828</c:v>
                </c:pt>
                <c:pt idx="14">
                  <c:v>0.6091808119914276</c:v>
                </c:pt>
                <c:pt idx="15">
                  <c:v>0.61710968189941762</c:v>
                </c:pt>
                <c:pt idx="16">
                  <c:v>0.6546260028261448</c:v>
                </c:pt>
              </c:numCache>
            </c:numRef>
          </c:val>
        </c:ser>
        <c:gapWidth val="31"/>
        <c:axId val="81247232"/>
        <c:axId val="81261312"/>
      </c:barChart>
      <c:catAx>
        <c:axId val="81247232"/>
        <c:scaling>
          <c:orientation val="minMax"/>
        </c:scaling>
        <c:axPos val="l"/>
        <c:tickLblPos val="nextTo"/>
        <c:txPr>
          <a:bodyPr/>
          <a:lstStyle/>
          <a:p>
            <a:pPr>
              <a:defRPr sz="1400" b="1"/>
            </a:pPr>
            <a:endParaRPr lang="es-MX"/>
          </a:p>
        </c:txPr>
        <c:crossAx val="81261312"/>
        <c:crosses val="autoZero"/>
        <c:auto val="1"/>
        <c:lblAlgn val="ctr"/>
        <c:lblOffset val="100"/>
      </c:catAx>
      <c:valAx>
        <c:axId val="81261312"/>
        <c:scaling>
          <c:orientation val="minMax"/>
        </c:scaling>
        <c:delete val="1"/>
        <c:axPos val="b"/>
        <c:numFmt formatCode="0.0%" sourceLinked="1"/>
        <c:tickLblPos val="none"/>
        <c:crossAx val="81247232"/>
        <c:crosses val="autoZero"/>
        <c:crossBetween val="between"/>
      </c:valAx>
    </c:plotArea>
    <c:plotVisOnly val="1"/>
  </c:chart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MX"/>
  <c:chart>
    <c:plotArea>
      <c:layout/>
      <c:barChart>
        <c:barDir val="bar"/>
        <c:grouping val="clustered"/>
        <c:ser>
          <c:idx val="0"/>
          <c:order val="0"/>
          <c:tx>
            <c:strRef>
              <c:f>'tec agr'!$C$191</c:f>
              <c:strCache>
                <c:ptCount val="1"/>
                <c:pt idx="0">
                  <c:v>Unidades de producción medianas y pequeñas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cat>
            <c:strRef>
              <c:f>'tec agr'!$B$192:$B$200</c:f>
              <c:strCache>
                <c:ptCount val="9"/>
                <c:pt idx="0">
                  <c:v>Sembradoras o cosechadoras</c:v>
                </c:pt>
                <c:pt idx="1">
                  <c:v>Animales de tiro o yunta</c:v>
                </c:pt>
                <c:pt idx="2">
                  <c:v>Semilla mejorada</c:v>
                </c:pt>
                <c:pt idx="3">
                  <c:v>Abonos naturales</c:v>
                </c:pt>
                <c:pt idx="4">
                  <c:v>Insecticidas químicos</c:v>
                </c:pt>
                <c:pt idx="5">
                  <c:v>Tractor</c:v>
                </c:pt>
                <c:pt idx="6">
                  <c:v>Herbicidas químicos</c:v>
                </c:pt>
                <c:pt idx="7">
                  <c:v>Semilla criolla</c:v>
                </c:pt>
                <c:pt idx="8">
                  <c:v>Fertilizantes químicos</c:v>
                </c:pt>
              </c:strCache>
            </c:strRef>
          </c:cat>
          <c:val>
            <c:numRef>
              <c:f>'tec agr'!$C$192:$C$200</c:f>
              <c:numCache>
                <c:formatCode>0%</c:formatCode>
                <c:ptCount val="9"/>
                <c:pt idx="0">
                  <c:v>0.23903760323423953</c:v>
                </c:pt>
                <c:pt idx="1">
                  <c:v>0.24141544273969326</c:v>
                </c:pt>
                <c:pt idx="2">
                  <c:v>0.27278955452300513</c:v>
                </c:pt>
                <c:pt idx="3">
                  <c:v>0.38670133636020382</c:v>
                </c:pt>
                <c:pt idx="4">
                  <c:v>0.42537877257119688</c:v>
                </c:pt>
                <c:pt idx="5">
                  <c:v>0.456412447139799</c:v>
                </c:pt>
                <c:pt idx="6">
                  <c:v>0.58162580783982665</c:v>
                </c:pt>
                <c:pt idx="7">
                  <c:v>0.58783235568304548</c:v>
                </c:pt>
                <c:pt idx="8">
                  <c:v>0.62153391190151908</c:v>
                </c:pt>
              </c:numCache>
            </c:numRef>
          </c:val>
        </c:ser>
        <c:ser>
          <c:idx val="1"/>
          <c:order val="1"/>
          <c:tx>
            <c:strRef>
              <c:f>'tec agr'!$D$191</c:f>
              <c:strCache>
                <c:ptCount val="1"/>
                <c:pt idx="0">
                  <c:v>Unidades de producción grandes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cat>
            <c:strRef>
              <c:f>'tec agr'!$B$192:$B$200</c:f>
              <c:strCache>
                <c:ptCount val="9"/>
                <c:pt idx="0">
                  <c:v>Sembradoras o cosechadoras</c:v>
                </c:pt>
                <c:pt idx="1">
                  <c:v>Animales de tiro o yunta</c:v>
                </c:pt>
                <c:pt idx="2">
                  <c:v>Semilla mejorada</c:v>
                </c:pt>
                <c:pt idx="3">
                  <c:v>Abonos naturales</c:v>
                </c:pt>
                <c:pt idx="4">
                  <c:v>Insecticidas químicos</c:v>
                </c:pt>
                <c:pt idx="5">
                  <c:v>Tractor</c:v>
                </c:pt>
                <c:pt idx="6">
                  <c:v>Herbicidas químicos</c:v>
                </c:pt>
                <c:pt idx="7">
                  <c:v>Semilla criolla</c:v>
                </c:pt>
                <c:pt idx="8">
                  <c:v>Fertilizantes químicos</c:v>
                </c:pt>
              </c:strCache>
            </c:strRef>
          </c:cat>
          <c:val>
            <c:numRef>
              <c:f>'tec agr'!$D$192:$D$200</c:f>
              <c:numCache>
                <c:formatCode>0%</c:formatCode>
                <c:ptCount val="9"/>
                <c:pt idx="0">
                  <c:v>0.60810844127829777</c:v>
                </c:pt>
                <c:pt idx="1">
                  <c:v>4.7595060539637822E-2</c:v>
                </c:pt>
                <c:pt idx="2">
                  <c:v>0.61884650948976261</c:v>
                </c:pt>
                <c:pt idx="3">
                  <c:v>0.3477073957517875</c:v>
                </c:pt>
                <c:pt idx="4">
                  <c:v>0.62846930014091118</c:v>
                </c:pt>
                <c:pt idx="5">
                  <c:v>0.76411450768053901</c:v>
                </c:pt>
                <c:pt idx="6">
                  <c:v>0.79939522041299171</c:v>
                </c:pt>
                <c:pt idx="7">
                  <c:v>0.35204531252718174</c:v>
                </c:pt>
                <c:pt idx="8">
                  <c:v>0.70264733886540465</c:v>
                </c:pt>
              </c:numCache>
            </c:numRef>
          </c:val>
        </c:ser>
        <c:gapWidth val="33"/>
        <c:axId val="82403712"/>
        <c:axId val="82405248"/>
      </c:barChart>
      <c:catAx>
        <c:axId val="82403712"/>
        <c:scaling>
          <c:orientation val="minMax"/>
        </c:scaling>
        <c:axPos val="l"/>
        <c:majorGridlines/>
        <c:tickLblPos val="nextTo"/>
        <c:txPr>
          <a:bodyPr/>
          <a:lstStyle/>
          <a:p>
            <a:pPr>
              <a:defRPr sz="1400" b="1"/>
            </a:pPr>
            <a:endParaRPr lang="es-MX"/>
          </a:p>
        </c:txPr>
        <c:crossAx val="82405248"/>
        <c:crosses val="autoZero"/>
        <c:auto val="1"/>
        <c:lblAlgn val="ctr"/>
        <c:lblOffset val="100"/>
      </c:catAx>
      <c:valAx>
        <c:axId val="82405248"/>
        <c:scaling>
          <c:orientation val="minMax"/>
        </c:scaling>
        <c:axPos val="b"/>
        <c:majorGridlines/>
        <c:numFmt formatCode="0%" sourceLinked="1"/>
        <c:tickLblPos val="nextTo"/>
        <c:txPr>
          <a:bodyPr/>
          <a:lstStyle/>
          <a:p>
            <a:pPr>
              <a:defRPr sz="1400" b="1"/>
            </a:pPr>
            <a:endParaRPr lang="es-MX"/>
          </a:p>
        </c:txPr>
        <c:crossAx val="82403712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1700" b="1"/>
          </a:pPr>
          <a:endParaRPr lang="es-MX"/>
        </a:p>
      </c:txPr>
    </c:legend>
    <c:plotVisOnly val="1"/>
  </c:chart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MX"/>
  <c:chart>
    <c:view3D>
      <c:rAngAx val="1"/>
    </c:view3D>
    <c:sideWall>
      <c:spPr>
        <a:blipFill dpi="0" rotWithShape="1">
          <a:blip xmlns:r="http://schemas.openxmlformats.org/officeDocument/2006/relationships" r:embed="rId1">
            <a:alphaModFix amt="50000"/>
          </a:blip>
          <a:srcRect/>
          <a:stretch>
            <a:fillRect/>
          </a:stretch>
        </a:blipFill>
      </c:spPr>
    </c:sideWall>
    <c:backWall>
      <c:spPr>
        <a:blipFill dpi="0" rotWithShape="1">
          <a:blip xmlns:r="http://schemas.openxmlformats.org/officeDocument/2006/relationships" r:embed="rId1">
            <a:alphaModFix amt="50000"/>
          </a:blip>
          <a:srcRect/>
          <a:stretch>
            <a:fillRect/>
          </a:stretch>
        </a:blipFill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TECNOLOGÍAS!$C$151</c:f>
              <c:strCache>
                <c:ptCount val="1"/>
                <c:pt idx="0">
                  <c:v>Censo Agropecuario 2007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1.5910896972431928E-3"/>
                  <c:y val="9.1582491582491668E-2"/>
                </c:manualLayout>
              </c:layout>
              <c:showVal val="1"/>
            </c:dLbl>
            <c:dLbl>
              <c:idx val="1"/>
              <c:layout>
                <c:manualLayout>
                  <c:x val="1.5910896972431928E-3"/>
                  <c:y val="8.8888888888889156E-2"/>
                </c:manualLayout>
              </c:layout>
              <c:showVal val="1"/>
            </c:dLbl>
            <c:dLbl>
              <c:idx val="2"/>
              <c:layout>
                <c:manualLayout>
                  <c:x val="0"/>
                  <c:y val="8.350168350168366E-2"/>
                </c:manualLayout>
              </c:layout>
              <c:showVal val="1"/>
            </c:dLbl>
            <c:dLbl>
              <c:idx val="3"/>
              <c:layout>
                <c:manualLayout>
                  <c:x val="3.1821793944863917E-3"/>
                  <c:y val="8.0808080808080843E-2"/>
                </c:manualLayout>
              </c:layout>
              <c:showVal val="1"/>
            </c:dLbl>
            <c:dLbl>
              <c:idx val="4"/>
              <c:layout>
                <c:manualLayout>
                  <c:x val="1.5910896972431928E-3"/>
                  <c:y val="6.4646464646464674E-2"/>
                </c:manualLayout>
              </c:layout>
              <c:showVal val="1"/>
            </c:dLbl>
            <c:dLbl>
              <c:idx val="5"/>
              <c:layout>
                <c:manualLayout>
                  <c:x val="3.1821793944863917E-3"/>
                  <c:y val="6.1952861952862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/>
                </a:pPr>
                <a:endParaRPr lang="es-MX"/>
              </a:p>
            </c:txPr>
            <c:showVal val="1"/>
          </c:dLbls>
          <c:cat>
            <c:strRef>
              <c:f>TECNOLOGÍAS!$B$152:$B$157</c:f>
              <c:strCache>
                <c:ptCount val="6"/>
                <c:pt idx="0">
                  <c:v>Fertilizantes químicos</c:v>
                </c:pt>
                <c:pt idx="1">
                  <c:v>Herbicidas Químicos</c:v>
                </c:pt>
                <c:pt idx="2">
                  <c:v>Tractor</c:v>
                </c:pt>
                <c:pt idx="3">
                  <c:v>Insecticidas Químicos</c:v>
                </c:pt>
                <c:pt idx="4">
                  <c:v>Abonos naturales</c:v>
                </c:pt>
                <c:pt idx="5">
                  <c:v>Semilla mejorada</c:v>
                </c:pt>
              </c:strCache>
            </c:strRef>
          </c:cat>
          <c:val>
            <c:numRef>
              <c:f>TECNOLOGÍAS!$C$152:$C$157</c:f>
              <c:numCache>
                <c:formatCode>0.0%</c:formatCode>
                <c:ptCount val="6"/>
                <c:pt idx="0">
                  <c:v>0.84600000000000064</c:v>
                </c:pt>
                <c:pt idx="1">
                  <c:v>0.43100000000000038</c:v>
                </c:pt>
                <c:pt idx="2">
                  <c:v>0.3840000000000004</c:v>
                </c:pt>
                <c:pt idx="3">
                  <c:v>0.26800000000000002</c:v>
                </c:pt>
                <c:pt idx="4">
                  <c:v>0.18900000000000017</c:v>
                </c:pt>
                <c:pt idx="5">
                  <c:v>0.24800000000000016</c:v>
                </c:pt>
              </c:numCache>
            </c:numRef>
          </c:val>
        </c:ser>
        <c:ser>
          <c:idx val="1"/>
          <c:order val="1"/>
          <c:tx>
            <c:strRef>
              <c:f>TECNOLOGÍAS!$D$151</c:f>
              <c:strCache>
                <c:ptCount val="1"/>
                <c:pt idx="0">
                  <c:v>Encuesta Nacional Agropecuaria 2012</c:v>
                </c:pt>
              </c:strCache>
            </c:strRef>
          </c:tx>
          <c:spPr>
            <a:solidFill>
              <a:srgbClr val="0066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6.36435878897278E-3"/>
                  <c:y val="8.0808080808080843E-2"/>
                </c:manualLayout>
              </c:layout>
              <c:showVal val="1"/>
            </c:dLbl>
            <c:dLbl>
              <c:idx val="1"/>
              <c:layout>
                <c:manualLayout>
                  <c:x val="4.7732690917296041E-3"/>
                  <c:y val="7.0033670033670156E-2"/>
                </c:manualLayout>
              </c:layout>
              <c:showVal val="1"/>
            </c:dLbl>
            <c:dLbl>
              <c:idx val="2"/>
              <c:layout>
                <c:manualLayout>
                  <c:x val="6.36435878897278E-3"/>
                  <c:y val="7.2727272727272793E-2"/>
                </c:manualLayout>
              </c:layout>
              <c:showVal val="1"/>
            </c:dLbl>
            <c:dLbl>
              <c:idx val="3"/>
              <c:layout>
                <c:manualLayout>
                  <c:x val="6.36435878897278E-3"/>
                  <c:y val="7.0033670033670198E-2"/>
                </c:manualLayout>
              </c:layout>
              <c:showVal val="1"/>
            </c:dLbl>
            <c:dLbl>
              <c:idx val="4"/>
              <c:layout>
                <c:manualLayout>
                  <c:x val="3.1821793944863917E-3"/>
                  <c:y val="7.2727272727272724E-2"/>
                </c:manualLayout>
              </c:layout>
              <c:showVal val="1"/>
            </c:dLbl>
            <c:dLbl>
              <c:idx val="5"/>
              <c:layout>
                <c:manualLayout>
                  <c:x val="3.1821793944863917E-3"/>
                  <c:y val="7.5420875420875416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es-MX"/>
              </a:p>
            </c:txPr>
            <c:showVal val="1"/>
          </c:dLbls>
          <c:cat>
            <c:strRef>
              <c:f>TECNOLOGÍAS!$B$152:$B$157</c:f>
              <c:strCache>
                <c:ptCount val="6"/>
                <c:pt idx="0">
                  <c:v>Fertilizantes químicos</c:v>
                </c:pt>
                <c:pt idx="1">
                  <c:v>Herbicidas Químicos</c:v>
                </c:pt>
                <c:pt idx="2">
                  <c:v>Tractor</c:v>
                </c:pt>
                <c:pt idx="3">
                  <c:v>Insecticidas Químicos</c:v>
                </c:pt>
                <c:pt idx="4">
                  <c:v>Abonos naturales</c:v>
                </c:pt>
                <c:pt idx="5">
                  <c:v>Semilla mejorada</c:v>
                </c:pt>
              </c:strCache>
            </c:strRef>
          </c:cat>
          <c:val>
            <c:numRef>
              <c:f>TECNOLOGÍAS!$D$152:$D$157</c:f>
              <c:numCache>
                <c:formatCode>0.0%</c:formatCode>
                <c:ptCount val="6"/>
                <c:pt idx="0">
                  <c:v>0.65500000000000091</c:v>
                </c:pt>
                <c:pt idx="1">
                  <c:v>0.61700000000000066</c:v>
                </c:pt>
                <c:pt idx="2">
                  <c:v>0.48900000000000032</c:v>
                </c:pt>
                <c:pt idx="3">
                  <c:v>0.45300000000000001</c:v>
                </c:pt>
                <c:pt idx="4">
                  <c:v>0.40400000000000008</c:v>
                </c:pt>
                <c:pt idx="5">
                  <c:v>0.29700000000000032</c:v>
                </c:pt>
              </c:numCache>
            </c:numRef>
          </c:val>
        </c:ser>
        <c:gapWidth val="30"/>
        <c:shape val="box"/>
        <c:axId val="82443264"/>
        <c:axId val="81138432"/>
        <c:axId val="0"/>
      </c:bar3DChart>
      <c:catAx>
        <c:axId val="82443264"/>
        <c:scaling>
          <c:orientation val="minMax"/>
        </c:scaling>
        <c:axPos val="b"/>
        <c:tickLblPos val="nextTo"/>
        <c:txPr>
          <a:bodyPr/>
          <a:lstStyle/>
          <a:p>
            <a:pPr>
              <a:defRPr sz="1600" b="1"/>
            </a:pPr>
            <a:endParaRPr lang="es-MX"/>
          </a:p>
        </c:txPr>
        <c:crossAx val="81138432"/>
        <c:crosses val="autoZero"/>
        <c:auto val="1"/>
        <c:lblAlgn val="ctr"/>
        <c:lblOffset val="100"/>
      </c:catAx>
      <c:valAx>
        <c:axId val="81138432"/>
        <c:scaling>
          <c:orientation val="minMax"/>
        </c:scaling>
        <c:delete val="1"/>
        <c:axPos val="l"/>
        <c:numFmt formatCode="0%" sourceLinked="0"/>
        <c:tickLblPos val="none"/>
        <c:crossAx val="82443264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1600" b="1"/>
          </a:pPr>
          <a:endParaRPr lang="es-MX"/>
        </a:p>
      </c:txPr>
    </c:legend>
    <c:plotVisOnly val="1"/>
  </c:chart>
  <c:externalData r:id="rId2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MX"/>
  <c:chart>
    <c:view3D>
      <c:rAngAx val="1"/>
    </c:view3D>
    <c:sideWall>
      <c:spPr>
        <a:blipFill dpi="0" rotWithShape="1">
          <a:blip xmlns:r="http://schemas.openxmlformats.org/officeDocument/2006/relationships" r:embed="rId1">
            <a:alphaModFix amt="35000"/>
          </a:blip>
          <a:srcRect/>
          <a:stretch>
            <a:fillRect/>
          </a:stretch>
        </a:blipFill>
      </c:spPr>
    </c:sideWall>
    <c:backWall>
      <c:spPr>
        <a:blipFill dpi="0" rotWithShape="1">
          <a:blip xmlns:r="http://schemas.openxmlformats.org/officeDocument/2006/relationships" r:embed="rId1">
            <a:alphaModFix amt="35000"/>
          </a:blip>
          <a:srcRect/>
          <a:stretch>
            <a:fillRect/>
          </a:stretch>
        </a:blipFill>
      </c:spPr>
    </c:backWall>
    <c:plotArea>
      <c:layout>
        <c:manualLayout>
          <c:layoutTarget val="inner"/>
          <c:xMode val="edge"/>
          <c:yMode val="edge"/>
          <c:x val="0.39930509319247592"/>
          <c:y val="3.1406138472520426E-2"/>
          <c:w val="0.54331094056280937"/>
          <c:h val="0.93718772305496056"/>
        </c:manualLayout>
      </c:layout>
      <c:bar3DChart>
        <c:barDir val="bar"/>
        <c:grouping val="clustered"/>
        <c:ser>
          <c:idx val="0"/>
          <c:order val="0"/>
          <c:spPr>
            <a:solidFill>
              <a:schemeClr val="accent2">
                <a:lumMod val="75000"/>
              </a:schemeClr>
            </a:solidFill>
          </c:spPr>
          <c:dLbls>
            <c:dLbl>
              <c:idx val="1"/>
              <c:layout>
                <c:manualLayout>
                  <c:x val="1.0126582278481023E-2"/>
                  <c:y val="-2.8551034975017845E-3"/>
                </c:manualLayout>
              </c:layout>
              <c:showVal val="1"/>
            </c:dLbl>
            <c:dLbl>
              <c:idx val="2"/>
              <c:layout>
                <c:manualLayout>
                  <c:x val="1.0126582278481081E-2"/>
                  <c:y val="-2.8551034975016799E-3"/>
                </c:manualLayout>
              </c:layout>
              <c:showVal val="1"/>
            </c:dLbl>
            <c:dLbl>
              <c:idx val="3"/>
              <c:layout>
                <c:manualLayout>
                  <c:x val="1.0126582278481081E-2"/>
                  <c:y val="-5.7102069950037328E-3"/>
                </c:manualLayout>
              </c:layout>
              <c:showVal val="1"/>
            </c:dLbl>
            <c:dLbl>
              <c:idx val="4"/>
              <c:layout>
                <c:manualLayout>
                  <c:x val="1.0126582278481023E-2"/>
                  <c:y val="0"/>
                </c:manualLayout>
              </c:layout>
              <c:showVal val="1"/>
            </c:dLbl>
            <c:dLbl>
              <c:idx val="5"/>
              <c:layout>
                <c:manualLayout>
                  <c:x val="6.7510548523206804E-3"/>
                  <c:y val="-8.5653104925053746E-3"/>
                </c:manualLayout>
              </c:layout>
              <c:showVal val="1"/>
            </c:dLbl>
            <c:dLbl>
              <c:idx val="6"/>
              <c:layout>
                <c:manualLayout>
                  <c:x val="1.3502109704641461E-2"/>
                  <c:y val="-2.8551034975017341E-3"/>
                </c:manualLayout>
              </c:layout>
              <c:showVal val="1"/>
            </c:dLbl>
            <c:dLbl>
              <c:idx val="7"/>
              <c:layout>
                <c:manualLayout>
                  <c:x val="1.5189873417721525E-2"/>
                  <c:y val="-2.8551034975017845E-3"/>
                </c:manualLayout>
              </c:layout>
              <c:showVal val="1"/>
            </c:dLbl>
            <c:dLbl>
              <c:idx val="8"/>
              <c:layout>
                <c:manualLayout>
                  <c:x val="1.1814345991561181E-2"/>
                  <c:y val="0"/>
                </c:manualLayout>
              </c:layout>
              <c:showVal val="1"/>
            </c:dLbl>
            <c:dLbl>
              <c:idx val="9"/>
              <c:layout>
                <c:manualLayout>
                  <c:x val="1.5189873417721525E-2"/>
                  <c:y val="-8.5653104925053746E-3"/>
                </c:manualLayout>
              </c:layout>
              <c:showVal val="1"/>
            </c:dLbl>
            <c:dLbl>
              <c:idx val="10"/>
              <c:layout>
                <c:manualLayout>
                  <c:x val="1.0126582278481023E-2"/>
                  <c:y val="0"/>
                </c:manualLayout>
              </c:layout>
              <c:showVal val="1"/>
            </c:dLbl>
            <c:dLbl>
              <c:idx val="11"/>
              <c:layout>
                <c:manualLayout>
                  <c:x val="1.3502109704641461E-2"/>
                  <c:y val="0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/>
                </a:pPr>
                <a:endParaRPr lang="es-MX"/>
              </a:p>
            </c:txPr>
            <c:showVal val="1"/>
          </c:dLbls>
          <c:cat>
            <c:strRef>
              <c:f>'tec pecu'!$A$26:$A$37</c:f>
              <c:strCache>
                <c:ptCount val="12"/>
                <c:pt idx="0">
                  <c:v>Transferencia de embriones </c:v>
                </c:pt>
                <c:pt idx="1">
                  <c:v>Roladora de granos</c:v>
                </c:pt>
                <c:pt idx="2">
                  <c:v>Aplicación de hormonas </c:v>
                </c:pt>
                <c:pt idx="3">
                  <c:v>Programa de mejoramiento genético</c:v>
                </c:pt>
                <c:pt idx="4">
                  <c:v>Inseminación artificial </c:v>
                </c:pt>
                <c:pt idx="5">
                  <c:v>Recepción de asistencia técnica </c:v>
                </c:pt>
                <c:pt idx="6">
                  <c:v>Uso de monta controlada </c:v>
                </c:pt>
                <c:pt idx="7">
                  <c:v>Alimento balanceado </c:v>
                </c:pt>
                <c:pt idx="8">
                  <c:v>Rotación de potreros </c:v>
                </c:pt>
                <c:pt idx="9">
                  <c:v>Baño contra parásitos de la piel</c:v>
                </c:pt>
                <c:pt idx="10">
                  <c:v>Vacunación </c:v>
                </c:pt>
                <c:pt idx="11">
                  <c:v>Desparasitación interna </c:v>
                </c:pt>
              </c:strCache>
            </c:strRef>
          </c:cat>
          <c:val>
            <c:numRef>
              <c:f>'tec pecu'!$B$26:$B$37</c:f>
              <c:numCache>
                <c:formatCode>0.0%</c:formatCode>
                <c:ptCount val="12"/>
                <c:pt idx="0">
                  <c:v>1.5356876977151299E-2</c:v>
                </c:pt>
                <c:pt idx="1">
                  <c:v>2.4793313742167401E-2</c:v>
                </c:pt>
                <c:pt idx="2">
                  <c:v>2.5552598367672544E-2</c:v>
                </c:pt>
                <c:pt idx="3">
                  <c:v>4.0403464097304033E-2</c:v>
                </c:pt>
                <c:pt idx="4">
                  <c:v>9.8680226247403247E-2</c:v>
                </c:pt>
                <c:pt idx="5">
                  <c:v>0.13344782976500141</c:v>
                </c:pt>
                <c:pt idx="6">
                  <c:v>0.24540808661384494</c:v>
                </c:pt>
                <c:pt idx="7">
                  <c:v>0.3214442901611298</c:v>
                </c:pt>
                <c:pt idx="8">
                  <c:v>0.32313313949739025</c:v>
                </c:pt>
                <c:pt idx="9">
                  <c:v>0.584535254368444</c:v>
                </c:pt>
                <c:pt idx="10">
                  <c:v>0.65669906879845008</c:v>
                </c:pt>
                <c:pt idx="11">
                  <c:v>0.66031755771874923</c:v>
                </c:pt>
              </c:numCache>
            </c:numRef>
          </c:val>
        </c:ser>
        <c:gapWidth val="30"/>
        <c:shape val="box"/>
        <c:axId val="81193216"/>
        <c:axId val="82522112"/>
        <c:axId val="0"/>
      </c:bar3DChart>
      <c:catAx>
        <c:axId val="81193216"/>
        <c:scaling>
          <c:orientation val="minMax"/>
        </c:scaling>
        <c:axPos val="l"/>
        <c:tickLblPos val="nextTo"/>
        <c:txPr>
          <a:bodyPr/>
          <a:lstStyle/>
          <a:p>
            <a:pPr>
              <a:defRPr sz="1400" b="1"/>
            </a:pPr>
            <a:endParaRPr lang="es-MX"/>
          </a:p>
        </c:txPr>
        <c:crossAx val="82522112"/>
        <c:crosses val="autoZero"/>
        <c:auto val="1"/>
        <c:lblAlgn val="ctr"/>
        <c:lblOffset val="100"/>
      </c:catAx>
      <c:valAx>
        <c:axId val="82522112"/>
        <c:scaling>
          <c:orientation val="minMax"/>
        </c:scaling>
        <c:delete val="1"/>
        <c:axPos val="b"/>
        <c:numFmt formatCode="0.0%" sourceLinked="1"/>
        <c:tickLblPos val="none"/>
        <c:crossAx val="81193216"/>
        <c:crosses val="autoZero"/>
        <c:crossBetween val="between"/>
      </c:valAx>
    </c:plotArea>
    <c:plotVisOnly val="1"/>
  </c:chart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MX"/>
  <c:chart>
    <c:view3D>
      <c:rAngAx val="1"/>
    </c:view3D>
    <c:plotArea>
      <c:layout>
        <c:manualLayout>
          <c:layoutTarget val="inner"/>
          <c:xMode val="edge"/>
          <c:yMode val="edge"/>
          <c:x val="0.18385343070787327"/>
          <c:y val="3.789836347976E-2"/>
          <c:w val="0.75370950987622021"/>
          <c:h val="0.92420327304049299"/>
        </c:manualLayout>
      </c:layout>
      <c:bar3DChart>
        <c:barDir val="bar"/>
        <c:grouping val="stacked"/>
        <c:ser>
          <c:idx val="0"/>
          <c:order val="0"/>
          <c:spPr>
            <a:solidFill>
              <a:srgbClr val="33CCCC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0.10674723061430014"/>
                  <c:y val="-3.3004401581585249E-3"/>
                </c:manualLayout>
              </c:layout>
              <c:showVal val="1"/>
            </c:dLbl>
            <c:dLbl>
              <c:idx val="1"/>
              <c:layout>
                <c:manualLayout>
                  <c:x val="0.2175226586102719"/>
                  <c:y val="-1.6177473939788543E-2"/>
                </c:manualLayout>
              </c:layout>
              <c:showVal val="1"/>
            </c:dLbl>
            <c:dLbl>
              <c:idx val="2"/>
              <c:layout>
                <c:manualLayout>
                  <c:x val="9.6676737160120887E-2"/>
                  <c:y val="-9.9010491905566246E-3"/>
                </c:manualLayout>
              </c:layout>
              <c:showVal val="1"/>
            </c:dLbl>
            <c:dLbl>
              <c:idx val="3"/>
              <c:layout>
                <c:manualLayout>
                  <c:x val="0.16314199395770393"/>
                  <c:y val="-2.3392269764729041E-2"/>
                </c:manualLayout>
              </c:layout>
              <c:showVal val="1"/>
            </c:dLbl>
            <c:dLbl>
              <c:idx val="4"/>
              <c:layout>
                <c:manualLayout>
                  <c:x val="0.14702920443101741"/>
                  <c:y val="-1.3201489348715794E-2"/>
                </c:manualLayout>
              </c:layout>
              <c:showVal val="1"/>
            </c:dLbl>
            <c:dLbl>
              <c:idx val="5"/>
              <c:layout>
                <c:manualLayout>
                  <c:x val="0.37663629659586201"/>
                  <c:y val="-9.9010491905566246E-3"/>
                </c:manualLayout>
              </c:layout>
              <c:showVal val="1"/>
            </c:dLbl>
            <c:dLbl>
              <c:idx val="6"/>
              <c:layout>
                <c:manualLayout>
                  <c:x val="0.3987915407854985"/>
                  <c:y val="-2.3682272274105864E-2"/>
                </c:manualLayout>
              </c:layout>
              <c:showVal val="1"/>
            </c:dLbl>
            <c:dLbl>
              <c:idx val="7"/>
              <c:layout>
                <c:manualLayout>
                  <c:x val="0.10876132930513679"/>
                  <c:y val="-1.3056352452067523E-2"/>
                </c:manualLayout>
              </c:layout>
              <c:showVal val="1"/>
            </c:dLbl>
            <c:dLbl>
              <c:idx val="8"/>
              <c:layout>
                <c:manualLayout>
                  <c:x val="0.2175226586102719"/>
                  <c:y val="-1.3201218064796164E-2"/>
                </c:manualLayout>
              </c:layout>
              <c:showVal val="1"/>
            </c:dLbl>
            <c:dLbl>
              <c:idx val="9"/>
              <c:layout>
                <c:manualLayout>
                  <c:x val="0.12688821752265861"/>
                  <c:y val="-1.3201218064796164E-2"/>
                </c:manualLayout>
              </c:layout>
              <c:showVal val="1"/>
            </c:dLbl>
            <c:dLbl>
              <c:idx val="10"/>
              <c:layout>
                <c:manualLayout>
                  <c:x val="9.0634441087616174E-2"/>
                  <c:y val="-1.32013201320135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/>
                </a:pPr>
                <a:endParaRPr lang="es-MX"/>
              </a:p>
            </c:txPr>
            <c:showVal val="1"/>
          </c:dLbls>
          <c:cat>
            <c:strRef>
              <c:f>'super cosechada'!$B$62:$B$71</c:f>
              <c:strCache>
                <c:ptCount val="10"/>
                <c:pt idx="0">
                  <c:v>Plátano</c:v>
                </c:pt>
                <c:pt idx="1">
                  <c:v>Naranja</c:v>
                </c:pt>
                <c:pt idx="2">
                  <c:v>Manzana</c:v>
                </c:pt>
                <c:pt idx="3">
                  <c:v>Mango</c:v>
                </c:pt>
                <c:pt idx="4">
                  <c:v>Limón</c:v>
                </c:pt>
                <c:pt idx="5">
                  <c:v>Caña de azúcar</c:v>
                </c:pt>
                <c:pt idx="6">
                  <c:v>Café</c:v>
                </c:pt>
                <c:pt idx="7">
                  <c:v>Cacao</c:v>
                </c:pt>
                <c:pt idx="8">
                  <c:v>Alfalfa</c:v>
                </c:pt>
                <c:pt idx="9">
                  <c:v>Aguacate</c:v>
                </c:pt>
              </c:strCache>
            </c:strRef>
          </c:cat>
          <c:val>
            <c:numRef>
              <c:f>'super cosechada'!$C$62:$C$71</c:f>
              <c:numCache>
                <c:formatCode>#,##0</c:formatCode>
                <c:ptCount val="10"/>
                <c:pt idx="0">
                  <c:v>78330</c:v>
                </c:pt>
                <c:pt idx="1">
                  <c:v>306341</c:v>
                </c:pt>
                <c:pt idx="2">
                  <c:v>43016</c:v>
                </c:pt>
                <c:pt idx="3">
                  <c:v>192968</c:v>
                </c:pt>
                <c:pt idx="4">
                  <c:v>143768</c:v>
                </c:pt>
                <c:pt idx="5">
                  <c:v>686543</c:v>
                </c:pt>
                <c:pt idx="6">
                  <c:v>734320</c:v>
                </c:pt>
                <c:pt idx="7">
                  <c:v>77303</c:v>
                </c:pt>
                <c:pt idx="8">
                  <c:v>316655</c:v>
                </c:pt>
                <c:pt idx="9">
                  <c:v>108073</c:v>
                </c:pt>
              </c:numCache>
            </c:numRef>
          </c:val>
        </c:ser>
        <c:gapWidth val="30"/>
        <c:shape val="box"/>
        <c:axId val="75658368"/>
        <c:axId val="75659904"/>
        <c:axId val="0"/>
      </c:bar3DChart>
      <c:catAx>
        <c:axId val="75658368"/>
        <c:scaling>
          <c:orientation val="minMax"/>
        </c:scaling>
        <c:axPos val="l"/>
        <c:tickLblPos val="nextTo"/>
        <c:txPr>
          <a:bodyPr/>
          <a:lstStyle/>
          <a:p>
            <a:pPr>
              <a:defRPr sz="1400" b="1"/>
            </a:pPr>
            <a:endParaRPr lang="es-MX"/>
          </a:p>
        </c:txPr>
        <c:crossAx val="75659904"/>
        <c:crosses val="autoZero"/>
        <c:auto val="1"/>
        <c:lblAlgn val="ctr"/>
        <c:lblOffset val="100"/>
      </c:catAx>
      <c:valAx>
        <c:axId val="75659904"/>
        <c:scaling>
          <c:orientation val="minMax"/>
        </c:scaling>
        <c:delete val="1"/>
        <c:axPos val="b"/>
        <c:numFmt formatCode="#,##0" sourceLinked="1"/>
        <c:tickLblPos val="none"/>
        <c:crossAx val="75658368"/>
        <c:crosses val="autoZero"/>
        <c:crossBetween val="between"/>
      </c:valAx>
    </c:plotArea>
    <c:plotVisOnly val="1"/>
  </c:chart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MX"/>
  <c:chart>
    <c:plotArea>
      <c:layout/>
      <c:barChart>
        <c:barDir val="bar"/>
        <c:grouping val="clustered"/>
        <c:ser>
          <c:idx val="0"/>
          <c:order val="0"/>
          <c:tx>
            <c:strRef>
              <c:f>'TECNOLOGÍA BOV 2'!$B$101</c:f>
              <c:strCache>
                <c:ptCount val="1"/>
                <c:pt idx="0">
                  <c:v>Unidades de producción medianas y pequeñas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cat>
            <c:strRef>
              <c:f>'TECNOLOGÍA BOV 2'!$A$102:$A$110</c:f>
              <c:strCache>
                <c:ptCount val="9"/>
                <c:pt idx="0">
                  <c:v>Inseminación artificial</c:v>
                </c:pt>
                <c:pt idx="1">
                  <c:v>Programa de mejoramiento genético</c:v>
                </c:pt>
                <c:pt idx="2">
                  <c:v>Recepción de asistencia técnica</c:v>
                </c:pt>
                <c:pt idx="3">
                  <c:v>Uso de monta controlada</c:v>
                </c:pt>
                <c:pt idx="4">
                  <c:v>Rotación de potreros</c:v>
                </c:pt>
                <c:pt idx="5">
                  <c:v>Alimento balanceado</c:v>
                </c:pt>
                <c:pt idx="6">
                  <c:v>Baño  contra parásitos de la piel</c:v>
                </c:pt>
                <c:pt idx="7">
                  <c:v>Desparasitación interna</c:v>
                </c:pt>
                <c:pt idx="8">
                  <c:v>Vacunación</c:v>
                </c:pt>
              </c:strCache>
            </c:strRef>
          </c:cat>
          <c:val>
            <c:numRef>
              <c:f>'TECNOLOGÍA BOV 2'!$B$102:$B$110</c:f>
              <c:numCache>
                <c:formatCode>0%</c:formatCode>
                <c:ptCount val="9"/>
                <c:pt idx="0">
                  <c:v>0.13018835028073589</c:v>
                </c:pt>
                <c:pt idx="1">
                  <c:v>4.9579304293680966E-2</c:v>
                </c:pt>
                <c:pt idx="2">
                  <c:v>0.17360446863230045</c:v>
                </c:pt>
                <c:pt idx="3">
                  <c:v>0.32816729990271842</c:v>
                </c:pt>
                <c:pt idx="4">
                  <c:v>0.42964859724982879</c:v>
                </c:pt>
                <c:pt idx="5">
                  <c:v>0.42669029819924498</c:v>
                </c:pt>
                <c:pt idx="6">
                  <c:v>0.78538079596551758</c:v>
                </c:pt>
                <c:pt idx="7">
                  <c:v>0.88825753134727858</c:v>
                </c:pt>
                <c:pt idx="8">
                  <c:v>0.88246671773438556</c:v>
                </c:pt>
              </c:numCache>
            </c:numRef>
          </c:val>
        </c:ser>
        <c:ser>
          <c:idx val="1"/>
          <c:order val="1"/>
          <c:tx>
            <c:strRef>
              <c:f>'TECNOLOGÍA BOV 2'!$C$101</c:f>
              <c:strCache>
                <c:ptCount val="1"/>
                <c:pt idx="0">
                  <c:v>Unidades de producción grandes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cat>
            <c:strRef>
              <c:f>'TECNOLOGÍA BOV 2'!$A$102:$A$110</c:f>
              <c:strCache>
                <c:ptCount val="9"/>
                <c:pt idx="0">
                  <c:v>Inseminación artificial</c:v>
                </c:pt>
                <c:pt idx="1">
                  <c:v>Programa de mejoramiento genético</c:v>
                </c:pt>
                <c:pt idx="2">
                  <c:v>Recepción de asistencia técnica</c:v>
                </c:pt>
                <c:pt idx="3">
                  <c:v>Uso de monta controlada</c:v>
                </c:pt>
                <c:pt idx="4">
                  <c:v>Rotación de potreros</c:v>
                </c:pt>
                <c:pt idx="5">
                  <c:v>Alimento balanceado</c:v>
                </c:pt>
                <c:pt idx="6">
                  <c:v>Baño  contra parásitos de la piel</c:v>
                </c:pt>
                <c:pt idx="7">
                  <c:v>Desparasitación interna</c:v>
                </c:pt>
                <c:pt idx="8">
                  <c:v>Vacunación</c:v>
                </c:pt>
              </c:strCache>
            </c:strRef>
          </c:cat>
          <c:val>
            <c:numRef>
              <c:f>'TECNOLOGÍA BOV 2'!$C$102:$C$110</c:f>
              <c:numCache>
                <c:formatCode>0%</c:formatCode>
                <c:ptCount val="9"/>
                <c:pt idx="0">
                  <c:v>0.24415889053072343</c:v>
                </c:pt>
                <c:pt idx="1">
                  <c:v>0.25000001231375446</c:v>
                </c:pt>
                <c:pt idx="2">
                  <c:v>0.42897198374584661</c:v>
                </c:pt>
                <c:pt idx="3">
                  <c:v>0.42990656323113025</c:v>
                </c:pt>
                <c:pt idx="4">
                  <c:v>0.66495330378032269</c:v>
                </c:pt>
                <c:pt idx="5">
                  <c:v>0.69018694988301743</c:v>
                </c:pt>
                <c:pt idx="6">
                  <c:v>0.87406546361285564</c:v>
                </c:pt>
                <c:pt idx="7">
                  <c:v>0.94485985962320218</c:v>
                </c:pt>
                <c:pt idx="8">
                  <c:v>0.97686920699421265</c:v>
                </c:pt>
              </c:numCache>
            </c:numRef>
          </c:val>
        </c:ser>
        <c:gapWidth val="30"/>
        <c:axId val="82588032"/>
        <c:axId val="82589568"/>
      </c:barChart>
      <c:catAx>
        <c:axId val="82588032"/>
        <c:scaling>
          <c:orientation val="minMax"/>
        </c:scaling>
        <c:axPos val="l"/>
        <c:majorGridlines/>
        <c:tickLblPos val="nextTo"/>
        <c:txPr>
          <a:bodyPr/>
          <a:lstStyle/>
          <a:p>
            <a:pPr>
              <a:defRPr sz="1400" b="1"/>
            </a:pPr>
            <a:endParaRPr lang="es-MX"/>
          </a:p>
        </c:txPr>
        <c:crossAx val="82589568"/>
        <c:crosses val="autoZero"/>
        <c:auto val="1"/>
        <c:lblAlgn val="ctr"/>
        <c:lblOffset val="100"/>
      </c:catAx>
      <c:valAx>
        <c:axId val="82589568"/>
        <c:scaling>
          <c:orientation val="minMax"/>
          <c:max val="1"/>
        </c:scaling>
        <c:axPos val="b"/>
        <c:majorGridlines/>
        <c:numFmt formatCode="0%" sourceLinked="1"/>
        <c:tickLblPos val="nextTo"/>
        <c:txPr>
          <a:bodyPr/>
          <a:lstStyle/>
          <a:p>
            <a:pPr>
              <a:defRPr sz="1200" b="1"/>
            </a:pPr>
            <a:endParaRPr lang="es-MX"/>
          </a:p>
        </c:txPr>
        <c:crossAx val="82588032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1600" b="1"/>
          </a:pPr>
          <a:endParaRPr lang="es-MX"/>
        </a:p>
      </c:txPr>
    </c:legend>
    <c:plotVisOnly val="1"/>
  </c:chart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MX"/>
  <c:chart>
    <c:title>
      <c:layout/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TRACTORES!$I$226</c:f>
              <c:strCache>
                <c:ptCount val="1"/>
              </c:strCache>
            </c:strRef>
          </c:tx>
          <c:spPr>
            <a:scene3d>
              <a:camera prst="orthographicFront"/>
              <a:lightRig rig="threePt" dir="t"/>
            </a:scene3d>
            <a:sp3d prstMaterial="metal">
              <a:bevelT w="254000"/>
            </a:sp3d>
          </c:spPr>
          <c:dPt>
            <c:idx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flat" cmpd="sng" algn="ctr">
                <a:solidFill>
                  <a:schemeClr val="accent3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/>
              </a:scene3d>
              <a:sp3d prstMaterial="metal">
                <a:bevelT w="254000"/>
              </a:sp3d>
            </c:spPr>
          </c:dPt>
          <c:dPt>
            <c:idx val="1"/>
            <c:spPr>
              <a:blipFill>
                <a:blip xmlns:r="http://schemas.openxmlformats.org/officeDocument/2006/relationships" r:embed="rId1"/>
                <a:stretch>
                  <a:fillRect/>
                </a:stretch>
              </a:blipFill>
              <a:scene3d>
                <a:camera prst="orthographicFront"/>
                <a:lightRig rig="threePt" dir="t"/>
              </a:scene3d>
              <a:sp3d prstMaterial="metal">
                <a:bevelT w="254000"/>
              </a:sp3d>
            </c:spPr>
          </c:dPt>
          <c:dLbls>
            <c:txPr>
              <a:bodyPr/>
              <a:lstStyle/>
              <a:p>
                <a:pPr>
                  <a:defRPr sz="1400" b="1"/>
                </a:pPr>
                <a:endParaRPr lang="es-MX"/>
              </a:p>
            </c:txPr>
            <c:dLblPos val="outEnd"/>
            <c:showVal val="1"/>
            <c:showCatName val="1"/>
            <c:separator>
</c:separator>
            <c:showLeaderLines val="1"/>
          </c:dLbls>
          <c:cat>
            <c:numRef>
              <c:f>TRACTORES!$H$227:$H$228</c:f>
              <c:numCache>
                <c:formatCode>General</c:formatCode>
                <c:ptCount val="2"/>
              </c:numCache>
            </c:numRef>
          </c:cat>
          <c:val>
            <c:numRef>
              <c:f>TRACTORES!$I$227:$I$228</c:f>
              <c:numCache>
                <c:formatCode>General</c:formatCode>
                <c:ptCount val="2"/>
              </c:numCache>
            </c:numRef>
          </c:val>
        </c:ser>
      </c:pie3DChart>
    </c:plotArea>
    <c:plotVisOnly val="1"/>
  </c:chart>
  <c:externalData r:id="rId2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MX"/>
  <c:chart>
    <c:title>
      <c:tx>
        <c:rich>
          <a:bodyPr/>
          <a:lstStyle/>
          <a:p>
            <a:pPr>
              <a:defRPr/>
            </a:pPr>
            <a:r>
              <a:rPr lang="es-MX"/>
              <a:t>Censo Agropecuario 2007</a:t>
            </a:r>
          </a:p>
        </c:rich>
      </c:tx>
      <c:layout/>
    </c:title>
    <c:view3D>
      <c:rotX val="30"/>
      <c:rotY val="20"/>
      <c:perspective val="30"/>
    </c:view3D>
    <c:plotArea>
      <c:layout/>
      <c:pie3DChart>
        <c:varyColors val="1"/>
        <c:ser>
          <c:idx val="0"/>
          <c:order val="0"/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Pt>
            <c:idx val="1"/>
            <c:spPr>
              <a:blipFill>
                <a:blip xmlns:r="http://schemas.openxmlformats.org/officeDocument/2006/relationships" r:embed="rId1"/>
                <a:stretch>
                  <a:fillRect/>
                </a:stretch>
              </a:blip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dLbl>
              <c:idx val="0"/>
              <c:layout>
                <c:manualLayout>
                  <c:x val="1.9444444444444355E-2"/>
                  <c:y val="-1.38888888888889E-2"/>
                </c:manualLayout>
              </c:layout>
              <c:dLblPos val="bestFit"/>
              <c:showVal val="1"/>
              <c:showCatName val="1"/>
              <c:separator>
</c:separator>
            </c:dLbl>
            <c:txPr>
              <a:bodyPr/>
              <a:lstStyle/>
              <a:p>
                <a:pPr>
                  <a:defRPr sz="1400" b="1"/>
                </a:pPr>
                <a:endParaRPr lang="es-MX"/>
              </a:p>
            </c:txPr>
            <c:dLblPos val="outEnd"/>
            <c:showVal val="1"/>
            <c:showCatName val="1"/>
            <c:separator>
</c:separator>
          </c:dLbls>
          <c:cat>
            <c:strRef>
              <c:f>TRACTORES!$B$229:$B$230</c:f>
              <c:strCache>
                <c:ptCount val="2"/>
                <c:pt idx="0">
                  <c:v>Hasta 5 años</c:v>
                </c:pt>
                <c:pt idx="1">
                  <c:v>Más de 5 años</c:v>
                </c:pt>
              </c:strCache>
            </c:strRef>
          </c:cat>
          <c:val>
            <c:numRef>
              <c:f>TRACTORES!$C$229:$C$230</c:f>
              <c:numCache>
                <c:formatCode>0.0%</c:formatCode>
                <c:ptCount val="2"/>
                <c:pt idx="0">
                  <c:v>0.23400000000000001</c:v>
                </c:pt>
                <c:pt idx="1">
                  <c:v>0.76600000000000013</c:v>
                </c:pt>
              </c:numCache>
            </c:numRef>
          </c:val>
        </c:ser>
      </c:pie3DChart>
    </c:plotArea>
    <c:plotVisOnly val="1"/>
  </c:chart>
  <c:externalData r:id="rId2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MX"/>
  <c:chart>
    <c:title>
      <c:tx>
        <c:rich>
          <a:bodyPr/>
          <a:lstStyle/>
          <a:p>
            <a:pPr>
              <a:defRPr/>
            </a:pPr>
            <a:r>
              <a:rPr lang="en-US"/>
              <a:t>Encuesta Nacional Agropecuaria 2012</a:t>
            </a:r>
          </a:p>
        </c:rich>
      </c:tx>
      <c:layout/>
    </c:title>
    <c:view3D>
      <c:rotX val="30"/>
      <c:rotY val="60"/>
      <c:perspective val="30"/>
    </c:view3D>
    <c:plotArea>
      <c:layout/>
      <c:pie3DChart>
        <c:varyColors val="1"/>
        <c:ser>
          <c:idx val="0"/>
          <c:order val="0"/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Pt>
            <c:idx val="0"/>
            <c:spPr>
              <a:solidFill>
                <a:srgbClr val="0066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spPr>
              <a:blipFill>
                <a:blip xmlns:r="http://schemas.openxmlformats.org/officeDocument/2006/relationships" r:embed="rId1"/>
                <a:stretch>
                  <a:fillRect/>
                </a:stretch>
              </a:blip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"/>
            <c:spPr>
              <a:solidFill>
                <a:srgbClr val="FFCC9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dLbl>
              <c:idx val="2"/>
              <c:layout>
                <c:manualLayout>
                  <c:x val="4.4453545170227315E-2"/>
                  <c:y val="0"/>
                </c:manualLayout>
              </c:layout>
              <c:dLblPos val="bestFit"/>
              <c:showVal val="1"/>
              <c:separator>
</c:separator>
            </c:dLbl>
            <c:txPr>
              <a:bodyPr/>
              <a:lstStyle/>
              <a:p>
                <a:pPr>
                  <a:defRPr sz="1400" b="1"/>
                </a:pPr>
                <a:endParaRPr lang="es-MX"/>
              </a:p>
            </c:txPr>
            <c:dLblPos val="outEnd"/>
            <c:showVal val="1"/>
            <c:showCatName val="1"/>
            <c:separator>
</c:separator>
          </c:dLbls>
          <c:cat>
            <c:strRef>
              <c:f>TRACTORES!$B$233:$B$235</c:f>
              <c:strCache>
                <c:ptCount val="3"/>
                <c:pt idx="0">
                  <c:v>Hasta 5 años</c:v>
                </c:pt>
                <c:pt idx="1">
                  <c:v>Más de 5 años</c:v>
                </c:pt>
                <c:pt idx="2">
                  <c:v>No especificado</c:v>
                </c:pt>
              </c:strCache>
            </c:strRef>
          </c:cat>
          <c:val>
            <c:numRef>
              <c:f>TRACTORES!$C$233:$C$235</c:f>
              <c:numCache>
                <c:formatCode>0.0%</c:formatCode>
                <c:ptCount val="3"/>
                <c:pt idx="0">
                  <c:v>0.221</c:v>
                </c:pt>
                <c:pt idx="1">
                  <c:v>0.74500000000000011</c:v>
                </c:pt>
                <c:pt idx="2">
                  <c:v>3.4000000000000002E-2</c:v>
                </c:pt>
              </c:numCache>
            </c:numRef>
          </c:val>
        </c:ser>
      </c:pie3DChart>
    </c:plotArea>
    <c:plotVisOnly val="1"/>
  </c:chart>
  <c:externalData r:id="rId2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MX"/>
  <c:chart>
    <c:title>
      <c:tx>
        <c:rich>
          <a:bodyPr/>
          <a:lstStyle/>
          <a:p>
            <a:pPr>
              <a:defRPr/>
            </a:pPr>
            <a:r>
              <a:rPr lang="es-MX" sz="1600"/>
              <a:t>Unidades de Producción que usan tractor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dPt>
            <c:idx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spPr>
              <a:solidFill>
                <a:srgbClr val="0066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txPr>
              <a:bodyPr/>
              <a:lstStyle/>
              <a:p>
                <a:pPr>
                  <a:defRPr sz="1600" b="1"/>
                </a:pPr>
                <a:endParaRPr lang="es-MX"/>
              </a:p>
            </c:txPr>
            <c:showVal val="1"/>
          </c:dLbls>
          <c:cat>
            <c:strRef>
              <c:f>TRACTORES!$I$234:$I$235</c:f>
              <c:strCache>
                <c:ptCount val="2"/>
                <c:pt idx="0">
                  <c:v>Censo Agropecuario 2007</c:v>
                </c:pt>
                <c:pt idx="1">
                  <c:v>Encuesta Nacional Agropecuaria 2012</c:v>
                </c:pt>
              </c:strCache>
            </c:strRef>
          </c:cat>
          <c:val>
            <c:numRef>
              <c:f>TRACTORES!$J$234:$J$235</c:f>
              <c:numCache>
                <c:formatCode>0.0%</c:formatCode>
                <c:ptCount val="2"/>
                <c:pt idx="0">
                  <c:v>0.38400000000000006</c:v>
                </c:pt>
                <c:pt idx="1">
                  <c:v>0.4890000000000001</c:v>
                </c:pt>
              </c:numCache>
            </c:numRef>
          </c:val>
        </c:ser>
        <c:gapWidth val="30"/>
        <c:axId val="86247680"/>
        <c:axId val="86261760"/>
      </c:barChart>
      <c:catAx>
        <c:axId val="86247680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/>
            </a:pPr>
            <a:endParaRPr lang="es-MX"/>
          </a:p>
        </c:txPr>
        <c:crossAx val="86261760"/>
        <c:crosses val="autoZero"/>
        <c:auto val="1"/>
        <c:lblAlgn val="ctr"/>
        <c:lblOffset val="100"/>
      </c:catAx>
      <c:valAx>
        <c:axId val="86261760"/>
        <c:scaling>
          <c:orientation val="minMax"/>
        </c:scaling>
        <c:delete val="1"/>
        <c:axPos val="l"/>
        <c:numFmt formatCode="0.0%" sourceLinked="1"/>
        <c:tickLblPos val="none"/>
        <c:crossAx val="86247680"/>
        <c:crosses val="autoZero"/>
        <c:crossBetween val="between"/>
      </c:valAx>
    </c:plotArea>
    <c:plotVisOnly val="1"/>
  </c:chart>
  <c:externalData r:id="rId1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MX"/>
  <c:chart>
    <c:view3D>
      <c:rAngAx val="1"/>
    </c:view3D>
    <c:sideWall>
      <c:spPr>
        <a:blipFill>
          <a:blip xmlns:r="http://schemas.openxmlformats.org/officeDocument/2006/relationships" r:embed="rId1"/>
          <a:stretch>
            <a:fillRect/>
          </a:stretch>
        </a:blipFill>
      </c:spPr>
    </c:sideWall>
    <c:backWall>
      <c:spPr>
        <a:blipFill>
          <a:blip xmlns:r="http://schemas.openxmlformats.org/officeDocument/2006/relationships" r:embed="rId1"/>
          <a:stretch>
            <a:fillRect/>
          </a:stretch>
        </a:blipFill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TICs!$B$33</c:f>
              <c:strCache>
                <c:ptCount val="1"/>
                <c:pt idx="0">
                  <c:v>Unidades de Producción grandes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1.2876005979842399E-2"/>
                  <c:y val="7.6928543887280487E-2"/>
                </c:manualLayout>
              </c:layout>
              <c:spPr/>
              <c:txPr>
                <a:bodyPr/>
                <a:lstStyle/>
                <a:p>
                  <a:pPr>
                    <a:defRPr sz="1600" b="1">
                      <a:solidFill>
                        <a:schemeClr val="bg1"/>
                      </a:solidFill>
                    </a:defRPr>
                  </a:pPr>
                  <a:endParaRPr lang="es-MX"/>
                </a:p>
              </c:txPr>
              <c:showVal val="1"/>
            </c:dLbl>
            <c:dLbl>
              <c:idx val="1"/>
              <c:layout>
                <c:manualLayout>
                  <c:x val="1.7461631943429291E-2"/>
                  <c:y val="6.6553879634289007E-2"/>
                </c:manualLayout>
              </c:layout>
              <c:spPr/>
              <c:txPr>
                <a:bodyPr/>
                <a:lstStyle/>
                <a:p>
                  <a:pPr>
                    <a:defRPr sz="1600" b="1">
                      <a:solidFill>
                        <a:schemeClr val="bg1"/>
                      </a:solidFill>
                    </a:defRPr>
                  </a:pPr>
                  <a:endParaRPr lang="es-MX"/>
                </a:p>
              </c:txPr>
              <c:showVal val="1"/>
            </c:dLbl>
            <c:dLbl>
              <c:idx val="2"/>
              <c:layout>
                <c:manualLayout>
                  <c:x val="1.7461753762252601E-2"/>
                  <c:y val="7.8277250240169391E-2"/>
                </c:manualLayout>
              </c:layout>
              <c:spPr/>
              <c:txPr>
                <a:bodyPr/>
                <a:lstStyle/>
                <a:p>
                  <a:pPr>
                    <a:defRPr sz="1600" b="1">
                      <a:solidFill>
                        <a:schemeClr val="bg1"/>
                      </a:solidFill>
                    </a:defRPr>
                  </a:pPr>
                  <a:endParaRPr lang="es-MX"/>
                </a:p>
              </c:txPr>
              <c:showVal val="1"/>
            </c:dLbl>
            <c:txPr>
              <a:bodyPr/>
              <a:lstStyle/>
              <a:p>
                <a:pPr>
                  <a:defRPr sz="1600" b="1"/>
                </a:pPr>
                <a:endParaRPr lang="es-MX"/>
              </a:p>
            </c:txPr>
            <c:showVal val="1"/>
          </c:dLbls>
          <c:cat>
            <c:strRef>
              <c:f>TICs!$A$34:$A$36</c:f>
              <c:strCache>
                <c:ptCount val="3"/>
                <c:pt idx="0">
                  <c:v>Computadora</c:v>
                </c:pt>
                <c:pt idx="1">
                  <c:v>Internet</c:v>
                </c:pt>
                <c:pt idx="2">
                  <c:v>Teléfono celular</c:v>
                </c:pt>
              </c:strCache>
            </c:strRef>
          </c:cat>
          <c:val>
            <c:numRef>
              <c:f>TICs!$B$34:$B$36</c:f>
              <c:numCache>
                <c:formatCode>0.0%</c:formatCode>
                <c:ptCount val="3"/>
                <c:pt idx="0">
                  <c:v>0.14647473254675591</c:v>
                </c:pt>
                <c:pt idx="1">
                  <c:v>0.13608935810342607</c:v>
                </c:pt>
                <c:pt idx="2">
                  <c:v>0.50107486439036852</c:v>
                </c:pt>
              </c:numCache>
            </c:numRef>
          </c:val>
        </c:ser>
        <c:ser>
          <c:idx val="1"/>
          <c:order val="1"/>
          <c:tx>
            <c:strRef>
              <c:f>TICs!$C$33</c:f>
              <c:strCache>
                <c:ptCount val="1"/>
                <c:pt idx="0">
                  <c:v>Unidades de Producción medianas y pequeñas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1.7406326197673943E-2"/>
                  <c:y val="4.9802472927844305E-3"/>
                </c:manualLayout>
              </c:layout>
              <c:showVal val="1"/>
            </c:dLbl>
            <c:dLbl>
              <c:idx val="1"/>
              <c:layout>
                <c:manualLayout>
                  <c:x val="1.585922714240328E-2"/>
                  <c:y val="4.3058941163400142E-3"/>
                </c:manualLayout>
              </c:layout>
              <c:showVal val="1"/>
            </c:dLbl>
            <c:dLbl>
              <c:idx val="2"/>
              <c:layout>
                <c:manualLayout>
                  <c:x val="1.9230806713484164E-2"/>
                  <c:y val="7.0392505407895919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/>
                </a:pPr>
                <a:endParaRPr lang="es-MX"/>
              </a:p>
            </c:txPr>
            <c:showVal val="1"/>
          </c:dLbls>
          <c:cat>
            <c:strRef>
              <c:f>TICs!$A$34:$A$36</c:f>
              <c:strCache>
                <c:ptCount val="3"/>
                <c:pt idx="0">
                  <c:v>Computadora</c:v>
                </c:pt>
                <c:pt idx="1">
                  <c:v>Internet</c:v>
                </c:pt>
                <c:pt idx="2">
                  <c:v>Teléfono celular</c:v>
                </c:pt>
              </c:strCache>
            </c:strRef>
          </c:cat>
          <c:val>
            <c:numRef>
              <c:f>TICs!$C$34:$C$36</c:f>
              <c:numCache>
                <c:formatCode>0.0%</c:formatCode>
                <c:ptCount val="3"/>
                <c:pt idx="0">
                  <c:v>1.1974760748588607E-2</c:v>
                </c:pt>
                <c:pt idx="1">
                  <c:v>1.125055599248952E-2</c:v>
                </c:pt>
                <c:pt idx="2">
                  <c:v>0.12773727411546926</c:v>
                </c:pt>
              </c:numCache>
            </c:numRef>
          </c:val>
        </c:ser>
        <c:gapWidth val="53"/>
        <c:shape val="cylinder"/>
        <c:axId val="86442368"/>
        <c:axId val="86443904"/>
        <c:axId val="0"/>
      </c:bar3DChart>
      <c:catAx>
        <c:axId val="86442368"/>
        <c:scaling>
          <c:orientation val="minMax"/>
        </c:scaling>
        <c:axPos val="b"/>
        <c:tickLblPos val="nextTo"/>
        <c:txPr>
          <a:bodyPr/>
          <a:lstStyle/>
          <a:p>
            <a:pPr>
              <a:defRPr sz="1600" b="1"/>
            </a:pPr>
            <a:endParaRPr lang="es-MX"/>
          </a:p>
        </c:txPr>
        <c:crossAx val="86443904"/>
        <c:crosses val="autoZero"/>
        <c:auto val="1"/>
        <c:lblAlgn val="ctr"/>
        <c:lblOffset val="100"/>
      </c:catAx>
      <c:valAx>
        <c:axId val="86443904"/>
        <c:scaling>
          <c:orientation val="minMax"/>
        </c:scaling>
        <c:axPos val="l"/>
        <c:majorGridlines/>
        <c:numFmt formatCode="0%" sourceLinked="0"/>
        <c:tickLblPos val="nextTo"/>
        <c:txPr>
          <a:bodyPr/>
          <a:lstStyle/>
          <a:p>
            <a:pPr>
              <a:defRPr sz="1200" b="1"/>
            </a:pPr>
            <a:endParaRPr lang="es-MX"/>
          </a:p>
        </c:txPr>
        <c:crossAx val="86442368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1600" b="1"/>
          </a:pPr>
          <a:endParaRPr lang="es-MX"/>
        </a:p>
      </c:txPr>
    </c:legend>
    <c:plotVisOnly val="1"/>
  </c:chart>
  <c:externalData r:id="rId2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MX"/>
  <c:chart>
    <c:plotArea>
      <c:layout/>
      <c:barChart>
        <c:barDir val="bar"/>
        <c:grouping val="clustered"/>
        <c:ser>
          <c:idx val="0"/>
          <c:order val="0"/>
          <c:spPr>
            <a:solidFill>
              <a:srgbClr val="6633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txPr>
              <a:bodyPr/>
              <a:lstStyle/>
              <a:p>
                <a:pPr>
                  <a:defRPr sz="1600" b="1"/>
                </a:pPr>
                <a:endParaRPr lang="es-MX"/>
              </a:p>
            </c:txPr>
            <c:showVal val="1"/>
          </c:dLbls>
          <c:cat>
            <c:strRef>
              <c:f>'cred-seg'!$B$23:$B$32</c:f>
              <c:strCache>
                <c:ptCount val="10"/>
                <c:pt idx="0">
                  <c:v>Otra fuente </c:v>
                </c:pt>
                <c:pt idx="1">
                  <c:v>Prestamistas</c:v>
                </c:pt>
                <c:pt idx="2">
                  <c:v>Familiares que viven en el extranjero</c:v>
                </c:pt>
                <c:pt idx="3">
                  <c:v>Familiares que viven en el país</c:v>
                </c:pt>
                <c:pt idx="4">
                  <c:v>Caja de ahorro popular </c:v>
                </c:pt>
                <c:pt idx="5">
                  <c:v>Financiera rural </c:v>
                </c:pt>
                <c:pt idx="6">
                  <c:v>Unión de crédito</c:v>
                </c:pt>
                <c:pt idx="7">
                  <c:v>Sofom </c:v>
                </c:pt>
                <c:pt idx="8">
                  <c:v>Sofol</c:v>
                </c:pt>
                <c:pt idx="9">
                  <c:v>Banca comercial </c:v>
                </c:pt>
              </c:strCache>
            </c:strRef>
          </c:cat>
          <c:val>
            <c:numRef>
              <c:f>'cred-seg'!$C$23:$C$32</c:f>
              <c:numCache>
                <c:formatCode>0.0%</c:formatCode>
                <c:ptCount val="10"/>
                <c:pt idx="0">
                  <c:v>9.3422335704085188E-2</c:v>
                </c:pt>
                <c:pt idx="1">
                  <c:v>9.9936608050530742E-2</c:v>
                </c:pt>
                <c:pt idx="2">
                  <c:v>5.8059993446722734E-3</c:v>
                </c:pt>
                <c:pt idx="3">
                  <c:v>4.3101712434473485E-2</c:v>
                </c:pt>
                <c:pt idx="4">
                  <c:v>0.35476776624540585</c:v>
                </c:pt>
                <c:pt idx="5">
                  <c:v>0.1674831436267164</c:v>
                </c:pt>
                <c:pt idx="6">
                  <c:v>0.10850291834026797</c:v>
                </c:pt>
                <c:pt idx="7">
                  <c:v>4.1003698018814864E-2</c:v>
                </c:pt>
                <c:pt idx="8">
                  <c:v>2.5767837898497986E-2</c:v>
                </c:pt>
                <c:pt idx="9">
                  <c:v>9.2193922822637497E-2</c:v>
                </c:pt>
              </c:numCache>
            </c:numRef>
          </c:val>
        </c:ser>
        <c:gapWidth val="31"/>
        <c:axId val="82460672"/>
        <c:axId val="82462208"/>
      </c:barChart>
      <c:catAx>
        <c:axId val="82460672"/>
        <c:scaling>
          <c:orientation val="minMax"/>
        </c:scaling>
        <c:axPos val="l"/>
        <c:tickLblPos val="nextTo"/>
        <c:txPr>
          <a:bodyPr/>
          <a:lstStyle/>
          <a:p>
            <a:pPr>
              <a:defRPr sz="1400" b="1"/>
            </a:pPr>
            <a:endParaRPr lang="es-MX"/>
          </a:p>
        </c:txPr>
        <c:crossAx val="82462208"/>
        <c:crosses val="autoZero"/>
        <c:auto val="1"/>
        <c:lblAlgn val="ctr"/>
        <c:lblOffset val="100"/>
      </c:catAx>
      <c:valAx>
        <c:axId val="82462208"/>
        <c:scaling>
          <c:orientation val="minMax"/>
        </c:scaling>
        <c:delete val="1"/>
        <c:axPos val="b"/>
        <c:numFmt formatCode="0.0%" sourceLinked="1"/>
        <c:tickLblPos val="none"/>
        <c:crossAx val="82460672"/>
        <c:crosses val="autoZero"/>
        <c:crossBetween val="between"/>
      </c:valAx>
    </c:plotArea>
    <c:plotVisOnly val="1"/>
  </c:chart>
  <c:externalData r:id="rId1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MX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CRÉDITO!$J$135</c:f>
              <c:strCache>
                <c:ptCount val="1"/>
                <c:pt idx="0">
                  <c:v>Censo Agropecuario 2007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5.3333333333333488E-3"/>
                  <c:y val="-1.6949152542372843E-2"/>
                </c:manualLayout>
              </c:layout>
              <c:showVal val="1"/>
            </c:dLbl>
            <c:dLbl>
              <c:idx val="1"/>
              <c:layout>
                <c:manualLayout>
                  <c:x val="5.3333333333333488E-3"/>
                  <c:y val="-1.4124293785310734E-2"/>
                </c:manualLayout>
              </c:layout>
              <c:showVal val="1"/>
            </c:dLbl>
            <c:dLbl>
              <c:idx val="2"/>
              <c:layout>
                <c:manualLayout>
                  <c:x val="3.5555555555555609E-3"/>
                  <c:y val="-1.6949152542372843E-2"/>
                </c:manualLayout>
              </c:layout>
              <c:showVal val="1"/>
            </c:dLbl>
            <c:dLbl>
              <c:idx val="3"/>
              <c:layout>
                <c:manualLayout>
                  <c:x val="3.5555555555555609E-3"/>
                  <c:y val="-1.9774011299435085E-2"/>
                </c:manualLayout>
              </c:layout>
              <c:showVal val="1"/>
            </c:dLbl>
            <c:dLbl>
              <c:idx val="4"/>
              <c:layout>
                <c:manualLayout>
                  <c:x val="0"/>
                  <c:y val="-1.1299435028248589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/>
                </a:pPr>
                <a:endParaRPr lang="es-MX"/>
              </a:p>
            </c:txPr>
            <c:showVal val="1"/>
          </c:dLbls>
          <c:cat>
            <c:strRef>
              <c:f>CRÉDITO!$I$136:$I$140</c:f>
              <c:strCache>
                <c:ptCount val="5"/>
                <c:pt idx="0">
                  <c:v>Banca comercial </c:v>
                </c:pt>
                <c:pt idx="1">
                  <c:v>Sofol</c:v>
                </c:pt>
                <c:pt idx="2">
                  <c:v>Unión de crédito</c:v>
                </c:pt>
                <c:pt idx="3">
                  <c:v>Financiera rural </c:v>
                </c:pt>
                <c:pt idx="4">
                  <c:v>Caja de ahorro popular </c:v>
                </c:pt>
              </c:strCache>
            </c:strRef>
          </c:cat>
          <c:val>
            <c:numRef>
              <c:f>CRÉDITO!$J$136:$J$140</c:f>
              <c:numCache>
                <c:formatCode>0.0%</c:formatCode>
                <c:ptCount val="5"/>
                <c:pt idx="0">
                  <c:v>8.9000000000000065E-2</c:v>
                </c:pt>
                <c:pt idx="1">
                  <c:v>1.2E-2</c:v>
                </c:pt>
                <c:pt idx="2">
                  <c:v>8.9000000000000065E-2</c:v>
                </c:pt>
                <c:pt idx="3">
                  <c:v>0.17600000000000016</c:v>
                </c:pt>
                <c:pt idx="4">
                  <c:v>0.115</c:v>
                </c:pt>
              </c:numCache>
            </c:numRef>
          </c:val>
        </c:ser>
        <c:ser>
          <c:idx val="1"/>
          <c:order val="1"/>
          <c:tx>
            <c:strRef>
              <c:f>CRÉDITO!$K$135</c:f>
              <c:strCache>
                <c:ptCount val="1"/>
                <c:pt idx="0">
                  <c:v>Encuesta Nacional Agropecuaria 2012</c:v>
                </c:pt>
              </c:strCache>
            </c:strRef>
          </c:tx>
          <c:spPr>
            <a:solidFill>
              <a:srgbClr val="0066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1.066666666666668E-2"/>
                  <c:y val="-1.4124293785310679E-2"/>
                </c:manualLayout>
              </c:layout>
              <c:showVal val="1"/>
            </c:dLbl>
            <c:dLbl>
              <c:idx val="1"/>
              <c:layout>
                <c:manualLayout>
                  <c:x val="5.3333333333333488E-3"/>
                  <c:y val="-1.6949152542372881E-2"/>
                </c:manualLayout>
              </c:layout>
              <c:showVal val="1"/>
            </c:dLbl>
            <c:dLbl>
              <c:idx val="2"/>
              <c:layout>
                <c:manualLayout>
                  <c:x val="8.8888888888888247E-3"/>
                  <c:y val="-2.2598870056497231E-2"/>
                </c:manualLayout>
              </c:layout>
              <c:showVal val="1"/>
            </c:dLbl>
            <c:dLbl>
              <c:idx val="3"/>
              <c:layout>
                <c:manualLayout>
                  <c:x val="1.6000000000000021E-2"/>
                  <c:y val="-2.5423728813559372E-2"/>
                </c:manualLayout>
              </c:layout>
              <c:showVal val="1"/>
            </c:dLbl>
            <c:dLbl>
              <c:idx val="4"/>
              <c:layout>
                <c:manualLayout>
                  <c:x val="7.1111111111111236E-3"/>
                  <c:y val="-2.2598870056497182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/>
                </a:pPr>
                <a:endParaRPr lang="es-MX"/>
              </a:p>
            </c:txPr>
            <c:showVal val="1"/>
          </c:dLbls>
          <c:cat>
            <c:strRef>
              <c:f>CRÉDITO!$I$136:$I$140</c:f>
              <c:strCache>
                <c:ptCount val="5"/>
                <c:pt idx="0">
                  <c:v>Banca comercial </c:v>
                </c:pt>
                <c:pt idx="1">
                  <c:v>Sofol</c:v>
                </c:pt>
                <c:pt idx="2">
                  <c:v>Unión de crédito</c:v>
                </c:pt>
                <c:pt idx="3">
                  <c:v>Financiera rural </c:v>
                </c:pt>
                <c:pt idx="4">
                  <c:v>Caja de ahorro popular </c:v>
                </c:pt>
              </c:strCache>
            </c:strRef>
          </c:cat>
          <c:val>
            <c:numRef>
              <c:f>CRÉDITO!$K$136:$K$140</c:f>
              <c:numCache>
                <c:formatCode>0.0%</c:formatCode>
                <c:ptCount val="5"/>
                <c:pt idx="0">
                  <c:v>9.2193922822637497E-2</c:v>
                </c:pt>
                <c:pt idx="1">
                  <c:v>2.5767837898497986E-2</c:v>
                </c:pt>
                <c:pt idx="2">
                  <c:v>0.10850291834026797</c:v>
                </c:pt>
                <c:pt idx="3">
                  <c:v>0.1674831436267164</c:v>
                </c:pt>
                <c:pt idx="4">
                  <c:v>0.35476776624540163</c:v>
                </c:pt>
              </c:numCache>
            </c:numRef>
          </c:val>
        </c:ser>
        <c:gapWidth val="30"/>
        <c:shape val="cylinder"/>
        <c:axId val="86513536"/>
        <c:axId val="86515072"/>
        <c:axId val="0"/>
      </c:bar3DChart>
      <c:catAx>
        <c:axId val="86513536"/>
        <c:scaling>
          <c:orientation val="minMax"/>
        </c:scaling>
        <c:axPos val="b"/>
        <c:tickLblPos val="nextTo"/>
        <c:txPr>
          <a:bodyPr/>
          <a:lstStyle/>
          <a:p>
            <a:pPr>
              <a:defRPr sz="1600" b="1"/>
            </a:pPr>
            <a:endParaRPr lang="es-MX"/>
          </a:p>
        </c:txPr>
        <c:crossAx val="86515072"/>
        <c:crosses val="autoZero"/>
        <c:auto val="1"/>
        <c:lblAlgn val="ctr"/>
        <c:lblOffset val="100"/>
      </c:catAx>
      <c:valAx>
        <c:axId val="86515072"/>
        <c:scaling>
          <c:orientation val="minMax"/>
        </c:scaling>
        <c:delete val="1"/>
        <c:axPos val="l"/>
        <c:numFmt formatCode="0%" sourceLinked="0"/>
        <c:tickLblPos val="none"/>
        <c:crossAx val="86513536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1600" b="1"/>
          </a:pPr>
          <a:endParaRPr lang="es-MX"/>
        </a:p>
      </c:txPr>
    </c:legend>
    <c:plotVisOnly val="1"/>
  </c:chart>
  <c:externalData r:id="rId1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MX"/>
  <c:chart>
    <c:title>
      <c:tx>
        <c:rich>
          <a:bodyPr/>
          <a:lstStyle/>
          <a:p>
            <a:pPr algn="ctr">
              <a:defRPr sz="1400"/>
            </a:pPr>
            <a:r>
              <a:rPr lang="es-MX" dirty="0"/>
              <a:t>Unidades de Producción </a:t>
            </a:r>
            <a:r>
              <a:rPr lang="es-MX" dirty="0" smtClean="0"/>
              <a:t>con crédito</a:t>
            </a:r>
            <a:endParaRPr lang="es-MX" dirty="0"/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CRÉDITO!$I$84</c:f>
              <c:strCache>
                <c:ptCount val="1"/>
                <c:pt idx="0">
                  <c:v>Unidades de Producción que obtuvieron crédito</c:v>
                </c:pt>
              </c:strCache>
            </c:strRef>
          </c:tx>
          <c:dPt>
            <c:idx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spPr>
              <a:solidFill>
                <a:srgbClr val="0066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txPr>
              <a:bodyPr/>
              <a:lstStyle/>
              <a:p>
                <a:pPr>
                  <a:defRPr sz="1800" b="1"/>
                </a:pPr>
                <a:endParaRPr lang="es-MX"/>
              </a:p>
            </c:txPr>
            <c:showVal val="1"/>
          </c:dLbls>
          <c:cat>
            <c:strRef>
              <c:f>CRÉDITO!$J$83:$K$83</c:f>
              <c:strCache>
                <c:ptCount val="2"/>
                <c:pt idx="0">
                  <c:v>Censo Agropecuario 2007</c:v>
                </c:pt>
                <c:pt idx="1">
                  <c:v>Encuesta Nacional Agropecuaria 2012</c:v>
                </c:pt>
              </c:strCache>
            </c:strRef>
          </c:cat>
          <c:val>
            <c:numRef>
              <c:f>CRÉDITO!$J$84:$K$84</c:f>
              <c:numCache>
                <c:formatCode>0.0%</c:formatCode>
                <c:ptCount val="2"/>
                <c:pt idx="0">
                  <c:v>4.0000000000000022E-2</c:v>
                </c:pt>
                <c:pt idx="1">
                  <c:v>7.6788338973020578E-2</c:v>
                </c:pt>
              </c:numCache>
            </c:numRef>
          </c:val>
        </c:ser>
        <c:gapWidth val="93"/>
        <c:axId val="86557056"/>
        <c:axId val="86558592"/>
      </c:barChart>
      <c:catAx>
        <c:axId val="86557056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/>
            </a:pPr>
            <a:endParaRPr lang="es-MX"/>
          </a:p>
        </c:txPr>
        <c:crossAx val="86558592"/>
        <c:crosses val="autoZero"/>
        <c:auto val="1"/>
        <c:lblAlgn val="ctr"/>
        <c:lblOffset val="100"/>
      </c:catAx>
      <c:valAx>
        <c:axId val="86558592"/>
        <c:scaling>
          <c:orientation val="minMax"/>
        </c:scaling>
        <c:delete val="1"/>
        <c:axPos val="l"/>
        <c:numFmt formatCode="0%" sourceLinked="0"/>
        <c:tickLblPos val="none"/>
        <c:crossAx val="86557056"/>
        <c:crosses val="autoZero"/>
        <c:crossBetween val="between"/>
      </c:valAx>
    </c:plotArea>
    <c:plotVisOnly val="1"/>
  </c:chart>
  <c:spPr>
    <a:gradFill>
      <a:gsLst>
        <a:gs pos="84000">
          <a:srgbClr val="9CB86E">
            <a:alpha val="0"/>
          </a:srgbClr>
        </a:gs>
        <a:gs pos="67000">
          <a:srgbClr val="9CB86E">
            <a:alpha val="50000"/>
          </a:srgbClr>
        </a:gs>
        <a:gs pos="37000">
          <a:srgbClr val="156B13">
            <a:alpha val="9000"/>
          </a:srgbClr>
        </a:gs>
      </a:gsLst>
      <a:path path="circle">
        <a:fillToRect l="50000" t="50000" r="50000" b="50000"/>
      </a:path>
    </a:gradFill>
  </c:spPr>
  <c:externalData r:id="rId1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MX"/>
  <c:chart>
    <c:view3D>
      <c:rotX val="0"/>
      <c:perspective val="30"/>
    </c:view3D>
    <c:sideWall>
      <c:spPr>
        <a:gradFill>
          <a:gsLst>
            <a:gs pos="0">
              <a:srgbClr val="FFCCFF">
                <a:alpha val="0"/>
              </a:srgbClr>
            </a:gs>
            <a:gs pos="35000">
              <a:srgbClr val="FF9900">
                <a:alpha val="44000"/>
              </a:srgbClr>
            </a:gs>
            <a:gs pos="100000">
              <a:srgbClr val="663300"/>
            </a:gs>
          </a:gsLst>
          <a:lin ang="5400000" scaled="1"/>
        </a:gradFill>
        <a:ln w="25400">
          <a:noFill/>
        </a:ln>
      </c:spPr>
    </c:sideWall>
    <c:backWall>
      <c:spPr>
        <a:gradFill>
          <a:gsLst>
            <a:gs pos="0">
              <a:srgbClr val="FFCCFF">
                <a:alpha val="0"/>
              </a:srgbClr>
            </a:gs>
            <a:gs pos="35000">
              <a:srgbClr val="FF9900">
                <a:alpha val="44000"/>
              </a:srgbClr>
            </a:gs>
            <a:gs pos="100000">
              <a:srgbClr val="663300"/>
            </a:gs>
          </a:gsLst>
          <a:lin ang="5400000" scaled="1"/>
        </a:gradFill>
        <a:ln w="25400">
          <a:noFill/>
        </a:ln>
      </c:spPr>
    </c:backWall>
    <c:plotArea>
      <c:layout/>
      <c:bar3DChart>
        <c:barDir val="col"/>
        <c:grouping val="clustered"/>
        <c:ser>
          <c:idx val="0"/>
          <c:order val="0"/>
          <c:spPr>
            <a:solidFill>
              <a:srgbClr val="6633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0"/>
                  <c:y val="0.10981664185053824"/>
                </c:manualLayout>
              </c:layout>
              <c:showVal val="1"/>
            </c:dLbl>
            <c:dLbl>
              <c:idx val="1"/>
              <c:layout>
                <c:manualLayout>
                  <c:x val="5.0875757394477465E-3"/>
                  <c:y val="0.35891292702371064"/>
                </c:manualLayout>
              </c:layout>
              <c:showVal val="1"/>
            </c:dLbl>
            <c:dLbl>
              <c:idx val="2"/>
              <c:layout>
                <c:manualLayout>
                  <c:x val="6.7834343192636872E-3"/>
                  <c:y val="0.26516701324886038"/>
                </c:manualLayout>
              </c:layout>
              <c:showVal val="1"/>
            </c:dLbl>
            <c:dLbl>
              <c:idx val="3"/>
              <c:layout>
                <c:manualLayout>
                  <c:x val="-3.3917171596318401E-3"/>
                  <c:y val="0.11249509652981952"/>
                </c:manualLayout>
              </c:layout>
              <c:showVal val="1"/>
            </c:dLbl>
            <c:txPr>
              <a:bodyPr/>
              <a:lstStyle/>
              <a:p>
                <a:pPr>
                  <a:defRPr sz="1800" b="1">
                    <a:solidFill>
                      <a:schemeClr val="bg1"/>
                    </a:solidFill>
                  </a:defRPr>
                </a:pPr>
                <a:endParaRPr lang="es-MX"/>
              </a:p>
            </c:txPr>
            <c:showVal val="1"/>
          </c:dLbls>
          <c:cat>
            <c:strRef>
              <c:f>SEGURO!$A$19:$A$22</c:f>
              <c:strCache>
                <c:ptCount val="4"/>
                <c:pt idx="0">
                  <c:v>Institución de gobierno</c:v>
                </c:pt>
                <c:pt idx="1">
                  <c:v>Fondo de aseguramiento</c:v>
                </c:pt>
                <c:pt idx="2">
                  <c:v>Aseguradora privada</c:v>
                </c:pt>
                <c:pt idx="3">
                  <c:v>Otra institución</c:v>
                </c:pt>
              </c:strCache>
            </c:strRef>
          </c:cat>
          <c:val>
            <c:numRef>
              <c:f>SEGURO!$B$19:$B$22</c:f>
              <c:numCache>
                <c:formatCode>0.0%</c:formatCode>
                <c:ptCount val="4"/>
                <c:pt idx="0">
                  <c:v>0.113</c:v>
                </c:pt>
                <c:pt idx="1">
                  <c:v>0.47140000000000032</c:v>
                </c:pt>
                <c:pt idx="2">
                  <c:v>0.33720000000000078</c:v>
                </c:pt>
                <c:pt idx="3">
                  <c:v>9.4700000000000048E-2</c:v>
                </c:pt>
              </c:numCache>
            </c:numRef>
          </c:val>
        </c:ser>
        <c:gapWidth val="24"/>
        <c:shape val="box"/>
        <c:axId val="86665856"/>
        <c:axId val="86692224"/>
        <c:axId val="0"/>
      </c:bar3DChart>
      <c:catAx>
        <c:axId val="86665856"/>
        <c:scaling>
          <c:orientation val="minMax"/>
        </c:scaling>
        <c:axPos val="b"/>
        <c:tickLblPos val="nextTo"/>
        <c:txPr>
          <a:bodyPr/>
          <a:lstStyle/>
          <a:p>
            <a:pPr>
              <a:defRPr sz="1600" b="1"/>
            </a:pPr>
            <a:endParaRPr lang="es-MX"/>
          </a:p>
        </c:txPr>
        <c:crossAx val="86692224"/>
        <c:crosses val="autoZero"/>
        <c:auto val="1"/>
        <c:lblAlgn val="ctr"/>
        <c:lblOffset val="100"/>
      </c:catAx>
      <c:valAx>
        <c:axId val="86692224"/>
        <c:scaling>
          <c:orientation val="minMax"/>
        </c:scaling>
        <c:delete val="1"/>
        <c:axPos val="l"/>
        <c:numFmt formatCode="0.0%" sourceLinked="1"/>
        <c:tickLblPos val="none"/>
        <c:crossAx val="86665856"/>
        <c:crosses val="autoZero"/>
        <c:crossBetween val="between"/>
      </c:valAx>
    </c:plotArea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MX"/>
  <c:chart>
    <c:view3D>
      <c:rAngAx val="1"/>
    </c:view3D>
    <c:sideWall>
      <c:spPr>
        <a:blipFill>
          <a:blip xmlns:r="http://schemas.openxmlformats.org/officeDocument/2006/relationships" r:embed="rId1"/>
          <a:stretch>
            <a:fillRect/>
          </a:stretch>
        </a:blipFill>
      </c:spPr>
    </c:sideWall>
    <c:backWall>
      <c:spPr>
        <a:blipFill>
          <a:blip xmlns:r="http://schemas.openxmlformats.org/officeDocument/2006/relationships" r:embed="rId1"/>
          <a:stretch>
            <a:fillRect/>
          </a:stretch>
        </a:blipFill>
      </c:spPr>
    </c:backWall>
    <c:plotArea>
      <c:layout/>
      <c:bar3DChart>
        <c:barDir val="col"/>
        <c:grouping val="clustered"/>
        <c:ser>
          <c:idx val="0"/>
          <c:order val="0"/>
          <c:spPr>
            <a:gradFill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2.9479164671890631E-3"/>
                  <c:y val="7.7517029331640896E-2"/>
                </c:manualLayout>
              </c:layout>
              <c:showVal val="1"/>
            </c:dLbl>
            <c:dLbl>
              <c:idx val="1"/>
              <c:layout>
                <c:manualLayout>
                  <c:x val="-1.4739582335945261E-3"/>
                  <c:y val="7.5016479998362098E-2"/>
                </c:manualLayout>
              </c:layout>
              <c:showVal val="1"/>
            </c:dLbl>
            <c:dLbl>
              <c:idx val="2"/>
              <c:layout>
                <c:manualLayout>
                  <c:x val="2.9479164671890631E-3"/>
                  <c:y val="7.0015381331804433E-2"/>
                </c:manualLayout>
              </c:layout>
              <c:showVal val="1"/>
            </c:dLbl>
            <c:dLbl>
              <c:idx val="3"/>
              <c:layout>
                <c:manualLayout>
                  <c:x val="-1.4739582335945261E-3"/>
                  <c:y val="7.251593066508312E-2"/>
                </c:manualLayout>
              </c:layout>
              <c:showVal val="1"/>
            </c:dLbl>
            <c:dLbl>
              <c:idx val="4"/>
              <c:layout>
                <c:manualLayout>
                  <c:x val="0"/>
                  <c:y val="6.7514831998525954E-2"/>
                </c:manualLayout>
              </c:layout>
              <c:showVal val="1"/>
            </c:dLbl>
            <c:dLbl>
              <c:idx val="5"/>
              <c:layout>
                <c:manualLayout>
                  <c:x val="2.9479164671890631E-3"/>
                  <c:y val="7.7517029331640896E-2"/>
                </c:manualLayout>
              </c:layout>
              <c:showVal val="1"/>
            </c:dLbl>
            <c:dLbl>
              <c:idx val="6"/>
              <c:layout>
                <c:manualLayout>
                  <c:x val="-1.4739582335945261E-3"/>
                  <c:y val="6.5014282665246934E-2"/>
                </c:manualLayout>
              </c:layout>
              <c:showVal val="1"/>
            </c:dLbl>
            <c:dLbl>
              <c:idx val="7"/>
              <c:layout>
                <c:manualLayout>
                  <c:x val="0"/>
                  <c:y val="7.251593066508312E-2"/>
                </c:manualLayout>
              </c:layout>
              <c:showVal val="1"/>
            </c:dLbl>
            <c:txPr>
              <a:bodyPr anchor="b" anchorCtr="0"/>
              <a:lstStyle/>
              <a:p>
                <a:pPr>
                  <a:defRPr sz="1600" b="1"/>
                </a:pPr>
                <a:endParaRPr lang="es-MX"/>
              </a:p>
            </c:txPr>
            <c:showVal val="1"/>
          </c:dLbls>
          <c:cat>
            <c:strRef>
              <c:f>Hoja7!$I$3:$I$10</c:f>
              <c:strCache>
                <c:ptCount val="8"/>
                <c:pt idx="0">
                  <c:v>Sorgo grano</c:v>
                </c:pt>
                <c:pt idx="1">
                  <c:v>Plátano</c:v>
                </c:pt>
                <c:pt idx="2">
                  <c:v>Algodón</c:v>
                </c:pt>
                <c:pt idx="3">
                  <c:v>Caña de azúcar</c:v>
                </c:pt>
                <c:pt idx="4">
                  <c:v>Café</c:v>
                </c:pt>
                <c:pt idx="5">
                  <c:v>Calabaza</c:v>
                </c:pt>
                <c:pt idx="6">
                  <c:v>Aguacate</c:v>
                </c:pt>
                <c:pt idx="7">
                  <c:v>Limón</c:v>
                </c:pt>
              </c:strCache>
            </c:strRef>
          </c:cat>
          <c:val>
            <c:numRef>
              <c:f>Hoja7!$J$3:$J$10</c:f>
              <c:numCache>
                <c:formatCode>0.0%</c:formatCode>
                <c:ptCount val="8"/>
                <c:pt idx="0">
                  <c:v>0.19408535380090641</c:v>
                </c:pt>
                <c:pt idx="1">
                  <c:v>0.12315479671866619</c:v>
                </c:pt>
                <c:pt idx="2">
                  <c:v>8.9968530960336648E-2</c:v>
                </c:pt>
                <c:pt idx="3">
                  <c:v>8.3275072999711264E-2</c:v>
                </c:pt>
                <c:pt idx="4">
                  <c:v>7.7839871936707508E-2</c:v>
                </c:pt>
                <c:pt idx="5">
                  <c:v>7.6289614447785592E-2</c:v>
                </c:pt>
                <c:pt idx="6">
                  <c:v>5.7606758278354785E-2</c:v>
                </c:pt>
                <c:pt idx="7">
                  <c:v>4.0025622057832132E-2</c:v>
                </c:pt>
              </c:numCache>
            </c:numRef>
          </c:val>
        </c:ser>
        <c:gapWidth val="27"/>
        <c:shape val="box"/>
        <c:axId val="77544064"/>
        <c:axId val="77549952"/>
        <c:axId val="0"/>
      </c:bar3DChart>
      <c:catAx>
        <c:axId val="77544064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/>
            </a:pPr>
            <a:endParaRPr lang="es-MX"/>
          </a:p>
        </c:txPr>
        <c:crossAx val="77549952"/>
        <c:crosses val="autoZero"/>
        <c:auto val="1"/>
        <c:lblAlgn val="ctr"/>
        <c:lblOffset val="100"/>
      </c:catAx>
      <c:valAx>
        <c:axId val="77549952"/>
        <c:scaling>
          <c:orientation val="minMax"/>
        </c:scaling>
        <c:delete val="1"/>
        <c:axPos val="l"/>
        <c:numFmt formatCode="0.0%" sourceLinked="1"/>
        <c:tickLblPos val="none"/>
        <c:crossAx val="77544064"/>
        <c:crosses val="autoZero"/>
        <c:crossBetween val="between"/>
      </c:valAx>
    </c:plotArea>
    <c:plotVisOnly val="1"/>
  </c:chart>
  <c:externalData r:id="rId2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MX"/>
  <c:chart>
    <c:plotArea>
      <c:layout>
        <c:manualLayout>
          <c:layoutTarget val="inner"/>
          <c:xMode val="edge"/>
          <c:yMode val="edge"/>
          <c:x val="0.42937454093784899"/>
          <c:y val="2.4250777691367641E-2"/>
          <c:w val="0.570625459062165"/>
          <c:h val="0.95149844461726452"/>
        </c:manualLayout>
      </c:layout>
      <c:barChart>
        <c:barDir val="bar"/>
        <c:grouping val="stacked"/>
        <c:ser>
          <c:idx val="0"/>
          <c:order val="0"/>
          <c:spPr>
            <a:gradFill rotWithShape="1">
              <a:gsLst>
                <a:gs pos="0">
                  <a:schemeClr val="dk1">
                    <a:shade val="51000"/>
                    <a:satMod val="130000"/>
                  </a:schemeClr>
                </a:gs>
                <a:gs pos="80000">
                  <a:schemeClr val="dk1">
                    <a:shade val="93000"/>
                    <a:satMod val="130000"/>
                  </a:schemeClr>
                </a:gs>
                <a:gs pos="100000">
                  <a:schemeClr val="dk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254000" h="25400"/>
            </a:sp3d>
          </c:spPr>
          <c:dLbls>
            <c:dLbl>
              <c:idx val="0"/>
              <c:layout>
                <c:manualLayout>
                  <c:x val="4.6334311057518687E-2"/>
                  <c:y val="0"/>
                </c:manualLayout>
              </c:layout>
              <c:spPr/>
              <c:txPr>
                <a:bodyPr/>
                <a:lstStyle/>
                <a:p>
                  <a:pPr>
                    <a:defRPr sz="1600" b="1">
                      <a:solidFill>
                        <a:sysClr val="windowText" lastClr="000000"/>
                      </a:solidFill>
                    </a:defRPr>
                  </a:pPr>
                  <a:endParaRPr lang="es-MX"/>
                </a:p>
              </c:txPr>
              <c:dLblPos val="ctr"/>
              <c:showVal val="1"/>
            </c:dLbl>
            <c:dLbl>
              <c:idx val="1"/>
              <c:layout>
                <c:manualLayout>
                  <c:x val="4.4839655862114178E-2"/>
                  <c:y val="-6.6138484612821439E-3"/>
                </c:manualLayout>
              </c:layout>
              <c:spPr/>
              <c:txPr>
                <a:bodyPr/>
                <a:lstStyle/>
                <a:p>
                  <a:pPr>
                    <a:defRPr sz="1600" b="1">
                      <a:solidFill>
                        <a:sysClr val="windowText" lastClr="000000"/>
                      </a:solidFill>
                    </a:defRPr>
                  </a:pPr>
                  <a:endParaRPr lang="es-MX"/>
                </a:p>
              </c:txPr>
              <c:dLblPos val="ctr"/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</a:defRPr>
                </a:pPr>
                <a:endParaRPr lang="es-MX"/>
              </a:p>
            </c:txPr>
            <c:dLblPos val="ctr"/>
            <c:showVal val="1"/>
          </c:dLbls>
          <c:cat>
            <c:strRef>
              <c:f>'princ prob'!$A$42:$A$53</c:f>
              <c:strCache>
                <c:ptCount val="12"/>
                <c:pt idx="0">
                  <c:v>Litigio o invasión de la tierra</c:v>
                </c:pt>
                <c:pt idx="1">
                  <c:v>Falta de documentación para acreditar la posesión de la tierra</c:v>
                </c:pt>
                <c:pt idx="2">
                  <c:v>Acceso al crédito</c:v>
                </c:pt>
                <c:pt idx="3">
                  <c:v>Falta de organización para la producción</c:v>
                </c:pt>
                <c:pt idx="4">
                  <c:v>Vejez, enfermedad o invalidez del productor</c:v>
                </c:pt>
                <c:pt idx="5">
                  <c:v>Dificultad para la comercialización</c:v>
                </c:pt>
                <c:pt idx="6">
                  <c:v>Infraestructura insuficiente para la producción</c:v>
                </c:pt>
                <c:pt idx="7">
                  <c:v>Pérdida de fertilidad del suelo</c:v>
                </c:pt>
                <c:pt idx="8">
                  <c:v>Falta de capacitación y asistencia técnica</c:v>
                </c:pt>
                <c:pt idx="9">
                  <c:v>Pérdida por cuestiones climáticas, plagas, enfermedades, etc.</c:v>
                </c:pt>
                <c:pt idx="10">
                  <c:v>Altos costos de insumos y servicios</c:v>
                </c:pt>
                <c:pt idx="11">
                  <c:v>Falta de apoyos</c:v>
                </c:pt>
              </c:strCache>
            </c:strRef>
          </c:cat>
          <c:val>
            <c:numRef>
              <c:f>'princ prob'!$B$42:$B$53</c:f>
              <c:numCache>
                <c:formatCode>0.0%</c:formatCode>
                <c:ptCount val="12"/>
                <c:pt idx="0">
                  <c:v>5.1154326686119446E-2</c:v>
                </c:pt>
                <c:pt idx="1">
                  <c:v>5.5574728908749482E-2</c:v>
                </c:pt>
                <c:pt idx="2">
                  <c:v>0.20860916335805407</c:v>
                </c:pt>
                <c:pt idx="3">
                  <c:v>0.21025397226506443</c:v>
                </c:pt>
                <c:pt idx="4">
                  <c:v>0.23394608997833113</c:v>
                </c:pt>
                <c:pt idx="5">
                  <c:v>0.26513990954354805</c:v>
                </c:pt>
                <c:pt idx="6">
                  <c:v>0.45006035347729806</c:v>
                </c:pt>
                <c:pt idx="7">
                  <c:v>0.48605549206624282</c:v>
                </c:pt>
                <c:pt idx="8">
                  <c:v>0.51912186252758397</c:v>
                </c:pt>
                <c:pt idx="9">
                  <c:v>0.74006826862479458</c:v>
                </c:pt>
                <c:pt idx="10">
                  <c:v>0.81405162528473163</c:v>
                </c:pt>
                <c:pt idx="11">
                  <c:v>0.8324728973554566</c:v>
                </c:pt>
              </c:numCache>
            </c:numRef>
          </c:val>
        </c:ser>
        <c:gapWidth val="30"/>
        <c:overlap val="100"/>
        <c:axId val="86717184"/>
        <c:axId val="86718720"/>
      </c:barChart>
      <c:catAx>
        <c:axId val="86717184"/>
        <c:scaling>
          <c:orientation val="minMax"/>
        </c:scaling>
        <c:axPos val="l"/>
        <c:tickLblPos val="nextTo"/>
        <c:txPr>
          <a:bodyPr/>
          <a:lstStyle/>
          <a:p>
            <a:pPr>
              <a:defRPr sz="1400" b="1"/>
            </a:pPr>
            <a:endParaRPr lang="es-MX"/>
          </a:p>
        </c:txPr>
        <c:crossAx val="86718720"/>
        <c:crosses val="autoZero"/>
        <c:auto val="1"/>
        <c:lblAlgn val="ctr"/>
        <c:lblOffset val="100"/>
      </c:catAx>
      <c:valAx>
        <c:axId val="86718720"/>
        <c:scaling>
          <c:orientation val="minMax"/>
        </c:scaling>
        <c:delete val="1"/>
        <c:axPos val="b"/>
        <c:numFmt formatCode="0.0%" sourceLinked="1"/>
        <c:tickLblPos val="none"/>
        <c:crossAx val="86717184"/>
        <c:crosses val="autoZero"/>
        <c:crossBetween val="between"/>
      </c:valAx>
      <c:spPr>
        <a:blipFill dpi="0" rotWithShape="1">
          <a:blip xmlns:r="http://schemas.openxmlformats.org/officeDocument/2006/relationships" r:embed="rId1">
            <a:alphaModFix amt="53000"/>
          </a:blip>
          <a:srcRect/>
          <a:stretch>
            <a:fillRect/>
          </a:stretch>
        </a:blipFill>
      </c:spPr>
    </c:plotArea>
    <c:plotVisOnly val="1"/>
  </c:chart>
  <c:externalData r:id="rId2"/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MX"/>
  <c:chart>
    <c:view3D>
      <c:rotX val="20"/>
      <c:rotY val="240"/>
      <c:perspective val="30"/>
    </c:view3D>
    <c:plotArea>
      <c:layout>
        <c:manualLayout>
          <c:layoutTarget val="inner"/>
          <c:xMode val="edge"/>
          <c:yMode val="edge"/>
          <c:x val="0"/>
          <c:y val="7.5585232372173378E-2"/>
          <c:w val="0.97049954719514964"/>
          <c:h val="0.91640270195493423"/>
        </c:manualLayout>
      </c:layout>
      <c:pie3DChart>
        <c:varyColors val="1"/>
        <c:ser>
          <c:idx val="0"/>
          <c:order val="0"/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explosion val="25"/>
          <c:dPt>
            <c:idx val="0"/>
            <c:spPr>
              <a:solidFill>
                <a:srgbClr val="00999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spPr>
              <a:solidFill>
                <a:srgbClr val="33CC33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"/>
            <c:spPr>
              <a:solidFill>
                <a:schemeClr val="accent3">
                  <a:lumMod val="5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"/>
            <c:spPr>
              <a:blipFill>
                <a:blip xmlns:r="http://schemas.openxmlformats.org/officeDocument/2006/relationships" r:embed="rId1"/>
                <a:stretch>
                  <a:fillRect/>
                </a:stretch>
              </a:blip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dLbl>
              <c:idx val="0"/>
              <c:layout>
                <c:manualLayout>
                  <c:x val="2.7173909167250272E-2"/>
                  <c:y val="-0.11313128913676625"/>
                </c:manualLayout>
              </c:layout>
              <c:dLblPos val="bestFit"/>
              <c:showVal val="1"/>
              <c:showCatName val="1"/>
              <c:separator>
</c:separator>
            </c:dLbl>
            <c:dLbl>
              <c:idx val="2"/>
              <c:layout>
                <c:manualLayout>
                  <c:x val="4.0885614433263827E-3"/>
                  <c:y val="0"/>
                </c:manualLayout>
              </c:layout>
              <c:dLblPos val="bestFit"/>
              <c:showVal val="1"/>
              <c:showCatName val="1"/>
              <c:separator>
</c:separator>
            </c:dLbl>
            <c:dLbl>
              <c:idx val="3"/>
              <c:layout>
                <c:manualLayout>
                  <c:x val="-0.10372622464819381"/>
                  <c:y val="0.16871832592162739"/>
                </c:manualLayout>
              </c:layout>
              <c:dLblPos val="bestFit"/>
              <c:showVal val="1"/>
              <c:showCatName val="1"/>
              <c:separator>
</c:separator>
            </c:dLbl>
            <c:txPr>
              <a:bodyPr/>
              <a:lstStyle/>
              <a:p>
                <a:pPr>
                  <a:defRPr sz="1400" b="1"/>
                </a:pPr>
                <a:endParaRPr lang="es-MX"/>
              </a:p>
            </c:txPr>
            <c:dLblPos val="outEnd"/>
            <c:showVal val="1"/>
            <c:showCatName val="1"/>
            <c:separator>
</c:separator>
          </c:dLbls>
          <c:cat>
            <c:strRef>
              <c:f>'mano obra'!$B$38:$B$41</c:f>
              <c:strCache>
                <c:ptCount val="4"/>
                <c:pt idx="0">
                  <c:v>Familiares sin salario</c:v>
                </c:pt>
                <c:pt idx="1">
                  <c:v>Familiares con salario</c:v>
                </c:pt>
                <c:pt idx="2">
                  <c:v>Personal contratado por seis meses o más</c:v>
                </c:pt>
                <c:pt idx="3">
                  <c:v>Personal contratado por menos de seis meses</c:v>
                </c:pt>
              </c:strCache>
            </c:strRef>
          </c:cat>
          <c:val>
            <c:numRef>
              <c:f>'mano obra'!$C$38:$C$41</c:f>
              <c:numCache>
                <c:formatCode>0.0%</c:formatCode>
                <c:ptCount val="4"/>
                <c:pt idx="0">
                  <c:v>0.28600000000000031</c:v>
                </c:pt>
                <c:pt idx="1">
                  <c:v>4.0000000000000022E-2</c:v>
                </c:pt>
                <c:pt idx="2">
                  <c:v>6.0000000000000032E-2</c:v>
                </c:pt>
                <c:pt idx="3">
                  <c:v>0.61400000000000099</c:v>
                </c:pt>
              </c:numCache>
            </c:numRef>
          </c:val>
        </c:ser>
      </c:pie3DChart>
    </c:plotArea>
    <c:plotVisOnly val="1"/>
  </c:chart>
  <c:externalData r:id="rId2"/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MX"/>
  <c:chart>
    <c:autoTitleDeleted val="1"/>
    <c:view3D>
      <c:rotX val="30"/>
      <c:rotY val="170"/>
      <c:perspective val="30"/>
    </c:view3D>
    <c:plotArea>
      <c:layout/>
      <c:pie3DChart>
        <c:varyColors val="1"/>
        <c:ser>
          <c:idx val="0"/>
          <c:order val="0"/>
          <c:tx>
            <c:strRef>
              <c:f>'MANO DE OBRA'!$B$91</c:f>
              <c:strCache>
                <c:ptCount val="1"/>
                <c:pt idx="0">
                  <c:v>Encuesta Nacional Agropecuaria 2012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 prstMaterial="metal">
              <a:bevelT w="254000"/>
            </a:sp3d>
          </c:spPr>
          <c:explosion val="25"/>
          <c:dPt>
            <c:idx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spPr>
              <a:solidFill>
                <a:schemeClr val="accent6">
                  <a:lumMod val="75000"/>
                </a:schemeClr>
              </a:solidFill>
              <a:scene3d>
                <a:camera prst="orthographicFront"/>
                <a:lightRig rig="threePt" dir="t"/>
              </a:scene3d>
              <a:sp3d prstMaterial="metal">
                <a:bevelT w="254000"/>
              </a:sp3d>
            </c:spPr>
          </c:dPt>
          <c:dLbls>
            <c:txPr>
              <a:bodyPr/>
              <a:lstStyle/>
              <a:p>
                <a:pPr>
                  <a:defRPr sz="1400" b="1"/>
                </a:pPr>
                <a:endParaRPr lang="es-MX"/>
              </a:p>
            </c:txPr>
            <c:dLblPos val="ctr"/>
            <c:showVal val="1"/>
          </c:dLbls>
          <c:cat>
            <c:strRef>
              <c:f>'MANO DE OBRA'!$A$92:$A$93</c:f>
              <c:strCache>
                <c:ptCount val="2"/>
                <c:pt idx="0">
                  <c:v>Hombres</c:v>
                </c:pt>
                <c:pt idx="1">
                  <c:v>Mujeres</c:v>
                </c:pt>
              </c:strCache>
            </c:strRef>
          </c:cat>
          <c:val>
            <c:numRef>
              <c:f>'MANO DE OBRA'!$B$92:$B$93</c:f>
              <c:numCache>
                <c:formatCode>0.0%</c:formatCode>
                <c:ptCount val="2"/>
                <c:pt idx="0">
                  <c:v>0.80300000000000005</c:v>
                </c:pt>
                <c:pt idx="1">
                  <c:v>0.19700000000000001</c:v>
                </c:pt>
              </c:numCache>
            </c:numRef>
          </c:val>
        </c:ser>
      </c:pie3DChart>
    </c:plotArea>
    <c:legend>
      <c:legendPos val="b"/>
      <c:layout/>
      <c:txPr>
        <a:bodyPr/>
        <a:lstStyle/>
        <a:p>
          <a:pPr>
            <a:defRPr sz="1600" b="1"/>
          </a:pPr>
          <a:endParaRPr lang="es-MX"/>
        </a:p>
      </c:txPr>
    </c:legend>
    <c:plotVisOnly val="1"/>
  </c:chart>
  <c:externalData r:id="rId1"/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MX"/>
  <c:chart>
    <c:view3D>
      <c:rAngAx val="1"/>
    </c:view3D>
    <c:sideWall>
      <c:spPr>
        <a:gradFill flip="none" rotWithShape="1">
          <a:gsLst>
            <a:gs pos="28000">
              <a:srgbClr val="8064A2">
                <a:lumMod val="75000"/>
                <a:alpha val="25000"/>
              </a:srgbClr>
            </a:gs>
            <a:gs pos="50000">
              <a:srgbClr val="F79646">
                <a:lumMod val="75000"/>
                <a:alpha val="18000"/>
              </a:srgbClr>
            </a:gs>
            <a:gs pos="79000">
              <a:srgbClr val="8064A2">
                <a:lumMod val="75000"/>
                <a:alpha val="24000"/>
              </a:srgbClr>
            </a:gs>
          </a:gsLst>
          <a:lin ang="2700000" scaled="1"/>
          <a:tileRect/>
        </a:gradFill>
      </c:spPr>
    </c:sideWall>
    <c:backWall>
      <c:spPr>
        <a:gradFill flip="none" rotWithShape="1">
          <a:gsLst>
            <a:gs pos="28000">
              <a:srgbClr val="8064A2">
                <a:lumMod val="75000"/>
                <a:alpha val="25000"/>
              </a:srgbClr>
            </a:gs>
            <a:gs pos="50000">
              <a:srgbClr val="F79646">
                <a:lumMod val="75000"/>
                <a:alpha val="18000"/>
              </a:srgbClr>
            </a:gs>
            <a:gs pos="79000">
              <a:srgbClr val="8064A2">
                <a:lumMod val="75000"/>
                <a:alpha val="24000"/>
              </a:srgbClr>
            </a:gs>
          </a:gsLst>
          <a:lin ang="2700000" scaled="1"/>
          <a:tileRect/>
        </a:gradFill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'MANO DE OBRA'!$F$160</c:f>
              <c:strCache>
                <c:ptCount val="1"/>
                <c:pt idx="0">
                  <c:v>Unidades de Producción grandes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1.0101010101010105E-2"/>
                  <c:y val="-7.4941451990632332E-2"/>
                </c:manualLayout>
              </c:layout>
              <c:showVal val="1"/>
            </c:dLbl>
            <c:dLbl>
              <c:idx val="1"/>
              <c:layout>
                <c:manualLayout>
                  <c:x val="4.6464646464646493E-2"/>
                  <c:y val="-4.3715846994535519E-2"/>
                </c:manualLayout>
              </c:layout>
              <c:showVal val="1"/>
            </c:dLbl>
            <c:txPr>
              <a:bodyPr/>
              <a:lstStyle/>
              <a:p>
                <a:pPr>
                  <a:defRPr sz="1800" b="1"/>
                </a:pPr>
                <a:endParaRPr lang="es-MX"/>
              </a:p>
            </c:txPr>
            <c:showVal val="1"/>
          </c:dLbls>
          <c:cat>
            <c:strRef>
              <c:f>'MANO DE OBRA'!$E$161:$E$162</c:f>
              <c:strCache>
                <c:ptCount val="2"/>
                <c:pt idx="0">
                  <c:v>Familiares</c:v>
                </c:pt>
                <c:pt idx="1">
                  <c:v>Personal contratado</c:v>
                </c:pt>
              </c:strCache>
            </c:strRef>
          </c:cat>
          <c:val>
            <c:numRef>
              <c:f>'MANO DE OBRA'!$F$161:$F$162</c:f>
              <c:numCache>
                <c:formatCode>0.0%</c:formatCode>
                <c:ptCount val="2"/>
                <c:pt idx="0">
                  <c:v>0.10264467597232391</c:v>
                </c:pt>
                <c:pt idx="1">
                  <c:v>0.89735532402767648</c:v>
                </c:pt>
              </c:numCache>
            </c:numRef>
          </c:val>
        </c:ser>
        <c:ser>
          <c:idx val="1"/>
          <c:order val="1"/>
          <c:tx>
            <c:strRef>
              <c:f>'MANO DE OBRA'!$G$160</c:f>
              <c:strCache>
                <c:ptCount val="1"/>
                <c:pt idx="0">
                  <c:v>Unidades de Producción medianas y pequeñas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3.9555006180469802E-2"/>
                  <c:y val="-6.3999986561682612E-2"/>
                </c:manualLayout>
              </c:layout>
              <c:showVal val="1"/>
            </c:dLbl>
            <c:dLbl>
              <c:idx val="1"/>
              <c:layout>
                <c:manualLayout>
                  <c:x val="4.449938195302898E-2"/>
                  <c:y val="-6.9333318775156139E-2"/>
                </c:manualLayout>
              </c:layout>
              <c:showVal val="1"/>
            </c:dLbl>
            <c:txPr>
              <a:bodyPr/>
              <a:lstStyle/>
              <a:p>
                <a:pPr>
                  <a:defRPr sz="1800" b="1"/>
                </a:pPr>
                <a:endParaRPr lang="es-MX"/>
              </a:p>
            </c:txPr>
            <c:showVal val="1"/>
          </c:dLbls>
          <c:cat>
            <c:strRef>
              <c:f>'MANO DE OBRA'!$E$161:$E$162</c:f>
              <c:strCache>
                <c:ptCount val="2"/>
                <c:pt idx="0">
                  <c:v>Familiares</c:v>
                </c:pt>
                <c:pt idx="1">
                  <c:v>Personal contratado</c:v>
                </c:pt>
              </c:strCache>
            </c:strRef>
          </c:cat>
          <c:val>
            <c:numRef>
              <c:f>'MANO DE OBRA'!$G$161:$G$162</c:f>
              <c:numCache>
                <c:formatCode>0.0%</c:formatCode>
                <c:ptCount val="2"/>
                <c:pt idx="0">
                  <c:v>0.37604861083671748</c:v>
                </c:pt>
                <c:pt idx="1">
                  <c:v>0.62395138916328263</c:v>
                </c:pt>
              </c:numCache>
            </c:numRef>
          </c:val>
        </c:ser>
        <c:gapWidth val="50"/>
        <c:shape val="box"/>
        <c:axId val="87853696"/>
        <c:axId val="87871872"/>
        <c:axId val="0"/>
      </c:bar3DChart>
      <c:catAx>
        <c:axId val="87853696"/>
        <c:scaling>
          <c:orientation val="minMax"/>
        </c:scaling>
        <c:axPos val="b"/>
        <c:tickLblPos val="nextTo"/>
        <c:txPr>
          <a:bodyPr/>
          <a:lstStyle/>
          <a:p>
            <a:pPr>
              <a:defRPr sz="1800" b="1"/>
            </a:pPr>
            <a:endParaRPr lang="es-MX"/>
          </a:p>
        </c:txPr>
        <c:crossAx val="87871872"/>
        <c:crosses val="autoZero"/>
        <c:auto val="1"/>
        <c:lblAlgn val="ctr"/>
        <c:lblOffset val="100"/>
      </c:catAx>
      <c:valAx>
        <c:axId val="87871872"/>
        <c:scaling>
          <c:orientation val="minMax"/>
        </c:scaling>
        <c:delete val="1"/>
        <c:axPos val="l"/>
        <c:numFmt formatCode="0.0%" sourceLinked="1"/>
        <c:tickLblPos val="none"/>
        <c:crossAx val="87853696"/>
        <c:crosses val="autoZero"/>
        <c:crossBetween val="between"/>
      </c:valAx>
    </c:plotArea>
    <c:legend>
      <c:legendPos val="b"/>
      <c:txPr>
        <a:bodyPr/>
        <a:lstStyle/>
        <a:p>
          <a:pPr>
            <a:defRPr sz="1400" b="1"/>
          </a:pPr>
          <a:endParaRPr lang="es-MX"/>
        </a:p>
      </c:txPr>
    </c:legend>
    <c:plotVisOnly val="1"/>
  </c:chart>
  <c:externalData r:id="rId1"/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MX"/>
  <c:chart>
    <c:view3D>
      <c:rAngAx val="1"/>
    </c:view3D>
    <c:sideWall>
      <c:spPr>
        <a:blipFill>
          <a:blip xmlns:r="http://schemas.openxmlformats.org/officeDocument/2006/relationships" r:embed="rId1"/>
          <a:stretch>
            <a:fillRect/>
          </a:stretch>
        </a:blipFill>
      </c:spPr>
    </c:sideWall>
    <c:backWall>
      <c:spPr>
        <a:blipFill>
          <a:blip xmlns:r="http://schemas.openxmlformats.org/officeDocument/2006/relationships" r:embed="rId1"/>
          <a:stretch>
            <a:fillRect/>
          </a:stretch>
        </a:blipFill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'MANO DE OBRA'!$B$63</c:f>
              <c:strCache>
                <c:ptCount val="1"/>
                <c:pt idx="0">
                  <c:v>Censo Agropecuario 2007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5.1813471502590996E-3"/>
                  <c:y val="0.18970559880211244"/>
                </c:manualLayout>
              </c:layout>
              <c:showVal val="1"/>
            </c:dLbl>
            <c:dLbl>
              <c:idx val="1"/>
              <c:layout>
                <c:manualLayout>
                  <c:x val="8.6354425904016843E-3"/>
                  <c:y val="0.24942799098513019"/>
                </c:manualLayout>
              </c:layout>
              <c:showVal val="1"/>
            </c:dLbl>
            <c:dLbl>
              <c:idx val="2"/>
              <c:layout>
                <c:manualLayout>
                  <c:x val="3.4542314335060452E-3"/>
                  <c:y val="0.15274437950626299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</a:defRPr>
                </a:pPr>
                <a:endParaRPr lang="es-MX"/>
              </a:p>
            </c:txPr>
            <c:showVal val="1"/>
          </c:dLbls>
          <c:cat>
            <c:strRef>
              <c:f>'MANO DE OBRA'!$A$64:$A$65</c:f>
              <c:strCache>
                <c:ptCount val="2"/>
                <c:pt idx="0">
                  <c:v>Familiares que participan en la actividad agropecuaria</c:v>
                </c:pt>
                <c:pt idx="1">
                  <c:v>Personal contratado</c:v>
                </c:pt>
              </c:strCache>
            </c:strRef>
          </c:cat>
          <c:val>
            <c:numRef>
              <c:f>'MANO DE OBRA'!$B$64:$B$65</c:f>
              <c:numCache>
                <c:formatCode>0.0%</c:formatCode>
                <c:ptCount val="2"/>
                <c:pt idx="0">
                  <c:v>0.40700000000000008</c:v>
                </c:pt>
                <c:pt idx="1">
                  <c:v>0.59299999999999997</c:v>
                </c:pt>
              </c:numCache>
            </c:numRef>
          </c:val>
        </c:ser>
        <c:ser>
          <c:idx val="1"/>
          <c:order val="1"/>
          <c:tx>
            <c:strRef>
              <c:f>'MANO DE OBRA'!$C$63</c:f>
              <c:strCache>
                <c:ptCount val="1"/>
                <c:pt idx="0">
                  <c:v>Encuesta Nacional Agropecuaria 2012</c:v>
                </c:pt>
              </c:strCache>
            </c:strRef>
          </c:tx>
          <c:spPr>
            <a:solidFill>
              <a:srgbClr val="0066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1.7269797233894985E-3"/>
                  <c:y val="0.12410501193317489"/>
                </c:manualLayout>
              </c:layout>
              <c:showVal val="1"/>
            </c:dLbl>
            <c:dLbl>
              <c:idx val="1"/>
              <c:layout>
                <c:manualLayout>
                  <c:x val="-5.1814831436226309E-3"/>
                  <c:y val="0.30104065677969088"/>
                </c:manualLayout>
              </c:layout>
              <c:showVal val="1"/>
            </c:dLbl>
            <c:dLbl>
              <c:idx val="2"/>
              <c:layout>
                <c:manualLayout>
                  <c:x val="3.4542314335060452E-3"/>
                  <c:y val="0.20047732696897375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</a:defRPr>
                </a:pPr>
                <a:endParaRPr lang="es-MX"/>
              </a:p>
            </c:txPr>
            <c:showVal val="1"/>
          </c:dLbls>
          <c:cat>
            <c:strRef>
              <c:f>'MANO DE OBRA'!$A$64:$A$65</c:f>
              <c:strCache>
                <c:ptCount val="2"/>
                <c:pt idx="0">
                  <c:v>Familiares que participan en la actividad agropecuaria</c:v>
                </c:pt>
                <c:pt idx="1">
                  <c:v>Personal contratado</c:v>
                </c:pt>
              </c:strCache>
            </c:strRef>
          </c:cat>
          <c:val>
            <c:numRef>
              <c:f>'MANO DE OBRA'!$C$64:$C$65</c:f>
              <c:numCache>
                <c:formatCode>0.0%</c:formatCode>
                <c:ptCount val="2"/>
                <c:pt idx="0">
                  <c:v>0.32600000000000134</c:v>
                </c:pt>
                <c:pt idx="1">
                  <c:v>0.67400000000000293</c:v>
                </c:pt>
              </c:numCache>
            </c:numRef>
          </c:val>
        </c:ser>
        <c:gapWidth val="155"/>
        <c:shape val="box"/>
        <c:axId val="87984384"/>
        <c:axId val="87998464"/>
        <c:axId val="0"/>
      </c:bar3DChart>
      <c:catAx>
        <c:axId val="87984384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/>
            </a:pPr>
            <a:endParaRPr lang="es-MX"/>
          </a:p>
        </c:txPr>
        <c:crossAx val="87998464"/>
        <c:crosses val="autoZero"/>
        <c:auto val="1"/>
        <c:lblAlgn val="ctr"/>
        <c:lblOffset val="100"/>
      </c:catAx>
      <c:valAx>
        <c:axId val="87998464"/>
        <c:scaling>
          <c:orientation val="minMax"/>
        </c:scaling>
        <c:delete val="1"/>
        <c:axPos val="l"/>
        <c:numFmt formatCode="0.0%" sourceLinked="1"/>
        <c:tickLblPos val="none"/>
        <c:crossAx val="87984384"/>
        <c:crosses val="autoZero"/>
        <c:crossBetween val="between"/>
      </c:valAx>
    </c:plotArea>
    <c:legend>
      <c:legendPos val="b"/>
      <c:txPr>
        <a:bodyPr/>
        <a:lstStyle/>
        <a:p>
          <a:pPr>
            <a:defRPr sz="1600" b="1"/>
          </a:pPr>
          <a:endParaRPr lang="es-MX"/>
        </a:p>
      </c:txPr>
    </c:legend>
    <c:plotVisOnly val="1"/>
  </c:chart>
  <c:externalData r:id="rId2"/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MX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'PROD EDAD'!$B$51</c:f>
              <c:strCache>
                <c:ptCount val="1"/>
                <c:pt idx="0">
                  <c:v>Censo Agropecuario 2007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5.4421768707482955E-3"/>
                  <c:y val="-1.8058690744920992E-2"/>
                </c:manualLayout>
              </c:layout>
              <c:showVal val="1"/>
            </c:dLbl>
            <c:dLbl>
              <c:idx val="1"/>
              <c:layout>
                <c:manualLayout>
                  <c:x val="5.4421768707482955E-3"/>
                  <c:y val="-1.2039127163280648E-2"/>
                </c:manualLayout>
              </c:layout>
              <c:showVal val="1"/>
            </c:dLbl>
            <c:dLbl>
              <c:idx val="2"/>
              <c:layout>
                <c:manualLayout>
                  <c:x val="-1.2698412698412705E-2"/>
                  <c:y val="-9.0295823631527227E-3"/>
                </c:manualLayout>
              </c:layout>
              <c:showVal val="1"/>
            </c:dLbl>
            <c:dLbl>
              <c:idx val="3"/>
              <c:layout>
                <c:manualLayout>
                  <c:x val="-5.4421768707482955E-3"/>
                  <c:y val="-6.0195635816403803E-3"/>
                </c:manualLayout>
              </c:layout>
              <c:showVal val="1"/>
            </c:dLbl>
            <c:dLbl>
              <c:idx val="4"/>
              <c:layout>
                <c:manualLayout>
                  <c:x val="-5.4421768707482955E-3"/>
                  <c:y val="-1.8058690744920992E-2"/>
                </c:manualLayout>
              </c:layout>
              <c:showVal val="1"/>
            </c:dLbl>
            <c:dLbl>
              <c:idx val="5"/>
              <c:layout>
                <c:manualLayout>
                  <c:x val="1.0884353741496601E-2"/>
                  <c:y val="-1.2039127163280662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/>
                </a:pPr>
                <a:endParaRPr lang="es-MX"/>
              </a:p>
            </c:txPr>
            <c:showVal val="1"/>
          </c:dLbls>
          <c:cat>
            <c:strRef>
              <c:f>'PROD EDAD'!$A$52:$A$57</c:f>
              <c:strCache>
                <c:ptCount val="6"/>
                <c:pt idx="0">
                  <c:v>Menores de 26 años </c:v>
                </c:pt>
                <c:pt idx="1">
                  <c:v>De 26 a 45 años </c:v>
                </c:pt>
                <c:pt idx="2">
                  <c:v>De 46 a 60 años </c:v>
                </c:pt>
                <c:pt idx="3">
                  <c:v>De 61 a 75 años </c:v>
                </c:pt>
                <c:pt idx="4">
                  <c:v>De 76 a 85 años </c:v>
                </c:pt>
                <c:pt idx="5">
                  <c:v>Mayores a 85 años </c:v>
                </c:pt>
              </c:strCache>
            </c:strRef>
          </c:cat>
          <c:val>
            <c:numRef>
              <c:f>'PROD EDAD'!$B$52:$B$57</c:f>
              <c:numCache>
                <c:formatCode>0.0%</c:formatCode>
                <c:ptCount val="6"/>
                <c:pt idx="0">
                  <c:v>5.3000000000000012E-2</c:v>
                </c:pt>
                <c:pt idx="1">
                  <c:v>0.32900000000000146</c:v>
                </c:pt>
                <c:pt idx="2">
                  <c:v>0.32900000000000146</c:v>
                </c:pt>
                <c:pt idx="3">
                  <c:v>0.221</c:v>
                </c:pt>
                <c:pt idx="4">
                  <c:v>5.7000000000000023E-2</c:v>
                </c:pt>
                <c:pt idx="5">
                  <c:v>1.1236797555719342E-2</c:v>
                </c:pt>
              </c:numCache>
            </c:numRef>
          </c:val>
        </c:ser>
        <c:ser>
          <c:idx val="1"/>
          <c:order val="1"/>
          <c:tx>
            <c:strRef>
              <c:f>'PROD EDAD'!$C$51</c:f>
              <c:strCache>
                <c:ptCount val="1"/>
                <c:pt idx="0">
                  <c:v>Encuesta Nacional Agropecuaria 2012</c:v>
                </c:pt>
              </c:strCache>
            </c:strRef>
          </c:tx>
          <c:spPr>
            <a:solidFill>
              <a:srgbClr val="0066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2.9024943310657598E-2"/>
                  <c:y val="-1.5048908954100828E-2"/>
                </c:manualLayout>
              </c:layout>
              <c:showVal val="1"/>
            </c:dLbl>
            <c:dLbl>
              <c:idx val="1"/>
              <c:layout>
                <c:manualLayout>
                  <c:x val="2.7210598675165756E-2"/>
                  <c:y val="-1.2039127163280662E-2"/>
                </c:manualLayout>
              </c:layout>
              <c:showVal val="1"/>
            </c:dLbl>
            <c:dLbl>
              <c:idx val="2"/>
              <c:layout>
                <c:manualLayout>
                  <c:x val="2.7210884353741478E-2"/>
                  <c:y val="-1.8058690744920992E-2"/>
                </c:manualLayout>
              </c:layout>
              <c:showVal val="1"/>
            </c:dLbl>
            <c:dLbl>
              <c:idx val="3"/>
              <c:layout>
                <c:manualLayout>
                  <c:x val="3.2653061224489806E-2"/>
                  <c:y val="-1.8058690744920992E-2"/>
                </c:manualLayout>
              </c:layout>
              <c:showVal val="1"/>
            </c:dLbl>
            <c:dLbl>
              <c:idx val="4"/>
              <c:layout>
                <c:manualLayout>
                  <c:x val="2.3582766439909298E-2"/>
                  <c:y val="-1.8058690744920992E-2"/>
                </c:manualLayout>
              </c:layout>
              <c:showVal val="1"/>
            </c:dLbl>
            <c:dLbl>
              <c:idx val="5"/>
              <c:layout>
                <c:manualLayout>
                  <c:x val="2.1768707482993355E-2"/>
                  <c:y val="-1.8058690744920992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/>
                </a:pPr>
                <a:endParaRPr lang="es-MX"/>
              </a:p>
            </c:txPr>
            <c:showVal val="1"/>
          </c:dLbls>
          <c:cat>
            <c:strRef>
              <c:f>'PROD EDAD'!$A$52:$A$57</c:f>
              <c:strCache>
                <c:ptCount val="6"/>
                <c:pt idx="0">
                  <c:v>Menores de 26 años </c:v>
                </c:pt>
                <c:pt idx="1">
                  <c:v>De 26 a 45 años </c:v>
                </c:pt>
                <c:pt idx="2">
                  <c:v>De 46 a 60 años </c:v>
                </c:pt>
                <c:pt idx="3">
                  <c:v>De 61 a 75 años </c:v>
                </c:pt>
                <c:pt idx="4">
                  <c:v>De 76 a 85 años </c:v>
                </c:pt>
                <c:pt idx="5">
                  <c:v>Mayores a 85 años </c:v>
                </c:pt>
              </c:strCache>
            </c:strRef>
          </c:cat>
          <c:val>
            <c:numRef>
              <c:f>'PROD EDAD'!$C$52:$C$57</c:f>
              <c:numCache>
                <c:formatCode>0.0%</c:formatCode>
                <c:ptCount val="6"/>
                <c:pt idx="0">
                  <c:v>8.3027090902724268E-3</c:v>
                </c:pt>
                <c:pt idx="1">
                  <c:v>0.23376287580797642</c:v>
                </c:pt>
                <c:pt idx="2">
                  <c:v>0.35725556930285995</c:v>
                </c:pt>
                <c:pt idx="3">
                  <c:v>0.29225783501851144</c:v>
                </c:pt>
                <c:pt idx="4">
                  <c:v>9.3691357657368524E-2</c:v>
                </c:pt>
                <c:pt idx="5">
                  <c:v>1.4729653123014537E-2</c:v>
                </c:pt>
              </c:numCache>
            </c:numRef>
          </c:val>
        </c:ser>
        <c:gapWidth val="65"/>
        <c:shape val="box"/>
        <c:axId val="88422272"/>
        <c:axId val="88423808"/>
        <c:axId val="0"/>
      </c:bar3DChart>
      <c:catAx>
        <c:axId val="88422272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/>
            </a:pPr>
            <a:endParaRPr lang="es-MX"/>
          </a:p>
        </c:txPr>
        <c:crossAx val="88423808"/>
        <c:crosses val="autoZero"/>
        <c:auto val="1"/>
        <c:lblAlgn val="ctr"/>
        <c:lblOffset val="100"/>
      </c:catAx>
      <c:valAx>
        <c:axId val="88423808"/>
        <c:scaling>
          <c:orientation val="minMax"/>
        </c:scaling>
        <c:delete val="1"/>
        <c:axPos val="l"/>
        <c:numFmt formatCode="0.0%" sourceLinked="1"/>
        <c:tickLblPos val="none"/>
        <c:crossAx val="88422272"/>
        <c:crosses val="autoZero"/>
        <c:crossBetween val="between"/>
      </c:valAx>
    </c:plotArea>
    <c:legend>
      <c:legendPos val="b"/>
      <c:txPr>
        <a:bodyPr/>
        <a:lstStyle/>
        <a:p>
          <a:pPr>
            <a:defRPr sz="1600" b="1"/>
          </a:pPr>
          <a:endParaRPr lang="es-MX"/>
        </a:p>
      </c:txPr>
    </c:legend>
    <c:plotVisOnly val="1"/>
  </c:chart>
  <c:externalData r:id="rId1"/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MX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txPr>
              <a:bodyPr/>
              <a:lstStyle/>
              <a:p>
                <a:pPr>
                  <a:defRPr sz="1600" b="1"/>
                </a:pPr>
                <a:endParaRPr lang="es-MX"/>
              </a:p>
            </c:txPr>
            <c:showVal val="1"/>
            <c:showCatName val="1"/>
            <c:separator>
</c:separator>
          </c:dLbls>
          <c:cat>
            <c:strRef>
              <c:f>Hoja7!$I$21:$I$26</c:f>
              <c:strCache>
                <c:ptCount val="6"/>
                <c:pt idx="0">
                  <c:v>Cacao</c:v>
                </c:pt>
                <c:pt idx="1">
                  <c:v>Manzana</c:v>
                </c:pt>
                <c:pt idx="2">
                  <c:v>Chile</c:v>
                </c:pt>
                <c:pt idx="3">
                  <c:v>Avena forrajera</c:v>
                </c:pt>
                <c:pt idx="4">
                  <c:v>Cebolla</c:v>
                </c:pt>
                <c:pt idx="5">
                  <c:v>Arroz</c:v>
                </c:pt>
              </c:strCache>
            </c:strRef>
          </c:cat>
          <c:val>
            <c:numRef>
              <c:f>Hoja7!$J$21:$J$26</c:f>
              <c:numCache>
                <c:formatCode>0.0%</c:formatCode>
                <c:ptCount val="6"/>
                <c:pt idx="0">
                  <c:v>-0.15080040537710446</c:v>
                </c:pt>
                <c:pt idx="1">
                  <c:v>-0.15207657933813437</c:v>
                </c:pt>
                <c:pt idx="2">
                  <c:v>-0.17953139366052462</c:v>
                </c:pt>
                <c:pt idx="3">
                  <c:v>-0.20094609092651394</c:v>
                </c:pt>
                <c:pt idx="4">
                  <c:v>-0.24075495637257421</c:v>
                </c:pt>
                <c:pt idx="5">
                  <c:v>-0.33356825790493444</c:v>
                </c:pt>
              </c:numCache>
            </c:numRef>
          </c:val>
        </c:ser>
        <c:gapWidth val="29"/>
        <c:shape val="box"/>
        <c:axId val="77951360"/>
        <c:axId val="77952896"/>
        <c:axId val="0"/>
      </c:bar3DChart>
      <c:catAx>
        <c:axId val="77951360"/>
        <c:scaling>
          <c:orientation val="minMax"/>
        </c:scaling>
        <c:delete val="1"/>
        <c:axPos val="b"/>
        <c:tickLblPos val="none"/>
        <c:crossAx val="77952896"/>
        <c:crosses val="autoZero"/>
        <c:auto val="1"/>
        <c:lblAlgn val="ctr"/>
        <c:lblOffset val="100"/>
      </c:catAx>
      <c:valAx>
        <c:axId val="77952896"/>
        <c:scaling>
          <c:orientation val="minMax"/>
        </c:scaling>
        <c:axPos val="l"/>
        <c:numFmt formatCode="0%" sourceLinked="0"/>
        <c:tickLblPos val="nextTo"/>
        <c:txPr>
          <a:bodyPr/>
          <a:lstStyle/>
          <a:p>
            <a:pPr>
              <a:defRPr sz="1200" b="1"/>
            </a:pPr>
            <a:endParaRPr lang="es-MX"/>
          </a:p>
        </c:txPr>
        <c:crossAx val="77951360"/>
        <c:crosses val="autoZero"/>
        <c:crossBetween val="between"/>
      </c:valAx>
    </c:plotArea>
    <c:plotVisOnly val="1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MX"/>
  <c:chart>
    <c:view3D>
      <c:rAngAx val="1"/>
    </c:view3D>
    <c:plotArea>
      <c:layout/>
      <c:bar3DChart>
        <c:barDir val="bar"/>
        <c:grouping val="clustered"/>
        <c:ser>
          <c:idx val="0"/>
          <c:order val="0"/>
          <c:spPr>
            <a:solidFill>
              <a:srgbClr val="99CC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5.3619302949061724E-3"/>
                  <c:y val="-1.3046311735763583E-2"/>
                </c:manualLayout>
              </c:layout>
              <c:showVal val="1"/>
            </c:dLbl>
            <c:dLbl>
              <c:idx val="1"/>
              <c:layout>
                <c:manualLayout>
                  <c:x val="7.1492403932083256E-3"/>
                  <c:y val="-5.2185246943054937E-3"/>
                </c:manualLayout>
              </c:layout>
              <c:showVal val="1"/>
            </c:dLbl>
            <c:dLbl>
              <c:idx val="2"/>
              <c:layout>
                <c:manualLayout>
                  <c:x val="7.1492403932083256E-3"/>
                  <c:y val="-1.0437049388610901E-2"/>
                </c:manualLayout>
              </c:layout>
              <c:showVal val="1"/>
            </c:dLbl>
            <c:dLbl>
              <c:idx val="3"/>
              <c:layout>
                <c:manualLayout>
                  <c:x val="7.1492403932083256E-3"/>
                  <c:y val="0"/>
                </c:manualLayout>
              </c:layout>
              <c:showVal val="1"/>
            </c:dLbl>
            <c:dLbl>
              <c:idx val="4"/>
              <c:layout>
                <c:manualLayout>
                  <c:x val="-1.9660411081322812E-2"/>
                  <c:y val="-7.8277870414580966E-2"/>
                </c:manualLayout>
              </c:layout>
              <c:showVal val="1"/>
            </c:dLbl>
            <c:dLbl>
              <c:idx val="5"/>
              <c:layout>
                <c:manualLayout>
                  <c:x val="1.0723860589812487E-2"/>
                  <c:y val="0"/>
                </c:manualLayout>
              </c:layout>
              <c:showVal val="1"/>
            </c:dLbl>
            <c:dLbl>
              <c:idx val="6"/>
              <c:layout>
                <c:manualLayout>
                  <c:x val="1.4697441025071274E-2"/>
                  <c:y val="-1.1916844074382147E-2"/>
                </c:manualLayout>
              </c:layout>
              <c:showVal val="1"/>
            </c:dLbl>
            <c:dLbl>
              <c:idx val="7"/>
              <c:layout>
                <c:manualLayout>
                  <c:x val="8.9365504915102766E-3"/>
                  <c:y val="-2.6092623471527052E-3"/>
                </c:manualLayout>
              </c:layout>
              <c:showVal val="1"/>
            </c:dLbl>
            <c:dLbl>
              <c:idx val="8"/>
              <c:layout>
                <c:manualLayout>
                  <c:x val="9.7982940167141621E-3"/>
                  <c:y val="-9.5334752595058313E-3"/>
                </c:manualLayout>
              </c:layout>
              <c:showVal val="1"/>
            </c:dLbl>
            <c:dLbl>
              <c:idx val="9"/>
              <c:layout>
                <c:manualLayout>
                  <c:x val="1.4298480786416443E-2"/>
                  <c:y val="0"/>
                </c:manualLayout>
              </c:layout>
              <c:showVal val="1"/>
            </c:dLbl>
            <c:dLbl>
              <c:idx val="10"/>
              <c:layout>
                <c:manualLayout>
                  <c:x val="1.0723860589812487E-2"/>
                  <c:y val="0"/>
                </c:manualLayout>
              </c:layout>
              <c:showVal val="1"/>
            </c:dLbl>
            <c:dLbl>
              <c:idx val="11"/>
              <c:layout>
                <c:manualLayout>
                  <c:x val="2.3235031277926806E-2"/>
                  <c:y val="2.6092623471527052E-3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/>
                </a:pPr>
                <a:endParaRPr lang="es-MX"/>
              </a:p>
            </c:txPr>
            <c:showVal val="1"/>
          </c:dLbls>
          <c:cat>
            <c:strRef>
              <c:f>produccion!$B$112:$B$123</c:f>
              <c:strCache>
                <c:ptCount val="12"/>
                <c:pt idx="0">
                  <c:v>Trigo grano</c:v>
                </c:pt>
                <c:pt idx="1">
                  <c:v>Tomate verde</c:v>
                </c:pt>
                <c:pt idx="2">
                  <c:v>Sorgo grano</c:v>
                </c:pt>
                <c:pt idx="3">
                  <c:v>Melón y sandía</c:v>
                </c:pt>
                <c:pt idx="4">
                  <c:v>Maíz grano</c:v>
                </c:pt>
                <c:pt idx="5">
                  <c:v>Jitomate</c:v>
                </c:pt>
                <c:pt idx="6">
                  <c:v>Frijol</c:v>
                </c:pt>
                <c:pt idx="7">
                  <c:v>Chile</c:v>
                </c:pt>
                <c:pt idx="8">
                  <c:v>Cebolla</c:v>
                </c:pt>
                <c:pt idx="9">
                  <c:v>Cebada</c:v>
                </c:pt>
                <c:pt idx="10">
                  <c:v>Calabaza</c:v>
                </c:pt>
                <c:pt idx="11">
                  <c:v>Arroz</c:v>
                </c:pt>
              </c:strCache>
            </c:strRef>
          </c:cat>
          <c:val>
            <c:numRef>
              <c:f>produccion!$C$112:$C$123</c:f>
              <c:numCache>
                <c:formatCode>#,##0</c:formatCode>
                <c:ptCount val="12"/>
                <c:pt idx="0">
                  <c:v>3175168.8956669057</c:v>
                </c:pt>
                <c:pt idx="1">
                  <c:v>515810.36391581962</c:v>
                </c:pt>
                <c:pt idx="2">
                  <c:v>6074302.9411267256</c:v>
                </c:pt>
                <c:pt idx="3">
                  <c:v>1565647.1282835526</c:v>
                </c:pt>
                <c:pt idx="4">
                  <c:v>26443853.088548962</c:v>
                </c:pt>
                <c:pt idx="5">
                  <c:v>2579380.932185689</c:v>
                </c:pt>
                <c:pt idx="6">
                  <c:v>1288152.3417084215</c:v>
                </c:pt>
                <c:pt idx="7">
                  <c:v>2236991.2572924532</c:v>
                </c:pt>
                <c:pt idx="8">
                  <c:v>1135967.1617237225</c:v>
                </c:pt>
                <c:pt idx="9">
                  <c:v>775934.46441072854</c:v>
                </c:pt>
                <c:pt idx="10">
                  <c:v>868721.60204742034</c:v>
                </c:pt>
                <c:pt idx="11">
                  <c:v>133124.70867930111</c:v>
                </c:pt>
              </c:numCache>
            </c:numRef>
          </c:val>
        </c:ser>
        <c:gapWidth val="30"/>
        <c:shape val="box"/>
        <c:axId val="77978240"/>
        <c:axId val="75518336"/>
        <c:axId val="0"/>
      </c:bar3DChart>
      <c:catAx>
        <c:axId val="77978240"/>
        <c:scaling>
          <c:orientation val="minMax"/>
        </c:scaling>
        <c:axPos val="l"/>
        <c:tickLblPos val="nextTo"/>
        <c:txPr>
          <a:bodyPr/>
          <a:lstStyle/>
          <a:p>
            <a:pPr>
              <a:defRPr sz="1400" b="1"/>
            </a:pPr>
            <a:endParaRPr lang="es-MX"/>
          </a:p>
        </c:txPr>
        <c:crossAx val="75518336"/>
        <c:crosses val="autoZero"/>
        <c:auto val="1"/>
        <c:lblAlgn val="ctr"/>
        <c:lblOffset val="100"/>
      </c:catAx>
      <c:valAx>
        <c:axId val="75518336"/>
        <c:scaling>
          <c:orientation val="minMax"/>
        </c:scaling>
        <c:delete val="1"/>
        <c:axPos val="b"/>
        <c:numFmt formatCode="#,##0" sourceLinked="1"/>
        <c:tickLblPos val="none"/>
        <c:crossAx val="77978240"/>
        <c:crosses val="autoZero"/>
        <c:crossBetween val="between"/>
      </c:valAx>
    </c:plotArea>
    <c:plotVisOnly val="1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MX"/>
  <c:chart>
    <c:view3D>
      <c:rAngAx val="1"/>
    </c:view3D>
    <c:plotArea>
      <c:layout/>
      <c:bar3DChart>
        <c:barDir val="bar"/>
        <c:grouping val="clustered"/>
        <c:ser>
          <c:idx val="0"/>
          <c:order val="0"/>
          <c:spPr>
            <a:solidFill>
              <a:srgbClr val="33CCCC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2.1709633649932156E-2"/>
                  <c:y val="-1.6528925619834916E-2"/>
                </c:manualLayout>
              </c:layout>
              <c:showVal val="1"/>
            </c:dLbl>
            <c:dLbl>
              <c:idx val="1"/>
              <c:layout>
                <c:manualLayout>
                  <c:x val="1.8091361374943497E-2"/>
                  <c:y val="-1.928374655647383E-2"/>
                </c:manualLayout>
              </c:layout>
              <c:showVal val="1"/>
            </c:dLbl>
            <c:dLbl>
              <c:idx val="2"/>
              <c:layout>
                <c:manualLayout>
                  <c:x val="2.713704206241566E-2"/>
                  <c:y val="-2.4793388429752216E-2"/>
                </c:manualLayout>
              </c:layout>
              <c:showVal val="1"/>
            </c:dLbl>
            <c:dLbl>
              <c:idx val="3"/>
              <c:layout>
                <c:manualLayout>
                  <c:x val="1.8091361374943497E-2"/>
                  <c:y val="-1.6528925619834916E-2"/>
                </c:manualLayout>
              </c:layout>
              <c:showVal val="1"/>
            </c:dLbl>
            <c:dLbl>
              <c:idx val="4"/>
              <c:layout>
                <c:manualLayout>
                  <c:x val="1.2663952962460425E-2"/>
                  <c:y val="-1.9283746556473878E-2"/>
                </c:manualLayout>
              </c:layout>
              <c:showVal val="1"/>
            </c:dLbl>
            <c:dLbl>
              <c:idx val="5"/>
              <c:layout>
                <c:manualLayout>
                  <c:x val="-1.628222523744929E-2"/>
                  <c:y val="-9.6418732782369163E-2"/>
                </c:manualLayout>
              </c:layout>
              <c:showVal val="1"/>
            </c:dLbl>
            <c:dLbl>
              <c:idx val="6"/>
              <c:layout>
                <c:manualLayout>
                  <c:x val="1.9900497512438064E-2"/>
                  <c:y val="-8.2644628099173747E-3"/>
                </c:manualLayout>
              </c:layout>
              <c:showVal val="1"/>
            </c:dLbl>
            <c:dLbl>
              <c:idx val="7"/>
              <c:layout>
                <c:manualLayout>
                  <c:x val="2.7137042062415719E-2"/>
                  <c:y val="-8.2644628099173747E-3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/>
                </a:pPr>
                <a:endParaRPr lang="es-MX"/>
              </a:p>
            </c:txPr>
            <c:showVal val="1"/>
          </c:dLbls>
          <c:cat>
            <c:strRef>
              <c:f>produccion!$B$140:$B$147</c:f>
              <c:strCache>
                <c:ptCount val="8"/>
                <c:pt idx="0">
                  <c:v>Plátano</c:v>
                </c:pt>
                <c:pt idx="1">
                  <c:v>Naranja</c:v>
                </c:pt>
                <c:pt idx="2">
                  <c:v>Manzana</c:v>
                </c:pt>
                <c:pt idx="3">
                  <c:v>Mango</c:v>
                </c:pt>
                <c:pt idx="4">
                  <c:v>Limón</c:v>
                </c:pt>
                <c:pt idx="5">
                  <c:v>Caña de azúcar</c:v>
                </c:pt>
                <c:pt idx="6">
                  <c:v>Café</c:v>
                </c:pt>
                <c:pt idx="7">
                  <c:v>Cacao</c:v>
                </c:pt>
              </c:strCache>
            </c:strRef>
          </c:cat>
          <c:val>
            <c:numRef>
              <c:f>produccion!$C$140:$C$147</c:f>
              <c:numCache>
                <c:formatCode>#,##0</c:formatCode>
                <c:ptCount val="8"/>
                <c:pt idx="0">
                  <c:v>1936468.3909502311</c:v>
                </c:pt>
                <c:pt idx="1">
                  <c:v>3275065.9530791957</c:v>
                </c:pt>
                <c:pt idx="2">
                  <c:v>304275.26235760743</c:v>
                </c:pt>
                <c:pt idx="3">
                  <c:v>1491272.8343063917</c:v>
                </c:pt>
                <c:pt idx="4">
                  <c:v>1981127.5501755348</c:v>
                </c:pt>
                <c:pt idx="5">
                  <c:v>48200573.234159812</c:v>
                </c:pt>
                <c:pt idx="6">
                  <c:v>1244613.6339478409</c:v>
                </c:pt>
                <c:pt idx="7">
                  <c:v>36719.140847150193</c:v>
                </c:pt>
              </c:numCache>
            </c:numRef>
          </c:val>
        </c:ser>
        <c:gapWidth val="28"/>
        <c:shape val="box"/>
        <c:axId val="75530624"/>
        <c:axId val="75532160"/>
        <c:axId val="0"/>
      </c:bar3DChart>
      <c:catAx>
        <c:axId val="75530624"/>
        <c:scaling>
          <c:orientation val="minMax"/>
        </c:scaling>
        <c:axPos val="l"/>
        <c:tickLblPos val="nextTo"/>
        <c:txPr>
          <a:bodyPr/>
          <a:lstStyle/>
          <a:p>
            <a:pPr>
              <a:defRPr sz="1400" b="1"/>
            </a:pPr>
            <a:endParaRPr lang="es-MX"/>
          </a:p>
        </c:txPr>
        <c:crossAx val="75532160"/>
        <c:crosses val="autoZero"/>
        <c:auto val="1"/>
        <c:lblAlgn val="ctr"/>
        <c:lblOffset val="100"/>
      </c:catAx>
      <c:valAx>
        <c:axId val="75532160"/>
        <c:scaling>
          <c:orientation val="minMax"/>
        </c:scaling>
        <c:delete val="1"/>
        <c:axPos val="b"/>
        <c:numFmt formatCode="#,##0" sourceLinked="1"/>
        <c:tickLblPos val="none"/>
        <c:crossAx val="75530624"/>
        <c:crosses val="autoZero"/>
        <c:crossBetween val="between"/>
      </c:valAx>
    </c:plotArea>
    <c:plotVisOnly val="1"/>
  </c:chart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MX"/>
  <c:chart>
    <c:plotArea>
      <c:layout/>
      <c:barChart>
        <c:barDir val="col"/>
        <c:grouping val="percentStacked"/>
        <c:ser>
          <c:idx val="0"/>
          <c:order val="0"/>
          <c:tx>
            <c:strRef>
              <c:f>'PROD-CULT-TAM2'!$F$94</c:f>
              <c:strCache>
                <c:ptCount val="1"/>
                <c:pt idx="0">
                  <c:v>Unidades de Producción grandes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</a:defRPr>
                </a:pPr>
                <a:endParaRPr lang="es-MX"/>
              </a:p>
            </c:txPr>
            <c:showVal val="1"/>
          </c:dLbls>
          <c:cat>
            <c:strRef>
              <c:f>'PROD-CULT-TAM2'!$E$95:$E$99</c:f>
              <c:strCache>
                <c:ptCount val="5"/>
                <c:pt idx="0">
                  <c:v>Maíz grano</c:v>
                </c:pt>
                <c:pt idx="1">
                  <c:v>Sorgo grano</c:v>
                </c:pt>
                <c:pt idx="2">
                  <c:v>Trigo grano</c:v>
                </c:pt>
                <c:pt idx="3">
                  <c:v>Jitomate</c:v>
                </c:pt>
                <c:pt idx="4">
                  <c:v>Chile</c:v>
                </c:pt>
              </c:strCache>
            </c:strRef>
          </c:cat>
          <c:val>
            <c:numRef>
              <c:f>'PROD-CULT-TAM2'!$F$95:$F$99</c:f>
              <c:numCache>
                <c:formatCode>0.0%</c:formatCode>
                <c:ptCount val="5"/>
                <c:pt idx="0">
                  <c:v>0.29449214643523824</c:v>
                </c:pt>
                <c:pt idx="1">
                  <c:v>0.70017153732728565</c:v>
                </c:pt>
                <c:pt idx="2">
                  <c:v>0.69166340941845061</c:v>
                </c:pt>
                <c:pt idx="3">
                  <c:v>0.6633146881508486</c:v>
                </c:pt>
                <c:pt idx="4">
                  <c:v>0.47778802548244587</c:v>
                </c:pt>
              </c:numCache>
            </c:numRef>
          </c:val>
        </c:ser>
        <c:ser>
          <c:idx val="1"/>
          <c:order val="1"/>
          <c:tx>
            <c:strRef>
              <c:f>'PROD-CULT-TAM2'!$G$94</c:f>
              <c:strCache>
                <c:ptCount val="1"/>
                <c:pt idx="0">
                  <c:v>Unidades de Producción medianas y pequeñas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txPr>
              <a:bodyPr/>
              <a:lstStyle/>
              <a:p>
                <a:pPr>
                  <a:defRPr sz="1800" b="1"/>
                </a:pPr>
                <a:endParaRPr lang="es-MX"/>
              </a:p>
            </c:txPr>
            <c:showVal val="1"/>
          </c:dLbls>
          <c:cat>
            <c:strRef>
              <c:f>'PROD-CULT-TAM2'!$E$95:$E$99</c:f>
              <c:strCache>
                <c:ptCount val="5"/>
                <c:pt idx="0">
                  <c:v>Maíz grano</c:v>
                </c:pt>
                <c:pt idx="1">
                  <c:v>Sorgo grano</c:v>
                </c:pt>
                <c:pt idx="2">
                  <c:v>Trigo grano</c:v>
                </c:pt>
                <c:pt idx="3">
                  <c:v>Jitomate</c:v>
                </c:pt>
                <c:pt idx="4">
                  <c:v>Chile</c:v>
                </c:pt>
              </c:strCache>
            </c:strRef>
          </c:cat>
          <c:val>
            <c:numRef>
              <c:f>'PROD-CULT-TAM2'!$G$95:$G$99</c:f>
              <c:numCache>
                <c:formatCode>0.0%</c:formatCode>
                <c:ptCount val="5"/>
                <c:pt idx="0">
                  <c:v>0.70550785356476164</c:v>
                </c:pt>
                <c:pt idx="1">
                  <c:v>0.29982846267271723</c:v>
                </c:pt>
                <c:pt idx="2">
                  <c:v>0.30833659058155038</c:v>
                </c:pt>
                <c:pt idx="3">
                  <c:v>0.33668531184915379</c:v>
                </c:pt>
                <c:pt idx="4">
                  <c:v>0.52221197451755552</c:v>
                </c:pt>
              </c:numCache>
            </c:numRef>
          </c:val>
        </c:ser>
        <c:gapWidth val="30"/>
        <c:overlap val="100"/>
        <c:axId val="79771520"/>
        <c:axId val="79773056"/>
      </c:barChart>
      <c:catAx>
        <c:axId val="79771520"/>
        <c:scaling>
          <c:orientation val="minMax"/>
        </c:scaling>
        <c:axPos val="b"/>
        <c:tickLblPos val="nextTo"/>
        <c:txPr>
          <a:bodyPr/>
          <a:lstStyle/>
          <a:p>
            <a:pPr>
              <a:defRPr sz="1600" b="1"/>
            </a:pPr>
            <a:endParaRPr lang="es-MX"/>
          </a:p>
        </c:txPr>
        <c:crossAx val="79773056"/>
        <c:crosses val="autoZero"/>
        <c:auto val="1"/>
        <c:lblAlgn val="ctr"/>
        <c:lblOffset val="100"/>
      </c:catAx>
      <c:valAx>
        <c:axId val="79773056"/>
        <c:scaling>
          <c:orientation val="minMax"/>
        </c:scaling>
        <c:delete val="1"/>
        <c:axPos val="l"/>
        <c:numFmt formatCode="0%" sourceLinked="1"/>
        <c:tickLblPos val="none"/>
        <c:crossAx val="79771520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1600" b="1"/>
          </a:pPr>
          <a:endParaRPr lang="es-MX"/>
        </a:p>
      </c:txPr>
    </c:legend>
    <c:plotVisOnly val="1"/>
  </c:chart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MX"/>
  <c:chart>
    <c:plotArea>
      <c:layout/>
      <c:barChart>
        <c:barDir val="col"/>
        <c:grouping val="percentStacked"/>
        <c:ser>
          <c:idx val="0"/>
          <c:order val="0"/>
          <c:tx>
            <c:strRef>
              <c:f>'PROD-CULT-TAM2'!$F$125</c:f>
              <c:strCache>
                <c:ptCount val="1"/>
                <c:pt idx="0">
                  <c:v>Unidades de Producción grandes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</a:defRPr>
                </a:pPr>
                <a:endParaRPr lang="es-MX"/>
              </a:p>
            </c:txPr>
            <c:showVal val="1"/>
          </c:dLbls>
          <c:cat>
            <c:strRef>
              <c:f>'PROD-CULT-TAM2'!$E$126:$E$129</c:f>
              <c:strCache>
                <c:ptCount val="4"/>
                <c:pt idx="0">
                  <c:v>Caña de azúcar</c:v>
                </c:pt>
                <c:pt idx="1">
                  <c:v>Naranja</c:v>
                </c:pt>
                <c:pt idx="2">
                  <c:v>Plátano</c:v>
                </c:pt>
                <c:pt idx="3">
                  <c:v>Limón</c:v>
                </c:pt>
              </c:strCache>
            </c:strRef>
          </c:cat>
          <c:val>
            <c:numRef>
              <c:f>'PROD-CULT-TAM2'!$F$126:$F$129</c:f>
              <c:numCache>
                <c:formatCode>0.0%</c:formatCode>
                <c:ptCount val="4"/>
                <c:pt idx="0">
                  <c:v>0.2559212225794959</c:v>
                </c:pt>
                <c:pt idx="1">
                  <c:v>0.34534911374022287</c:v>
                </c:pt>
                <c:pt idx="2">
                  <c:v>0.28633693000685351</c:v>
                </c:pt>
                <c:pt idx="3">
                  <c:v>0.40519678903454354</c:v>
                </c:pt>
              </c:numCache>
            </c:numRef>
          </c:val>
        </c:ser>
        <c:ser>
          <c:idx val="1"/>
          <c:order val="1"/>
          <c:tx>
            <c:strRef>
              <c:f>'PROD-CULT-TAM2'!$G$125</c:f>
              <c:strCache>
                <c:ptCount val="1"/>
                <c:pt idx="0">
                  <c:v>Unidades de Producción medianas y pequeñas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txPr>
              <a:bodyPr/>
              <a:lstStyle/>
              <a:p>
                <a:pPr>
                  <a:defRPr sz="1600" b="1"/>
                </a:pPr>
                <a:endParaRPr lang="es-MX"/>
              </a:p>
            </c:txPr>
            <c:showVal val="1"/>
          </c:dLbls>
          <c:cat>
            <c:strRef>
              <c:f>'PROD-CULT-TAM2'!$E$126:$E$129</c:f>
              <c:strCache>
                <c:ptCount val="4"/>
                <c:pt idx="0">
                  <c:v>Caña de azúcar</c:v>
                </c:pt>
                <c:pt idx="1">
                  <c:v>Naranja</c:v>
                </c:pt>
                <c:pt idx="2">
                  <c:v>Plátano</c:v>
                </c:pt>
                <c:pt idx="3">
                  <c:v>Limón</c:v>
                </c:pt>
              </c:strCache>
            </c:strRef>
          </c:cat>
          <c:val>
            <c:numRef>
              <c:f>'PROD-CULT-TAM2'!$G$126:$G$129</c:f>
              <c:numCache>
                <c:formatCode>0.0%</c:formatCode>
                <c:ptCount val="4"/>
                <c:pt idx="0">
                  <c:v>0.74407877742050843</c:v>
                </c:pt>
                <c:pt idx="1">
                  <c:v>0.65465088625978296</c:v>
                </c:pt>
                <c:pt idx="2">
                  <c:v>0.71366306999314777</c:v>
                </c:pt>
                <c:pt idx="3">
                  <c:v>0.59480321096545841</c:v>
                </c:pt>
              </c:numCache>
            </c:numRef>
          </c:val>
        </c:ser>
        <c:gapWidth val="30"/>
        <c:overlap val="100"/>
        <c:axId val="79815424"/>
        <c:axId val="79816960"/>
      </c:barChart>
      <c:catAx>
        <c:axId val="79815424"/>
        <c:scaling>
          <c:orientation val="minMax"/>
        </c:scaling>
        <c:axPos val="b"/>
        <c:tickLblPos val="nextTo"/>
        <c:txPr>
          <a:bodyPr/>
          <a:lstStyle/>
          <a:p>
            <a:pPr>
              <a:defRPr sz="1600" b="1"/>
            </a:pPr>
            <a:endParaRPr lang="es-MX"/>
          </a:p>
        </c:txPr>
        <c:crossAx val="79816960"/>
        <c:crosses val="autoZero"/>
        <c:auto val="1"/>
        <c:lblAlgn val="ctr"/>
        <c:lblOffset val="100"/>
      </c:catAx>
      <c:valAx>
        <c:axId val="79816960"/>
        <c:scaling>
          <c:orientation val="minMax"/>
        </c:scaling>
        <c:delete val="1"/>
        <c:axPos val="l"/>
        <c:numFmt formatCode="0%" sourceLinked="1"/>
        <c:tickLblPos val="none"/>
        <c:crossAx val="79815424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1600" b="1"/>
          </a:pPr>
          <a:endParaRPr lang="es-MX"/>
        </a:p>
      </c:txPr>
    </c:legend>
    <c:plotVisOnly val="1"/>
  </c:chart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MX"/>
  <c:chart>
    <c:title>
      <c:tx>
        <c:rich>
          <a:bodyPr/>
          <a:lstStyle/>
          <a:p>
            <a:pPr>
              <a:defRPr/>
            </a:pPr>
            <a:r>
              <a:rPr lang="es-MX"/>
              <a:t>Bovinos</a:t>
            </a:r>
          </a:p>
        </c:rich>
      </c:tx>
      <c:layout/>
    </c:title>
    <c:view3D>
      <c:rAngAx val="1"/>
    </c:view3D>
    <c:sideWall>
      <c:spPr>
        <a:blipFill>
          <a:blip xmlns:r="http://schemas.openxmlformats.org/officeDocument/2006/relationships" r:embed="rId1"/>
          <a:stretch>
            <a:fillRect/>
          </a:stretch>
        </a:blipFill>
      </c:spPr>
    </c:sideWall>
    <c:backWall>
      <c:spPr>
        <a:blipFill>
          <a:blip xmlns:r="http://schemas.openxmlformats.org/officeDocument/2006/relationships" r:embed="rId1"/>
          <a:stretch>
            <a:fillRect/>
          </a:stretch>
        </a:blipFill>
      </c:spPr>
    </c:backWall>
    <c:plotArea>
      <c:layout/>
      <c:bar3DChart>
        <c:barDir val="col"/>
        <c:grouping val="clustered"/>
        <c:ser>
          <c:idx val="0"/>
          <c:order val="0"/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Pt>
            <c:idx val="1"/>
            <c:spPr>
              <a:solidFill>
                <a:srgbClr val="0066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dLbl>
              <c:idx val="0"/>
              <c:layout>
                <c:manualLayout>
                  <c:x val="5.5555555555555558E-3"/>
                  <c:y val="0.22222222222222229"/>
                </c:manualLayout>
              </c:layout>
              <c:showVal val="1"/>
            </c:dLbl>
            <c:dLbl>
              <c:idx val="1"/>
              <c:layout>
                <c:manualLayout>
                  <c:x val="0"/>
                  <c:y val="0.2638888888888925"/>
                </c:manualLayout>
              </c:layout>
              <c:spPr/>
              <c:txPr>
                <a:bodyPr/>
                <a:lstStyle/>
                <a:p>
                  <a:pPr>
                    <a:defRPr sz="1800" b="1">
                      <a:solidFill>
                        <a:schemeClr val="bg1"/>
                      </a:solidFill>
                    </a:defRPr>
                  </a:pPr>
                  <a:endParaRPr lang="es-MX"/>
                </a:p>
              </c:txPr>
              <c:showVal val="1"/>
            </c:dLbl>
            <c:txPr>
              <a:bodyPr/>
              <a:lstStyle/>
              <a:p>
                <a:pPr>
                  <a:defRPr sz="1800" b="1"/>
                </a:pPr>
                <a:endParaRPr lang="es-MX"/>
              </a:p>
            </c:txPr>
            <c:showVal val="1"/>
          </c:dLbls>
          <c:cat>
            <c:strRef>
              <c:f>'3 pecuarios'!$C$72:$D$73</c:f>
              <c:strCache>
                <c:ptCount val="2"/>
                <c:pt idx="0">
                  <c:v>CA 2007</c:v>
                </c:pt>
                <c:pt idx="1">
                  <c:v>ENA 2012</c:v>
                </c:pt>
              </c:strCache>
            </c:strRef>
          </c:cat>
          <c:val>
            <c:numRef>
              <c:f>'3 pecuarios'!$E$72:$E$73</c:f>
              <c:numCache>
                <c:formatCode>#,##0.0</c:formatCode>
                <c:ptCount val="2"/>
                <c:pt idx="0">
                  <c:v>23.316942000000001</c:v>
                </c:pt>
                <c:pt idx="1">
                  <c:v>26.923313999999873</c:v>
                </c:pt>
              </c:numCache>
            </c:numRef>
          </c:val>
        </c:ser>
        <c:shape val="box"/>
        <c:axId val="80138240"/>
        <c:axId val="80139776"/>
        <c:axId val="0"/>
      </c:bar3DChart>
      <c:catAx>
        <c:axId val="80138240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/>
            </a:pPr>
            <a:endParaRPr lang="es-MX"/>
          </a:p>
        </c:txPr>
        <c:crossAx val="80139776"/>
        <c:crosses val="autoZero"/>
        <c:auto val="1"/>
        <c:lblAlgn val="ctr"/>
        <c:lblOffset val="100"/>
      </c:catAx>
      <c:valAx>
        <c:axId val="80139776"/>
        <c:scaling>
          <c:orientation val="minMax"/>
          <c:min val="0"/>
        </c:scaling>
        <c:delete val="1"/>
        <c:axPos val="l"/>
        <c:numFmt formatCode="#,##0.0" sourceLinked="1"/>
        <c:tickLblPos val="none"/>
        <c:crossAx val="80138240"/>
        <c:crosses val="autoZero"/>
        <c:crossBetween val="between"/>
      </c:valAx>
    </c:plotArea>
    <c:plotVisOnly val="1"/>
  </c:chart>
  <c:externalData r:id="rId2"/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18" Type="http://schemas.openxmlformats.org/officeDocument/2006/relationships/image" Target="../media/image40.jpeg"/><Relationship Id="rId26" Type="http://schemas.openxmlformats.org/officeDocument/2006/relationships/image" Target="../media/image48.jpeg"/><Relationship Id="rId3" Type="http://schemas.openxmlformats.org/officeDocument/2006/relationships/image" Target="../media/image25.jpeg"/><Relationship Id="rId21" Type="http://schemas.openxmlformats.org/officeDocument/2006/relationships/image" Target="../media/image43.jpe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17" Type="http://schemas.openxmlformats.org/officeDocument/2006/relationships/image" Target="../media/image39.jpeg"/><Relationship Id="rId25" Type="http://schemas.openxmlformats.org/officeDocument/2006/relationships/image" Target="../media/image47.jpeg"/><Relationship Id="rId33" Type="http://schemas.openxmlformats.org/officeDocument/2006/relationships/image" Target="../media/image55.jpeg"/><Relationship Id="rId2" Type="http://schemas.openxmlformats.org/officeDocument/2006/relationships/image" Target="../media/image24.jpeg"/><Relationship Id="rId16" Type="http://schemas.openxmlformats.org/officeDocument/2006/relationships/image" Target="../media/image38.jpeg"/><Relationship Id="rId20" Type="http://schemas.openxmlformats.org/officeDocument/2006/relationships/image" Target="../media/image42.jpeg"/><Relationship Id="rId29" Type="http://schemas.openxmlformats.org/officeDocument/2006/relationships/image" Target="../media/image51.jpeg"/><Relationship Id="rId1" Type="http://schemas.openxmlformats.org/officeDocument/2006/relationships/image" Target="../media/image23.jpeg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24" Type="http://schemas.openxmlformats.org/officeDocument/2006/relationships/image" Target="../media/image46.jpeg"/><Relationship Id="rId32" Type="http://schemas.openxmlformats.org/officeDocument/2006/relationships/image" Target="../media/image54.jpeg"/><Relationship Id="rId5" Type="http://schemas.openxmlformats.org/officeDocument/2006/relationships/image" Target="../media/image27.jpeg"/><Relationship Id="rId15" Type="http://schemas.openxmlformats.org/officeDocument/2006/relationships/image" Target="../media/image37.jpeg"/><Relationship Id="rId23" Type="http://schemas.openxmlformats.org/officeDocument/2006/relationships/image" Target="../media/image45.jpeg"/><Relationship Id="rId28" Type="http://schemas.openxmlformats.org/officeDocument/2006/relationships/image" Target="../media/image50.jpeg"/><Relationship Id="rId10" Type="http://schemas.openxmlformats.org/officeDocument/2006/relationships/image" Target="../media/image32.jpeg"/><Relationship Id="rId19" Type="http://schemas.openxmlformats.org/officeDocument/2006/relationships/image" Target="../media/image41.jpeg"/><Relationship Id="rId31" Type="http://schemas.openxmlformats.org/officeDocument/2006/relationships/image" Target="../media/image53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Relationship Id="rId14" Type="http://schemas.openxmlformats.org/officeDocument/2006/relationships/image" Target="../media/image36.jpeg"/><Relationship Id="rId22" Type="http://schemas.openxmlformats.org/officeDocument/2006/relationships/image" Target="../media/image44.jpeg"/><Relationship Id="rId27" Type="http://schemas.openxmlformats.org/officeDocument/2006/relationships/image" Target="../media/image49.jpeg"/><Relationship Id="rId30" Type="http://schemas.openxmlformats.org/officeDocument/2006/relationships/image" Target="../media/image52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6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image" Target="../media/image62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81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18" Type="http://schemas.openxmlformats.org/officeDocument/2006/relationships/image" Target="../media/image40.jpeg"/><Relationship Id="rId26" Type="http://schemas.openxmlformats.org/officeDocument/2006/relationships/image" Target="../media/image48.jpeg"/><Relationship Id="rId3" Type="http://schemas.openxmlformats.org/officeDocument/2006/relationships/image" Target="../media/image25.jpeg"/><Relationship Id="rId21" Type="http://schemas.openxmlformats.org/officeDocument/2006/relationships/image" Target="../media/image43.jpe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17" Type="http://schemas.openxmlformats.org/officeDocument/2006/relationships/image" Target="../media/image39.jpeg"/><Relationship Id="rId25" Type="http://schemas.openxmlformats.org/officeDocument/2006/relationships/image" Target="../media/image47.jpeg"/><Relationship Id="rId33" Type="http://schemas.openxmlformats.org/officeDocument/2006/relationships/image" Target="../media/image55.jpeg"/><Relationship Id="rId2" Type="http://schemas.openxmlformats.org/officeDocument/2006/relationships/image" Target="../media/image24.jpeg"/><Relationship Id="rId16" Type="http://schemas.openxmlformats.org/officeDocument/2006/relationships/image" Target="../media/image38.jpeg"/><Relationship Id="rId20" Type="http://schemas.openxmlformats.org/officeDocument/2006/relationships/image" Target="../media/image42.jpeg"/><Relationship Id="rId29" Type="http://schemas.openxmlformats.org/officeDocument/2006/relationships/image" Target="../media/image51.jpeg"/><Relationship Id="rId1" Type="http://schemas.openxmlformats.org/officeDocument/2006/relationships/image" Target="../media/image23.jpeg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24" Type="http://schemas.openxmlformats.org/officeDocument/2006/relationships/image" Target="../media/image46.jpeg"/><Relationship Id="rId32" Type="http://schemas.openxmlformats.org/officeDocument/2006/relationships/image" Target="../media/image54.jpeg"/><Relationship Id="rId5" Type="http://schemas.openxmlformats.org/officeDocument/2006/relationships/image" Target="../media/image27.jpeg"/><Relationship Id="rId15" Type="http://schemas.openxmlformats.org/officeDocument/2006/relationships/image" Target="../media/image37.jpeg"/><Relationship Id="rId23" Type="http://schemas.openxmlformats.org/officeDocument/2006/relationships/image" Target="../media/image45.jpeg"/><Relationship Id="rId28" Type="http://schemas.openxmlformats.org/officeDocument/2006/relationships/image" Target="../media/image50.jpeg"/><Relationship Id="rId10" Type="http://schemas.openxmlformats.org/officeDocument/2006/relationships/image" Target="../media/image32.jpeg"/><Relationship Id="rId19" Type="http://schemas.openxmlformats.org/officeDocument/2006/relationships/image" Target="../media/image41.jpeg"/><Relationship Id="rId31" Type="http://schemas.openxmlformats.org/officeDocument/2006/relationships/image" Target="../media/image53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Relationship Id="rId14" Type="http://schemas.openxmlformats.org/officeDocument/2006/relationships/image" Target="../media/image36.jpeg"/><Relationship Id="rId22" Type="http://schemas.openxmlformats.org/officeDocument/2006/relationships/image" Target="../media/image44.jpeg"/><Relationship Id="rId27" Type="http://schemas.openxmlformats.org/officeDocument/2006/relationships/image" Target="../media/image49.jpeg"/><Relationship Id="rId30" Type="http://schemas.openxmlformats.org/officeDocument/2006/relationships/image" Target="../media/image52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6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image" Target="../media/image62.jpeg"/><Relationship Id="rId4" Type="http://schemas.openxmlformats.org/officeDocument/2006/relationships/image" Target="../media/image6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AD0655-431B-4548-AD51-B392A1D69DB5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61162C61-C733-4461-87B2-FCD609E0A983}">
      <dgm:prSet custT="1"/>
      <dgm:spPr/>
      <dgm:t>
        <a:bodyPr/>
        <a:lstStyle/>
        <a:p>
          <a:r>
            <a:rPr lang="es-MX" sz="1800" dirty="0" smtClean="0"/>
            <a:t>Resultados</a:t>
          </a:r>
          <a:endParaRPr lang="es-MX" sz="1800" dirty="0"/>
        </a:p>
      </dgm:t>
    </dgm:pt>
    <dgm:pt modelId="{691E0267-82CC-4671-9308-471927F1857B}" type="parTrans" cxnId="{53458B7B-2C38-42B3-A514-28B4B8FC14D2}">
      <dgm:prSet/>
      <dgm:spPr/>
      <dgm:t>
        <a:bodyPr/>
        <a:lstStyle/>
        <a:p>
          <a:endParaRPr lang="es-MX" sz="2000"/>
        </a:p>
      </dgm:t>
    </dgm:pt>
    <dgm:pt modelId="{1458561E-4D58-40DA-A5C6-F60E79196318}" type="sibTrans" cxnId="{53458B7B-2C38-42B3-A514-28B4B8FC14D2}">
      <dgm:prSet/>
      <dgm:spPr/>
      <dgm:t>
        <a:bodyPr/>
        <a:lstStyle/>
        <a:p>
          <a:endParaRPr lang="es-MX" sz="2000"/>
        </a:p>
      </dgm:t>
    </dgm:pt>
    <dgm:pt modelId="{D24BD9E7-5591-4B7A-841E-B13643F08855}">
      <dgm:prSet custT="1"/>
      <dgm:spPr/>
      <dgm:t>
        <a:bodyPr/>
        <a:lstStyle/>
        <a:p>
          <a:r>
            <a:rPr lang="es-MX" sz="2000" dirty="0" smtClean="0"/>
            <a:t>Publicación de resultados</a:t>
          </a:r>
          <a:endParaRPr lang="es-MX" sz="2000" dirty="0"/>
        </a:p>
      </dgm:t>
    </dgm:pt>
    <dgm:pt modelId="{DBD9B628-A250-48C6-BD9F-96A12B978647}" type="parTrans" cxnId="{F630CE5D-B8BB-4DAC-BFA3-4D2E71D3750A}">
      <dgm:prSet/>
      <dgm:spPr/>
      <dgm:t>
        <a:bodyPr/>
        <a:lstStyle/>
        <a:p>
          <a:endParaRPr lang="es-MX"/>
        </a:p>
      </dgm:t>
    </dgm:pt>
    <dgm:pt modelId="{459A49E3-D0F9-4B0D-9660-0ADAB51FF1AD}" type="sibTrans" cxnId="{F630CE5D-B8BB-4DAC-BFA3-4D2E71D3750A}">
      <dgm:prSet/>
      <dgm:spPr/>
      <dgm:t>
        <a:bodyPr/>
        <a:lstStyle/>
        <a:p>
          <a:endParaRPr lang="es-MX"/>
        </a:p>
      </dgm:t>
    </dgm:pt>
    <dgm:pt modelId="{0D776099-1B76-41F7-B722-95B7B31AE2FB}">
      <dgm:prSet custT="1"/>
      <dgm:spPr/>
      <dgm:t>
        <a:bodyPr/>
        <a:lstStyle/>
        <a:p>
          <a:r>
            <a:rPr lang="es-MX" sz="2000" dirty="0" smtClean="0"/>
            <a:t>Así hicimos la ENA 2012</a:t>
          </a:r>
          <a:endParaRPr lang="es-MX" sz="2000" dirty="0"/>
        </a:p>
      </dgm:t>
    </dgm:pt>
    <dgm:pt modelId="{5AD6FD8F-715C-4F81-9FB0-E24A4F76B362}" type="parTrans" cxnId="{39C46ABA-3443-4119-95AC-B70332C246C3}">
      <dgm:prSet/>
      <dgm:spPr/>
      <dgm:t>
        <a:bodyPr/>
        <a:lstStyle/>
        <a:p>
          <a:endParaRPr lang="es-MX"/>
        </a:p>
      </dgm:t>
    </dgm:pt>
    <dgm:pt modelId="{866D801E-0C0A-4040-8C38-786AFF93BE3D}" type="sibTrans" cxnId="{39C46ABA-3443-4119-95AC-B70332C246C3}">
      <dgm:prSet/>
      <dgm:spPr/>
      <dgm:t>
        <a:bodyPr/>
        <a:lstStyle/>
        <a:p>
          <a:endParaRPr lang="es-MX"/>
        </a:p>
      </dgm:t>
    </dgm:pt>
    <dgm:pt modelId="{DE6CA581-90F2-483C-B201-DCCCCF89EEB2}" type="pres">
      <dgm:prSet presAssocID="{92AD0655-431B-4548-AD51-B392A1D69DB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92A72127-6E21-44F4-A2CD-18A4D3D453AF}" type="pres">
      <dgm:prSet presAssocID="{0D776099-1B76-41F7-B722-95B7B31AE2FB}" presName="compNode" presStyleCnt="0"/>
      <dgm:spPr/>
    </dgm:pt>
    <dgm:pt modelId="{CAB1919F-E427-4375-9705-624AB2BF79F7}" type="pres">
      <dgm:prSet presAssocID="{0D776099-1B76-41F7-B722-95B7B31AE2FB}" presName="pictRect" presStyleLbl="nod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63E0A3BA-9EA1-4A54-A930-B998425537F3}" type="pres">
      <dgm:prSet presAssocID="{0D776099-1B76-41F7-B722-95B7B31AE2FB}" presName="textRec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AFBAE40-A4E8-4846-9448-5803ABE52505}" type="pres">
      <dgm:prSet presAssocID="{866D801E-0C0A-4040-8C38-786AFF93BE3D}" presName="sibTrans" presStyleLbl="sibTrans2D1" presStyleIdx="0" presStyleCnt="0"/>
      <dgm:spPr/>
      <dgm:t>
        <a:bodyPr/>
        <a:lstStyle/>
        <a:p>
          <a:endParaRPr lang="es-MX"/>
        </a:p>
      </dgm:t>
    </dgm:pt>
    <dgm:pt modelId="{620D66AE-F445-464F-8959-F10B3DCECDA6}" type="pres">
      <dgm:prSet presAssocID="{61162C61-C733-4461-87B2-FCD609E0A983}" presName="compNode" presStyleCnt="0"/>
      <dgm:spPr/>
    </dgm:pt>
    <dgm:pt modelId="{89F89D58-6919-4091-800D-F244357DD063}" type="pres">
      <dgm:prSet presAssocID="{61162C61-C733-4461-87B2-FCD609E0A983}" presName="pictRect" presStyleLbl="nod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  <a:ln w="12700">
          <a:solidFill>
            <a:schemeClr val="tx1"/>
          </a:solidFill>
        </a:ln>
      </dgm:spPr>
    </dgm:pt>
    <dgm:pt modelId="{26EF92CF-4150-4FD4-A782-52E941EDB632}" type="pres">
      <dgm:prSet presAssocID="{61162C61-C733-4461-87B2-FCD609E0A983}" presName="textRec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A003696-3FBC-4612-AAAB-E4FCF8131786}" type="pres">
      <dgm:prSet presAssocID="{1458561E-4D58-40DA-A5C6-F60E79196318}" presName="sibTrans" presStyleLbl="sibTrans2D1" presStyleIdx="0" presStyleCnt="0"/>
      <dgm:spPr/>
      <dgm:t>
        <a:bodyPr/>
        <a:lstStyle/>
        <a:p>
          <a:endParaRPr lang="es-MX"/>
        </a:p>
      </dgm:t>
    </dgm:pt>
    <dgm:pt modelId="{2A636F03-5CAF-43A0-AC00-6CDB4176A3CB}" type="pres">
      <dgm:prSet presAssocID="{D24BD9E7-5591-4B7A-841E-B13643F08855}" presName="compNode" presStyleCnt="0"/>
      <dgm:spPr/>
    </dgm:pt>
    <dgm:pt modelId="{3FD02CC2-5B5D-49EC-AB94-E81056320078}" type="pres">
      <dgm:prSet presAssocID="{D24BD9E7-5591-4B7A-841E-B13643F08855}" presName="pictRect" presStyleLbl="nod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467EBACD-193D-4622-A932-55302076112F}" type="pres">
      <dgm:prSet presAssocID="{D24BD9E7-5591-4B7A-841E-B13643F08855}" presName="textRec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3E7B1BF3-F49D-45FD-AD21-07557CABB04C}" type="presOf" srcId="{0D776099-1B76-41F7-B722-95B7B31AE2FB}" destId="{63E0A3BA-9EA1-4A54-A930-B998425537F3}" srcOrd="0" destOrd="0" presId="urn:microsoft.com/office/officeart/2005/8/layout/pList1"/>
    <dgm:cxn modelId="{BD987550-7BED-4BB6-A9CE-C8CB596631A5}" type="presOf" srcId="{866D801E-0C0A-4040-8C38-786AFF93BE3D}" destId="{6AFBAE40-A4E8-4846-9448-5803ABE52505}" srcOrd="0" destOrd="0" presId="urn:microsoft.com/office/officeart/2005/8/layout/pList1"/>
    <dgm:cxn modelId="{1C087615-5A79-448A-A739-2B74A5B962D4}" type="presOf" srcId="{D24BD9E7-5591-4B7A-841E-B13643F08855}" destId="{467EBACD-193D-4622-A932-55302076112F}" srcOrd="0" destOrd="0" presId="urn:microsoft.com/office/officeart/2005/8/layout/pList1"/>
    <dgm:cxn modelId="{17E4C636-FD20-437F-A86B-865CBA572596}" type="presOf" srcId="{61162C61-C733-4461-87B2-FCD609E0A983}" destId="{26EF92CF-4150-4FD4-A782-52E941EDB632}" srcOrd="0" destOrd="0" presId="urn:microsoft.com/office/officeart/2005/8/layout/pList1"/>
    <dgm:cxn modelId="{F630CE5D-B8BB-4DAC-BFA3-4D2E71D3750A}" srcId="{92AD0655-431B-4548-AD51-B392A1D69DB5}" destId="{D24BD9E7-5591-4B7A-841E-B13643F08855}" srcOrd="2" destOrd="0" parTransId="{DBD9B628-A250-48C6-BD9F-96A12B978647}" sibTransId="{459A49E3-D0F9-4B0D-9660-0ADAB51FF1AD}"/>
    <dgm:cxn modelId="{39C46ABA-3443-4119-95AC-B70332C246C3}" srcId="{92AD0655-431B-4548-AD51-B392A1D69DB5}" destId="{0D776099-1B76-41F7-B722-95B7B31AE2FB}" srcOrd="0" destOrd="0" parTransId="{5AD6FD8F-715C-4F81-9FB0-E24A4F76B362}" sibTransId="{866D801E-0C0A-4040-8C38-786AFF93BE3D}"/>
    <dgm:cxn modelId="{587D51E6-EE27-4BDE-BD3C-D7E6DB70DD85}" type="presOf" srcId="{1458561E-4D58-40DA-A5C6-F60E79196318}" destId="{9A003696-3FBC-4612-AAAB-E4FCF8131786}" srcOrd="0" destOrd="0" presId="urn:microsoft.com/office/officeart/2005/8/layout/pList1"/>
    <dgm:cxn modelId="{53458B7B-2C38-42B3-A514-28B4B8FC14D2}" srcId="{92AD0655-431B-4548-AD51-B392A1D69DB5}" destId="{61162C61-C733-4461-87B2-FCD609E0A983}" srcOrd="1" destOrd="0" parTransId="{691E0267-82CC-4671-9308-471927F1857B}" sibTransId="{1458561E-4D58-40DA-A5C6-F60E79196318}"/>
    <dgm:cxn modelId="{D9D2BEEC-879D-4670-8580-632B5D0D08B7}" type="presOf" srcId="{92AD0655-431B-4548-AD51-B392A1D69DB5}" destId="{DE6CA581-90F2-483C-B201-DCCCCF89EEB2}" srcOrd="0" destOrd="0" presId="urn:microsoft.com/office/officeart/2005/8/layout/pList1"/>
    <dgm:cxn modelId="{EB1CF102-944B-4D29-8D47-D3E089DE0CB5}" type="presParOf" srcId="{DE6CA581-90F2-483C-B201-DCCCCF89EEB2}" destId="{92A72127-6E21-44F4-A2CD-18A4D3D453AF}" srcOrd="0" destOrd="0" presId="urn:microsoft.com/office/officeart/2005/8/layout/pList1"/>
    <dgm:cxn modelId="{203C59C9-A6A5-4B57-9F2F-7BDB5FA05BBA}" type="presParOf" srcId="{92A72127-6E21-44F4-A2CD-18A4D3D453AF}" destId="{CAB1919F-E427-4375-9705-624AB2BF79F7}" srcOrd="0" destOrd="0" presId="urn:microsoft.com/office/officeart/2005/8/layout/pList1"/>
    <dgm:cxn modelId="{D9A742C1-14F9-45F6-9DF1-01F31FB5FDFE}" type="presParOf" srcId="{92A72127-6E21-44F4-A2CD-18A4D3D453AF}" destId="{63E0A3BA-9EA1-4A54-A930-B998425537F3}" srcOrd="1" destOrd="0" presId="urn:microsoft.com/office/officeart/2005/8/layout/pList1"/>
    <dgm:cxn modelId="{EB4947B4-A927-4336-AB45-917350EC8380}" type="presParOf" srcId="{DE6CA581-90F2-483C-B201-DCCCCF89EEB2}" destId="{6AFBAE40-A4E8-4846-9448-5803ABE52505}" srcOrd="1" destOrd="0" presId="urn:microsoft.com/office/officeart/2005/8/layout/pList1"/>
    <dgm:cxn modelId="{DD624708-1D84-4769-8997-130965098C75}" type="presParOf" srcId="{DE6CA581-90F2-483C-B201-DCCCCF89EEB2}" destId="{620D66AE-F445-464F-8959-F10B3DCECDA6}" srcOrd="2" destOrd="0" presId="urn:microsoft.com/office/officeart/2005/8/layout/pList1"/>
    <dgm:cxn modelId="{8411952A-5A6D-4E30-B2AC-F7BB2BB8C3B7}" type="presParOf" srcId="{620D66AE-F445-464F-8959-F10B3DCECDA6}" destId="{89F89D58-6919-4091-800D-F244357DD063}" srcOrd="0" destOrd="0" presId="urn:microsoft.com/office/officeart/2005/8/layout/pList1"/>
    <dgm:cxn modelId="{92BBF8DA-1857-4FAA-ACDA-206F4B2F5613}" type="presParOf" srcId="{620D66AE-F445-464F-8959-F10B3DCECDA6}" destId="{26EF92CF-4150-4FD4-A782-52E941EDB632}" srcOrd="1" destOrd="0" presId="urn:microsoft.com/office/officeart/2005/8/layout/pList1"/>
    <dgm:cxn modelId="{4B34C1C6-46E3-46AE-9A2B-1E55F83CF869}" type="presParOf" srcId="{DE6CA581-90F2-483C-B201-DCCCCF89EEB2}" destId="{9A003696-3FBC-4612-AAAB-E4FCF8131786}" srcOrd="3" destOrd="0" presId="urn:microsoft.com/office/officeart/2005/8/layout/pList1"/>
    <dgm:cxn modelId="{F7E06103-5708-44C5-9AF5-7926DFBAE2F7}" type="presParOf" srcId="{DE6CA581-90F2-483C-B201-DCCCCF89EEB2}" destId="{2A636F03-5CAF-43A0-AC00-6CDB4176A3CB}" srcOrd="4" destOrd="0" presId="urn:microsoft.com/office/officeart/2005/8/layout/pList1"/>
    <dgm:cxn modelId="{85C50A6E-F3A3-47EB-B859-45B82E0A0F8F}" type="presParOf" srcId="{2A636F03-5CAF-43A0-AC00-6CDB4176A3CB}" destId="{3FD02CC2-5B5D-49EC-AB94-E81056320078}" srcOrd="0" destOrd="0" presId="urn:microsoft.com/office/officeart/2005/8/layout/pList1"/>
    <dgm:cxn modelId="{145B4FF6-EDC6-4BC8-8ED3-A06615C1E643}" type="presParOf" srcId="{2A636F03-5CAF-43A0-AC00-6CDB4176A3CB}" destId="{467EBACD-193D-4622-A932-55302076112F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8863098-25FC-4A16-A13B-CCFBBEA0981B}" type="doc">
      <dgm:prSet loTypeId="urn:microsoft.com/office/officeart/2005/8/layout/pList1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62C589EC-ED13-4FC9-BB1E-614DDBECB945}">
      <dgm:prSet phldrT="[Texto]" custT="1"/>
      <dgm:spPr/>
      <dgm:t>
        <a:bodyPr/>
        <a:lstStyle/>
        <a:p>
          <a:r>
            <a:rPr lang="es-MX" sz="1300" b="1" dirty="0" smtClean="0"/>
            <a:t>Bovinos</a:t>
          </a:r>
          <a:endParaRPr lang="es-MX" sz="1300" b="1" dirty="0"/>
        </a:p>
      </dgm:t>
    </dgm:pt>
    <dgm:pt modelId="{74983D24-1905-4BF3-987F-B372E97AEB9A}" type="parTrans" cxnId="{FF433512-6780-4211-BE9D-D2424BA3BF0D}">
      <dgm:prSet/>
      <dgm:spPr/>
      <dgm:t>
        <a:bodyPr/>
        <a:lstStyle/>
        <a:p>
          <a:endParaRPr lang="es-MX" sz="1300"/>
        </a:p>
      </dgm:t>
    </dgm:pt>
    <dgm:pt modelId="{2B605EE2-4C5B-47B2-B859-20EB9C05BDFE}" type="sibTrans" cxnId="{FF433512-6780-4211-BE9D-D2424BA3BF0D}">
      <dgm:prSet/>
      <dgm:spPr/>
      <dgm:t>
        <a:bodyPr/>
        <a:lstStyle/>
        <a:p>
          <a:endParaRPr lang="es-MX" sz="1300"/>
        </a:p>
      </dgm:t>
    </dgm:pt>
    <dgm:pt modelId="{6AFF143F-06C1-4767-8CA8-52BBA238FD85}">
      <dgm:prSet phldrT="[Texto]" custT="1"/>
      <dgm:spPr/>
      <dgm:t>
        <a:bodyPr/>
        <a:lstStyle/>
        <a:p>
          <a:r>
            <a:rPr lang="es-MX" sz="1300" b="1" dirty="0" smtClean="0"/>
            <a:t>Aves de corral</a:t>
          </a:r>
          <a:endParaRPr lang="es-MX" sz="1300" b="1" dirty="0"/>
        </a:p>
      </dgm:t>
    </dgm:pt>
    <dgm:pt modelId="{07092AF5-D0F7-4859-9592-3659D378907A}" type="parTrans" cxnId="{8A15869C-B609-46EA-80FC-388EF8422D02}">
      <dgm:prSet/>
      <dgm:spPr/>
      <dgm:t>
        <a:bodyPr/>
        <a:lstStyle/>
        <a:p>
          <a:endParaRPr lang="es-MX" sz="1300"/>
        </a:p>
      </dgm:t>
    </dgm:pt>
    <dgm:pt modelId="{FD5D882C-617C-4A23-A412-85800828D17C}" type="sibTrans" cxnId="{8A15869C-B609-46EA-80FC-388EF8422D02}">
      <dgm:prSet/>
      <dgm:spPr/>
      <dgm:t>
        <a:bodyPr/>
        <a:lstStyle/>
        <a:p>
          <a:endParaRPr lang="es-MX" sz="1300"/>
        </a:p>
      </dgm:t>
    </dgm:pt>
    <dgm:pt modelId="{C364E388-E4AA-471C-AAD3-6ADAE94FE496}">
      <dgm:prSet phldrT="[Texto]" custT="1"/>
      <dgm:spPr/>
      <dgm:t>
        <a:bodyPr/>
        <a:lstStyle/>
        <a:p>
          <a:r>
            <a:rPr lang="es-MX" sz="1300" b="1" dirty="0" smtClean="0"/>
            <a:t>Maíz grano</a:t>
          </a:r>
          <a:endParaRPr lang="es-MX" sz="1300" b="1" dirty="0"/>
        </a:p>
      </dgm:t>
    </dgm:pt>
    <dgm:pt modelId="{3C45D4D9-8EB2-4F6F-95C5-4342F5C870A4}" type="parTrans" cxnId="{CDAC5076-EBE5-441D-9AD8-38BD6716620B}">
      <dgm:prSet/>
      <dgm:spPr/>
      <dgm:t>
        <a:bodyPr/>
        <a:lstStyle/>
        <a:p>
          <a:endParaRPr lang="es-MX" sz="1300"/>
        </a:p>
      </dgm:t>
    </dgm:pt>
    <dgm:pt modelId="{DF10D83D-8F02-42E0-9994-A91CB9861627}" type="sibTrans" cxnId="{CDAC5076-EBE5-441D-9AD8-38BD6716620B}">
      <dgm:prSet/>
      <dgm:spPr/>
      <dgm:t>
        <a:bodyPr/>
        <a:lstStyle/>
        <a:p>
          <a:endParaRPr lang="es-MX" sz="1300"/>
        </a:p>
      </dgm:t>
    </dgm:pt>
    <dgm:pt modelId="{40BCE596-1CE6-49F8-83E5-22231EBB5CC1}">
      <dgm:prSet phldrT="[Texto]" custT="1"/>
      <dgm:spPr/>
      <dgm:t>
        <a:bodyPr/>
        <a:lstStyle/>
        <a:p>
          <a:r>
            <a:rPr lang="es-MX" sz="1300" b="1" dirty="0" smtClean="0"/>
            <a:t>Maíz forrajero</a:t>
          </a:r>
          <a:endParaRPr lang="es-MX" sz="1300" b="1" dirty="0"/>
        </a:p>
      </dgm:t>
    </dgm:pt>
    <dgm:pt modelId="{7E4ACC50-D8FE-4F9C-BB44-5063E41989E0}" type="parTrans" cxnId="{7D674275-C20F-4AA6-BF80-2C800F0C4EE1}">
      <dgm:prSet/>
      <dgm:spPr/>
      <dgm:t>
        <a:bodyPr/>
        <a:lstStyle/>
        <a:p>
          <a:endParaRPr lang="es-MX" sz="1300"/>
        </a:p>
      </dgm:t>
    </dgm:pt>
    <dgm:pt modelId="{7888ECEA-A945-48FE-B5B6-E2DAF1756E9D}" type="sibTrans" cxnId="{7D674275-C20F-4AA6-BF80-2C800F0C4EE1}">
      <dgm:prSet/>
      <dgm:spPr/>
      <dgm:t>
        <a:bodyPr/>
        <a:lstStyle/>
        <a:p>
          <a:endParaRPr lang="es-MX" sz="1300"/>
        </a:p>
      </dgm:t>
    </dgm:pt>
    <dgm:pt modelId="{6A2A8362-C0B5-4BF7-803B-5EA2A0B54699}">
      <dgm:prSet phldrT="[Texto]" custT="1"/>
      <dgm:spPr/>
      <dgm:t>
        <a:bodyPr/>
        <a:lstStyle/>
        <a:p>
          <a:r>
            <a:rPr lang="es-MX" sz="1300" b="1" dirty="0" smtClean="0"/>
            <a:t>Porcinos</a:t>
          </a:r>
          <a:endParaRPr lang="es-MX" sz="1300" b="1" dirty="0"/>
        </a:p>
      </dgm:t>
    </dgm:pt>
    <dgm:pt modelId="{962E8E5B-0DF3-4DB7-9A2D-959B1EB04946}" type="parTrans" cxnId="{E43D4B4A-0D98-467E-80C7-4BDD6E8B79D2}">
      <dgm:prSet/>
      <dgm:spPr/>
      <dgm:t>
        <a:bodyPr/>
        <a:lstStyle/>
        <a:p>
          <a:endParaRPr lang="es-MX" sz="1300"/>
        </a:p>
      </dgm:t>
    </dgm:pt>
    <dgm:pt modelId="{26818ECA-48CD-4C70-AA4A-4B58C8D1273D}" type="sibTrans" cxnId="{E43D4B4A-0D98-467E-80C7-4BDD6E8B79D2}">
      <dgm:prSet/>
      <dgm:spPr/>
      <dgm:t>
        <a:bodyPr/>
        <a:lstStyle/>
        <a:p>
          <a:endParaRPr lang="es-MX" sz="1300"/>
        </a:p>
      </dgm:t>
    </dgm:pt>
    <dgm:pt modelId="{9F5EDCC7-D4DA-40BE-91CD-64A6046574FC}">
      <dgm:prSet phldrT="[Texto]" custT="1"/>
      <dgm:spPr/>
      <dgm:t>
        <a:bodyPr/>
        <a:lstStyle/>
        <a:p>
          <a:r>
            <a:rPr lang="es-MX" sz="1300" b="1" dirty="0" smtClean="0"/>
            <a:t>Huevo</a:t>
          </a:r>
          <a:endParaRPr lang="es-MX" sz="1300" b="1" dirty="0"/>
        </a:p>
      </dgm:t>
    </dgm:pt>
    <dgm:pt modelId="{986DF303-40AE-4E55-8886-B1B4DC4B7A26}" type="parTrans" cxnId="{6B7FCD07-FA46-4843-B7F2-AB4E4C921E83}">
      <dgm:prSet/>
      <dgm:spPr/>
      <dgm:t>
        <a:bodyPr/>
        <a:lstStyle/>
        <a:p>
          <a:endParaRPr lang="es-MX" sz="1300"/>
        </a:p>
      </dgm:t>
    </dgm:pt>
    <dgm:pt modelId="{42DC710C-A52C-4B76-B567-0992D762F7A6}" type="sibTrans" cxnId="{6B7FCD07-FA46-4843-B7F2-AB4E4C921E83}">
      <dgm:prSet/>
      <dgm:spPr/>
      <dgm:t>
        <a:bodyPr/>
        <a:lstStyle/>
        <a:p>
          <a:endParaRPr lang="es-MX" sz="1300"/>
        </a:p>
      </dgm:t>
    </dgm:pt>
    <dgm:pt modelId="{E475478F-639E-4F4D-9556-964EA48E8428}">
      <dgm:prSet phldrT="[Texto]" custT="1"/>
      <dgm:spPr/>
      <dgm:t>
        <a:bodyPr/>
        <a:lstStyle/>
        <a:p>
          <a:r>
            <a:rPr lang="es-MX" sz="1300" b="1" dirty="0" smtClean="0"/>
            <a:t>Caña de azúcar</a:t>
          </a:r>
          <a:endParaRPr lang="es-MX" sz="1300" b="1" dirty="0"/>
        </a:p>
      </dgm:t>
    </dgm:pt>
    <dgm:pt modelId="{B7E709FB-D222-46DF-AD9F-73FBAF48443E}" type="parTrans" cxnId="{3AE93442-B23A-4309-A525-04E8C24D562F}">
      <dgm:prSet/>
      <dgm:spPr/>
      <dgm:t>
        <a:bodyPr/>
        <a:lstStyle/>
        <a:p>
          <a:endParaRPr lang="es-MX" sz="1300"/>
        </a:p>
      </dgm:t>
    </dgm:pt>
    <dgm:pt modelId="{593DD27B-3B2B-47A4-8883-8CF5F65AD3C4}" type="sibTrans" cxnId="{3AE93442-B23A-4309-A525-04E8C24D562F}">
      <dgm:prSet/>
      <dgm:spPr/>
      <dgm:t>
        <a:bodyPr/>
        <a:lstStyle/>
        <a:p>
          <a:endParaRPr lang="es-MX" sz="1300"/>
        </a:p>
      </dgm:t>
    </dgm:pt>
    <dgm:pt modelId="{BC2201E8-CF16-4CA3-A771-9CAAF58F6E5F}">
      <dgm:prSet phldrT="[Texto]" custT="1"/>
      <dgm:spPr/>
      <dgm:t>
        <a:bodyPr/>
        <a:lstStyle/>
        <a:p>
          <a:r>
            <a:rPr lang="es-MX" sz="1300" b="1" dirty="0" smtClean="0"/>
            <a:t>Pastos</a:t>
          </a:r>
          <a:endParaRPr lang="es-MX" sz="1300" b="1" dirty="0"/>
        </a:p>
      </dgm:t>
    </dgm:pt>
    <dgm:pt modelId="{65D31F50-78B6-4408-972C-D3F5EFBF6425}" type="parTrans" cxnId="{60C90F25-9A59-4C5B-A9F9-B82AB5161F58}">
      <dgm:prSet/>
      <dgm:spPr/>
      <dgm:t>
        <a:bodyPr/>
        <a:lstStyle/>
        <a:p>
          <a:endParaRPr lang="es-MX" sz="1300"/>
        </a:p>
      </dgm:t>
    </dgm:pt>
    <dgm:pt modelId="{B2AF0E96-42F3-47AA-B3F1-5C2AAF82C212}" type="sibTrans" cxnId="{60C90F25-9A59-4C5B-A9F9-B82AB5161F58}">
      <dgm:prSet/>
      <dgm:spPr/>
      <dgm:t>
        <a:bodyPr/>
        <a:lstStyle/>
        <a:p>
          <a:endParaRPr lang="es-MX" sz="1300"/>
        </a:p>
      </dgm:t>
    </dgm:pt>
    <dgm:pt modelId="{2BC98C6D-4503-4959-8B2C-10AF531E4D8D}">
      <dgm:prSet phldrT="[Texto]" custT="1"/>
      <dgm:spPr/>
      <dgm:t>
        <a:bodyPr/>
        <a:lstStyle/>
        <a:p>
          <a:r>
            <a:rPr lang="es-MX" sz="1300" b="1" dirty="0" smtClean="0"/>
            <a:t>Trigo grano</a:t>
          </a:r>
          <a:endParaRPr lang="es-MX" sz="1300" b="1" dirty="0"/>
        </a:p>
      </dgm:t>
    </dgm:pt>
    <dgm:pt modelId="{C8C6279C-5B91-4283-811C-31DB0C9A844E}" type="parTrans" cxnId="{DB3BF2DF-8E54-4BCF-B022-9DD2F21B0DFE}">
      <dgm:prSet/>
      <dgm:spPr/>
      <dgm:t>
        <a:bodyPr/>
        <a:lstStyle/>
        <a:p>
          <a:endParaRPr lang="es-MX" sz="1300"/>
        </a:p>
      </dgm:t>
    </dgm:pt>
    <dgm:pt modelId="{55BF2FC2-19B6-4850-8FA3-6BB1FD5C5F4E}" type="sibTrans" cxnId="{DB3BF2DF-8E54-4BCF-B022-9DD2F21B0DFE}">
      <dgm:prSet/>
      <dgm:spPr/>
      <dgm:t>
        <a:bodyPr/>
        <a:lstStyle/>
        <a:p>
          <a:endParaRPr lang="es-MX" sz="1300"/>
        </a:p>
      </dgm:t>
    </dgm:pt>
    <dgm:pt modelId="{6FDFD52B-32C2-48AE-838A-563595D50642}">
      <dgm:prSet phldrT="[Texto]" custT="1"/>
      <dgm:spPr/>
      <dgm:t>
        <a:bodyPr/>
        <a:lstStyle/>
        <a:p>
          <a:r>
            <a:rPr lang="es-MX" sz="1300" b="1" dirty="0" smtClean="0"/>
            <a:t>Aguacate</a:t>
          </a:r>
          <a:endParaRPr lang="es-MX" sz="1300" b="1" dirty="0"/>
        </a:p>
      </dgm:t>
    </dgm:pt>
    <dgm:pt modelId="{9178532D-A0B4-431C-A2F5-164D01990AAE}" type="parTrans" cxnId="{97C9C7C6-2B84-45C9-BD81-214D538ED252}">
      <dgm:prSet/>
      <dgm:spPr/>
      <dgm:t>
        <a:bodyPr/>
        <a:lstStyle/>
        <a:p>
          <a:endParaRPr lang="es-MX" sz="1300"/>
        </a:p>
      </dgm:t>
    </dgm:pt>
    <dgm:pt modelId="{38D83FF4-3B83-4516-904B-51F33C82A901}" type="sibTrans" cxnId="{97C9C7C6-2B84-45C9-BD81-214D538ED252}">
      <dgm:prSet/>
      <dgm:spPr/>
      <dgm:t>
        <a:bodyPr/>
        <a:lstStyle/>
        <a:p>
          <a:endParaRPr lang="es-MX" sz="1300"/>
        </a:p>
      </dgm:t>
    </dgm:pt>
    <dgm:pt modelId="{F17B8F28-57A3-475C-B124-D509798D3C54}">
      <dgm:prSet phldrT="[Texto]" custT="1"/>
      <dgm:spPr/>
      <dgm:t>
        <a:bodyPr/>
        <a:lstStyle/>
        <a:p>
          <a:r>
            <a:rPr lang="es-MX" sz="1300" b="1" dirty="0" smtClean="0"/>
            <a:t>Sorgo grano</a:t>
          </a:r>
          <a:endParaRPr lang="es-MX" sz="1300" b="1" dirty="0"/>
        </a:p>
      </dgm:t>
    </dgm:pt>
    <dgm:pt modelId="{75AE98D0-36F9-43C5-9B33-38CF524FD44E}" type="parTrans" cxnId="{8AB02F66-B5CF-404E-B265-42397DD4E96A}">
      <dgm:prSet/>
      <dgm:spPr/>
      <dgm:t>
        <a:bodyPr/>
        <a:lstStyle/>
        <a:p>
          <a:endParaRPr lang="es-MX" sz="1300"/>
        </a:p>
      </dgm:t>
    </dgm:pt>
    <dgm:pt modelId="{5B430592-6EFF-4B03-A3E7-9A19AD328BE5}" type="sibTrans" cxnId="{8AB02F66-B5CF-404E-B265-42397DD4E96A}">
      <dgm:prSet/>
      <dgm:spPr/>
      <dgm:t>
        <a:bodyPr/>
        <a:lstStyle/>
        <a:p>
          <a:endParaRPr lang="es-MX" sz="1300"/>
        </a:p>
      </dgm:t>
    </dgm:pt>
    <dgm:pt modelId="{9DA608D1-4FBF-4C08-8072-77308700876C}">
      <dgm:prSet phldrT="[Texto]" custT="1"/>
      <dgm:spPr/>
      <dgm:t>
        <a:bodyPr/>
        <a:lstStyle/>
        <a:p>
          <a:r>
            <a:rPr lang="es-MX" sz="1300" b="1" dirty="0" smtClean="0"/>
            <a:t>Frijol</a:t>
          </a:r>
          <a:endParaRPr lang="es-MX" sz="1300" b="1" dirty="0"/>
        </a:p>
      </dgm:t>
    </dgm:pt>
    <dgm:pt modelId="{69B760A8-7FDD-410C-AB2A-02F7EC1F48E2}" type="parTrans" cxnId="{3CD11045-FFD8-4283-A30A-6D2E3D1E71C8}">
      <dgm:prSet/>
      <dgm:spPr/>
      <dgm:t>
        <a:bodyPr/>
        <a:lstStyle/>
        <a:p>
          <a:endParaRPr lang="es-MX" sz="1300"/>
        </a:p>
      </dgm:t>
    </dgm:pt>
    <dgm:pt modelId="{ECFB9ED9-1B01-4EBB-ABB5-77375E730924}" type="sibTrans" cxnId="{3CD11045-FFD8-4283-A30A-6D2E3D1E71C8}">
      <dgm:prSet/>
      <dgm:spPr/>
      <dgm:t>
        <a:bodyPr/>
        <a:lstStyle/>
        <a:p>
          <a:endParaRPr lang="es-MX" sz="1300"/>
        </a:p>
      </dgm:t>
    </dgm:pt>
    <dgm:pt modelId="{0AE963C7-98D4-4B52-95F0-7F7DF2E25E24}">
      <dgm:prSet phldrT="[Texto]" custT="1"/>
      <dgm:spPr/>
      <dgm:t>
        <a:bodyPr/>
        <a:lstStyle/>
        <a:p>
          <a:r>
            <a:rPr lang="es-MX" sz="1300" b="1" dirty="0" smtClean="0"/>
            <a:t>Chile</a:t>
          </a:r>
          <a:endParaRPr lang="es-MX" sz="1300" b="1" dirty="0"/>
        </a:p>
      </dgm:t>
    </dgm:pt>
    <dgm:pt modelId="{B7860A4D-D03C-455D-9F86-2A06F45F48F9}" type="parTrans" cxnId="{6100BEB2-3269-47A2-92C8-88CBCF8EC29F}">
      <dgm:prSet/>
      <dgm:spPr/>
      <dgm:t>
        <a:bodyPr/>
        <a:lstStyle/>
        <a:p>
          <a:endParaRPr lang="es-MX" sz="1300"/>
        </a:p>
      </dgm:t>
    </dgm:pt>
    <dgm:pt modelId="{A521107B-583A-45D0-90D7-FF2FFA7A91A4}" type="sibTrans" cxnId="{6100BEB2-3269-47A2-92C8-88CBCF8EC29F}">
      <dgm:prSet/>
      <dgm:spPr/>
      <dgm:t>
        <a:bodyPr/>
        <a:lstStyle/>
        <a:p>
          <a:endParaRPr lang="es-MX" sz="1300"/>
        </a:p>
      </dgm:t>
    </dgm:pt>
    <dgm:pt modelId="{93800512-E371-40FD-837D-617ED4FE0601}">
      <dgm:prSet phldrT="[Texto]" custT="1"/>
      <dgm:spPr/>
      <dgm:t>
        <a:bodyPr/>
        <a:lstStyle/>
        <a:p>
          <a:r>
            <a:rPr lang="es-MX" sz="1300" b="1" dirty="0" smtClean="0"/>
            <a:t>Alfalfa</a:t>
          </a:r>
          <a:endParaRPr lang="es-MX" sz="1300" b="1" dirty="0"/>
        </a:p>
      </dgm:t>
    </dgm:pt>
    <dgm:pt modelId="{F65603B1-D79A-4C39-B6A7-AD7554533327}" type="parTrans" cxnId="{FF4E1F64-3E0F-4DF5-9FD6-1227BFA34F19}">
      <dgm:prSet/>
      <dgm:spPr/>
      <dgm:t>
        <a:bodyPr/>
        <a:lstStyle/>
        <a:p>
          <a:endParaRPr lang="es-MX" sz="1300"/>
        </a:p>
      </dgm:t>
    </dgm:pt>
    <dgm:pt modelId="{6733E6C1-C272-4681-BD8A-E6D1EBFFBAAD}" type="sibTrans" cxnId="{FF4E1F64-3E0F-4DF5-9FD6-1227BFA34F19}">
      <dgm:prSet/>
      <dgm:spPr/>
      <dgm:t>
        <a:bodyPr/>
        <a:lstStyle/>
        <a:p>
          <a:endParaRPr lang="es-MX" sz="1300"/>
        </a:p>
      </dgm:t>
    </dgm:pt>
    <dgm:pt modelId="{3BEB5816-3137-4D66-A835-A49A0A9B543E}">
      <dgm:prSet phldrT="[Texto]" custT="1"/>
      <dgm:spPr/>
      <dgm:t>
        <a:bodyPr/>
        <a:lstStyle/>
        <a:p>
          <a:r>
            <a:rPr lang="es-MX" sz="1300" b="1" dirty="0" smtClean="0"/>
            <a:t>Jitomate</a:t>
          </a:r>
          <a:endParaRPr lang="es-MX" sz="1300" b="1" dirty="0"/>
        </a:p>
      </dgm:t>
    </dgm:pt>
    <dgm:pt modelId="{DDDFC55F-9C0C-4FDD-AF1F-0590509DF86D}" type="parTrans" cxnId="{49D7B532-C51E-454F-89A9-F14A047A7624}">
      <dgm:prSet/>
      <dgm:spPr/>
      <dgm:t>
        <a:bodyPr/>
        <a:lstStyle/>
        <a:p>
          <a:endParaRPr lang="es-MX" sz="1300"/>
        </a:p>
      </dgm:t>
    </dgm:pt>
    <dgm:pt modelId="{B3E5096B-740D-4B64-81C8-B69029ECB6D0}" type="sibTrans" cxnId="{49D7B532-C51E-454F-89A9-F14A047A7624}">
      <dgm:prSet/>
      <dgm:spPr/>
      <dgm:t>
        <a:bodyPr/>
        <a:lstStyle/>
        <a:p>
          <a:endParaRPr lang="es-MX" sz="1300"/>
        </a:p>
      </dgm:t>
    </dgm:pt>
    <dgm:pt modelId="{6EC3DE4C-0A25-4DCD-84FB-46E3BAFE3BC2}">
      <dgm:prSet phldrT="[Texto]" custT="1"/>
      <dgm:spPr/>
      <dgm:t>
        <a:bodyPr/>
        <a:lstStyle/>
        <a:p>
          <a:r>
            <a:rPr lang="es-MX" sz="1300" b="1" dirty="0" smtClean="0"/>
            <a:t>Papa</a:t>
          </a:r>
          <a:endParaRPr lang="es-MX" sz="1300" b="1" dirty="0"/>
        </a:p>
      </dgm:t>
    </dgm:pt>
    <dgm:pt modelId="{9F88228F-D822-421A-AC79-7FF1FCEFA4AC}" type="parTrans" cxnId="{29906FEB-E0E8-437A-8A05-946DCAFB779B}">
      <dgm:prSet/>
      <dgm:spPr/>
      <dgm:t>
        <a:bodyPr/>
        <a:lstStyle/>
        <a:p>
          <a:endParaRPr lang="es-MX" sz="1300"/>
        </a:p>
      </dgm:t>
    </dgm:pt>
    <dgm:pt modelId="{A82FB5BD-5719-4074-B105-8BEF6F7C1DF8}" type="sibTrans" cxnId="{29906FEB-E0E8-437A-8A05-946DCAFB779B}">
      <dgm:prSet/>
      <dgm:spPr/>
      <dgm:t>
        <a:bodyPr/>
        <a:lstStyle/>
        <a:p>
          <a:endParaRPr lang="es-MX" sz="1300"/>
        </a:p>
      </dgm:t>
    </dgm:pt>
    <dgm:pt modelId="{CAE7D918-7AE6-4C47-8860-5D3A937626B1}">
      <dgm:prSet phldrT="[Texto]" custT="1"/>
      <dgm:spPr/>
      <dgm:t>
        <a:bodyPr/>
        <a:lstStyle/>
        <a:p>
          <a:r>
            <a:rPr lang="es-MX" sz="1300" b="1" dirty="0" smtClean="0"/>
            <a:t>Melón y Sandía</a:t>
          </a:r>
          <a:endParaRPr lang="es-MX" sz="1300" b="1" dirty="0"/>
        </a:p>
      </dgm:t>
    </dgm:pt>
    <dgm:pt modelId="{EDE32006-5EAA-406E-AFA0-6A7916E1D917}" type="parTrans" cxnId="{4B0DD951-38E1-493B-9421-51F32A4FD7E4}">
      <dgm:prSet/>
      <dgm:spPr/>
      <dgm:t>
        <a:bodyPr/>
        <a:lstStyle/>
        <a:p>
          <a:endParaRPr lang="es-MX" sz="1300"/>
        </a:p>
      </dgm:t>
    </dgm:pt>
    <dgm:pt modelId="{E97321DC-8911-45A2-B5C1-A0702D08FFEF}" type="sibTrans" cxnId="{4B0DD951-38E1-493B-9421-51F32A4FD7E4}">
      <dgm:prSet/>
      <dgm:spPr/>
      <dgm:t>
        <a:bodyPr/>
        <a:lstStyle/>
        <a:p>
          <a:endParaRPr lang="es-MX" sz="1300"/>
        </a:p>
      </dgm:t>
    </dgm:pt>
    <dgm:pt modelId="{653E41F4-C52E-4EB7-99ED-F903846C4826}">
      <dgm:prSet phldrT="[Texto]" custT="1"/>
      <dgm:spPr/>
      <dgm:t>
        <a:bodyPr/>
        <a:lstStyle/>
        <a:p>
          <a:r>
            <a:rPr lang="es-MX" sz="1300" b="1" dirty="0" smtClean="0"/>
            <a:t>Café</a:t>
          </a:r>
          <a:endParaRPr lang="es-MX" sz="1300" b="1" dirty="0"/>
        </a:p>
      </dgm:t>
    </dgm:pt>
    <dgm:pt modelId="{CA8A548C-FCEE-47FB-80E1-FC562093FFB3}" type="parTrans" cxnId="{356CCBC9-119F-4729-BC5A-D5C5CF6CA279}">
      <dgm:prSet/>
      <dgm:spPr/>
      <dgm:t>
        <a:bodyPr/>
        <a:lstStyle/>
        <a:p>
          <a:endParaRPr lang="es-MX" sz="1300"/>
        </a:p>
      </dgm:t>
    </dgm:pt>
    <dgm:pt modelId="{D2DBADE3-ACF5-47F7-8489-FA956C6AD5EE}" type="sibTrans" cxnId="{356CCBC9-119F-4729-BC5A-D5C5CF6CA279}">
      <dgm:prSet/>
      <dgm:spPr/>
      <dgm:t>
        <a:bodyPr/>
        <a:lstStyle/>
        <a:p>
          <a:endParaRPr lang="es-MX" sz="1300"/>
        </a:p>
      </dgm:t>
    </dgm:pt>
    <dgm:pt modelId="{93763D99-3FE7-401D-A500-BE2F919781A1}">
      <dgm:prSet phldrT="[Texto]" custT="1"/>
      <dgm:spPr/>
      <dgm:t>
        <a:bodyPr/>
        <a:lstStyle/>
        <a:p>
          <a:r>
            <a:rPr lang="es-MX" sz="1300" b="1" dirty="0" smtClean="0"/>
            <a:t>Naranja</a:t>
          </a:r>
          <a:endParaRPr lang="es-MX" sz="1300" b="1" dirty="0"/>
        </a:p>
      </dgm:t>
    </dgm:pt>
    <dgm:pt modelId="{1BDC6010-657C-4F5D-BEBD-8E8EEB5CCCD1}" type="parTrans" cxnId="{92355CCA-7021-442D-B0F7-FC8FDAC4B793}">
      <dgm:prSet/>
      <dgm:spPr/>
      <dgm:t>
        <a:bodyPr/>
        <a:lstStyle/>
        <a:p>
          <a:endParaRPr lang="es-MX" sz="1300"/>
        </a:p>
      </dgm:t>
    </dgm:pt>
    <dgm:pt modelId="{CFB7730B-EE1B-47F6-8604-5F94B43161BF}" type="sibTrans" cxnId="{92355CCA-7021-442D-B0F7-FC8FDAC4B793}">
      <dgm:prSet/>
      <dgm:spPr/>
      <dgm:t>
        <a:bodyPr/>
        <a:lstStyle/>
        <a:p>
          <a:endParaRPr lang="es-MX" sz="1300"/>
        </a:p>
      </dgm:t>
    </dgm:pt>
    <dgm:pt modelId="{2439BE9B-8E8A-466A-87E3-47BD0BE51C9E}">
      <dgm:prSet phldrT="[Texto]" custT="1"/>
      <dgm:spPr/>
      <dgm:t>
        <a:bodyPr/>
        <a:lstStyle/>
        <a:p>
          <a:r>
            <a:rPr lang="es-MX" sz="1300" b="1" dirty="0" smtClean="0"/>
            <a:t>Uva</a:t>
          </a:r>
          <a:endParaRPr lang="es-MX" sz="1300" b="1" dirty="0"/>
        </a:p>
      </dgm:t>
    </dgm:pt>
    <dgm:pt modelId="{9AD64CE3-3D65-4296-ACA3-88998CAD3359}" type="parTrans" cxnId="{430AE377-612F-492B-AAA0-5D64385E1859}">
      <dgm:prSet/>
      <dgm:spPr/>
      <dgm:t>
        <a:bodyPr/>
        <a:lstStyle/>
        <a:p>
          <a:endParaRPr lang="es-MX" sz="1300"/>
        </a:p>
      </dgm:t>
    </dgm:pt>
    <dgm:pt modelId="{2B164AD2-37C9-4973-8900-390E8E94B8AA}" type="sibTrans" cxnId="{430AE377-612F-492B-AAA0-5D64385E1859}">
      <dgm:prSet/>
      <dgm:spPr/>
      <dgm:t>
        <a:bodyPr/>
        <a:lstStyle/>
        <a:p>
          <a:endParaRPr lang="es-MX" sz="1300"/>
        </a:p>
      </dgm:t>
    </dgm:pt>
    <dgm:pt modelId="{E94DAC97-3328-4B53-A307-7D1992FC52D5}">
      <dgm:prSet phldrT="[Texto]" custT="1"/>
      <dgm:spPr/>
      <dgm:t>
        <a:bodyPr/>
        <a:lstStyle/>
        <a:p>
          <a:r>
            <a:rPr lang="es-MX" sz="1300" b="1" dirty="0" smtClean="0"/>
            <a:t>Plátano</a:t>
          </a:r>
          <a:endParaRPr lang="es-MX" sz="1300" b="1" dirty="0"/>
        </a:p>
      </dgm:t>
    </dgm:pt>
    <dgm:pt modelId="{9CDFB52E-7A5A-4FB4-BD81-3B0BEF81EE9C}" type="parTrans" cxnId="{0C442F2C-8E10-4B87-BE45-C71E55060A38}">
      <dgm:prSet/>
      <dgm:spPr/>
      <dgm:t>
        <a:bodyPr/>
        <a:lstStyle/>
        <a:p>
          <a:endParaRPr lang="es-MX" sz="1300"/>
        </a:p>
      </dgm:t>
    </dgm:pt>
    <dgm:pt modelId="{9C467214-1C19-4C7A-BB91-27238AE9176B}" type="sibTrans" cxnId="{0C442F2C-8E10-4B87-BE45-C71E55060A38}">
      <dgm:prSet/>
      <dgm:spPr/>
      <dgm:t>
        <a:bodyPr/>
        <a:lstStyle/>
        <a:p>
          <a:endParaRPr lang="es-MX" sz="1300"/>
        </a:p>
      </dgm:t>
    </dgm:pt>
    <dgm:pt modelId="{3CCFCBD3-9374-461B-A286-FBD84BA444F0}">
      <dgm:prSet phldrT="[Texto]" custT="1"/>
      <dgm:spPr/>
      <dgm:t>
        <a:bodyPr/>
        <a:lstStyle/>
        <a:p>
          <a:r>
            <a:rPr lang="es-MX" sz="1300" b="1" dirty="0" smtClean="0"/>
            <a:t>Limón</a:t>
          </a:r>
          <a:endParaRPr lang="es-MX" sz="1300" b="1" dirty="0"/>
        </a:p>
      </dgm:t>
    </dgm:pt>
    <dgm:pt modelId="{AD304340-CAD1-4161-9BB0-7FAEA9120790}" type="parTrans" cxnId="{5ACF14AA-DC86-407F-AAC8-C655CE7097BD}">
      <dgm:prSet/>
      <dgm:spPr/>
      <dgm:t>
        <a:bodyPr/>
        <a:lstStyle/>
        <a:p>
          <a:endParaRPr lang="es-MX" sz="1300"/>
        </a:p>
      </dgm:t>
    </dgm:pt>
    <dgm:pt modelId="{D4556567-AE78-4F02-BC2E-2EF00DF184D8}" type="sibTrans" cxnId="{5ACF14AA-DC86-407F-AAC8-C655CE7097BD}">
      <dgm:prSet/>
      <dgm:spPr/>
      <dgm:t>
        <a:bodyPr/>
        <a:lstStyle/>
        <a:p>
          <a:endParaRPr lang="es-MX" sz="1300"/>
        </a:p>
      </dgm:t>
    </dgm:pt>
    <dgm:pt modelId="{9745E29E-B5BB-48EA-9879-596B0DA78ACC}">
      <dgm:prSet phldrT="[Texto]" custT="1"/>
      <dgm:spPr/>
      <dgm:t>
        <a:bodyPr/>
        <a:lstStyle/>
        <a:p>
          <a:r>
            <a:rPr lang="es-MX" sz="1300" b="1" dirty="0" smtClean="0"/>
            <a:t>Mango</a:t>
          </a:r>
          <a:endParaRPr lang="es-MX" sz="1300" b="1" dirty="0"/>
        </a:p>
      </dgm:t>
    </dgm:pt>
    <dgm:pt modelId="{993105AA-F496-4A37-BAE1-A4185D9221D2}" type="parTrans" cxnId="{A0ED1D2E-DEAD-4D19-808F-41844869BF6D}">
      <dgm:prSet/>
      <dgm:spPr/>
      <dgm:t>
        <a:bodyPr/>
        <a:lstStyle/>
        <a:p>
          <a:endParaRPr lang="es-MX" sz="1300"/>
        </a:p>
      </dgm:t>
    </dgm:pt>
    <dgm:pt modelId="{9C7DBD7D-F16B-417A-A334-CB46F3D6C29C}" type="sibTrans" cxnId="{A0ED1D2E-DEAD-4D19-808F-41844869BF6D}">
      <dgm:prSet/>
      <dgm:spPr/>
      <dgm:t>
        <a:bodyPr/>
        <a:lstStyle/>
        <a:p>
          <a:endParaRPr lang="es-MX" sz="1300"/>
        </a:p>
      </dgm:t>
    </dgm:pt>
    <dgm:pt modelId="{408B369F-E286-468F-962C-0F6847DF8CF1}">
      <dgm:prSet phldrT="[Texto]" custT="1"/>
      <dgm:spPr/>
      <dgm:t>
        <a:bodyPr/>
        <a:lstStyle/>
        <a:p>
          <a:r>
            <a:rPr lang="es-MX" sz="1300" b="1" dirty="0" smtClean="0"/>
            <a:t>Cebolla</a:t>
          </a:r>
          <a:endParaRPr lang="es-MX" sz="1300" b="1" dirty="0"/>
        </a:p>
      </dgm:t>
    </dgm:pt>
    <dgm:pt modelId="{FA7A774C-9A9A-4595-A184-5A4890678F6A}" type="parTrans" cxnId="{11A2BDE2-D2A3-41F2-A227-6F8639D09AC5}">
      <dgm:prSet/>
      <dgm:spPr/>
      <dgm:t>
        <a:bodyPr/>
        <a:lstStyle/>
        <a:p>
          <a:endParaRPr lang="es-MX" sz="1300"/>
        </a:p>
      </dgm:t>
    </dgm:pt>
    <dgm:pt modelId="{1F0ACE7F-784F-443D-A228-A812FFAF5446}" type="sibTrans" cxnId="{11A2BDE2-D2A3-41F2-A227-6F8639D09AC5}">
      <dgm:prSet/>
      <dgm:spPr/>
      <dgm:t>
        <a:bodyPr/>
        <a:lstStyle/>
        <a:p>
          <a:endParaRPr lang="es-MX" sz="1300"/>
        </a:p>
      </dgm:t>
    </dgm:pt>
    <dgm:pt modelId="{F0949D84-B9A6-4949-A061-671F788B1078}">
      <dgm:prSet phldrT="[Texto]" custT="1"/>
      <dgm:spPr/>
      <dgm:t>
        <a:bodyPr/>
        <a:lstStyle/>
        <a:p>
          <a:r>
            <a:rPr lang="es-MX" sz="1300" b="1" dirty="0" smtClean="0"/>
            <a:t>Calabaza</a:t>
          </a:r>
          <a:endParaRPr lang="es-MX" sz="1300" b="1" dirty="0"/>
        </a:p>
      </dgm:t>
    </dgm:pt>
    <dgm:pt modelId="{491EEFD0-3CEA-46EC-905B-3C29FD6DAAC2}" type="parTrans" cxnId="{D1D244DE-E26C-4521-B510-43AE4F08947E}">
      <dgm:prSet/>
      <dgm:spPr/>
      <dgm:t>
        <a:bodyPr/>
        <a:lstStyle/>
        <a:p>
          <a:endParaRPr lang="es-MX" sz="1300"/>
        </a:p>
      </dgm:t>
    </dgm:pt>
    <dgm:pt modelId="{CE65A039-2A35-4FA3-8B41-BB3EE909DD11}" type="sibTrans" cxnId="{D1D244DE-E26C-4521-B510-43AE4F08947E}">
      <dgm:prSet/>
      <dgm:spPr/>
      <dgm:t>
        <a:bodyPr/>
        <a:lstStyle/>
        <a:p>
          <a:endParaRPr lang="es-MX" sz="1300"/>
        </a:p>
      </dgm:t>
    </dgm:pt>
    <dgm:pt modelId="{0606F0F3-63DC-4211-96C1-3CB3EDA2D1D0}">
      <dgm:prSet phldrT="[Texto]" custT="1"/>
      <dgm:spPr/>
      <dgm:t>
        <a:bodyPr/>
        <a:lstStyle/>
        <a:p>
          <a:r>
            <a:rPr lang="es-MX" sz="1300" b="1" dirty="0" smtClean="0"/>
            <a:t>Tomate verde</a:t>
          </a:r>
          <a:endParaRPr lang="es-MX" sz="1300" b="1" dirty="0"/>
        </a:p>
      </dgm:t>
    </dgm:pt>
    <dgm:pt modelId="{162106F4-D3AD-421D-999B-D540F18F706F}" type="parTrans" cxnId="{63521F09-F532-439F-9B11-B236CF513F43}">
      <dgm:prSet/>
      <dgm:spPr/>
      <dgm:t>
        <a:bodyPr/>
        <a:lstStyle/>
        <a:p>
          <a:endParaRPr lang="es-MX" sz="1300"/>
        </a:p>
      </dgm:t>
    </dgm:pt>
    <dgm:pt modelId="{C8A9CF9C-87C8-40A1-ADB5-34CFDC79F196}" type="sibTrans" cxnId="{63521F09-F532-439F-9B11-B236CF513F43}">
      <dgm:prSet/>
      <dgm:spPr/>
      <dgm:t>
        <a:bodyPr/>
        <a:lstStyle/>
        <a:p>
          <a:endParaRPr lang="es-MX" sz="1300"/>
        </a:p>
      </dgm:t>
    </dgm:pt>
    <dgm:pt modelId="{7B869CCB-4A88-4198-823A-4A01B6F30849}">
      <dgm:prSet phldrT="[Texto]" custT="1"/>
      <dgm:spPr/>
      <dgm:t>
        <a:bodyPr/>
        <a:lstStyle/>
        <a:p>
          <a:r>
            <a:rPr lang="es-MX" sz="1300" b="1" dirty="0" smtClean="0"/>
            <a:t>Algodón</a:t>
          </a:r>
          <a:endParaRPr lang="es-MX" sz="1300" b="1" dirty="0"/>
        </a:p>
      </dgm:t>
    </dgm:pt>
    <dgm:pt modelId="{C0691064-6BA0-4C72-ADEA-E1438287B0DC}" type="parTrans" cxnId="{061F8598-B97D-4169-AD4A-B496682A4E25}">
      <dgm:prSet/>
      <dgm:spPr/>
      <dgm:t>
        <a:bodyPr/>
        <a:lstStyle/>
        <a:p>
          <a:endParaRPr lang="es-MX" sz="1300"/>
        </a:p>
      </dgm:t>
    </dgm:pt>
    <dgm:pt modelId="{2C508AA7-81A9-4B04-A77D-62F8E9AD3DA4}" type="sibTrans" cxnId="{061F8598-B97D-4169-AD4A-B496682A4E25}">
      <dgm:prSet/>
      <dgm:spPr/>
      <dgm:t>
        <a:bodyPr/>
        <a:lstStyle/>
        <a:p>
          <a:endParaRPr lang="es-MX" sz="1300"/>
        </a:p>
      </dgm:t>
    </dgm:pt>
    <dgm:pt modelId="{7B075042-30A3-4521-A528-CE82234E618A}">
      <dgm:prSet phldrT="[Texto]" custT="1"/>
      <dgm:spPr/>
      <dgm:t>
        <a:bodyPr/>
        <a:lstStyle/>
        <a:p>
          <a:r>
            <a:rPr lang="es-MX" sz="1300" b="1" dirty="0" smtClean="0"/>
            <a:t>Manzana</a:t>
          </a:r>
          <a:endParaRPr lang="es-MX" sz="1300" b="1" dirty="0"/>
        </a:p>
      </dgm:t>
    </dgm:pt>
    <dgm:pt modelId="{8B40E954-E481-44E9-B23B-B9E632733D17}" type="parTrans" cxnId="{A436DA5F-061F-42A2-98B0-F488C9B18405}">
      <dgm:prSet/>
      <dgm:spPr/>
      <dgm:t>
        <a:bodyPr/>
        <a:lstStyle/>
        <a:p>
          <a:endParaRPr lang="es-MX" sz="1300"/>
        </a:p>
      </dgm:t>
    </dgm:pt>
    <dgm:pt modelId="{C4406272-4FE9-44D4-9C35-5C9FC3F29D8D}" type="sibTrans" cxnId="{A436DA5F-061F-42A2-98B0-F488C9B18405}">
      <dgm:prSet/>
      <dgm:spPr/>
      <dgm:t>
        <a:bodyPr/>
        <a:lstStyle/>
        <a:p>
          <a:endParaRPr lang="es-MX" sz="1300"/>
        </a:p>
      </dgm:t>
    </dgm:pt>
    <dgm:pt modelId="{32238B16-A71C-4B6E-B462-AF9A55050A64}">
      <dgm:prSet phldrT="[Texto]" custT="1"/>
      <dgm:spPr/>
      <dgm:t>
        <a:bodyPr/>
        <a:lstStyle/>
        <a:p>
          <a:r>
            <a:rPr lang="es-MX" sz="1300" b="1" dirty="0" smtClean="0"/>
            <a:t>Cacao</a:t>
          </a:r>
          <a:endParaRPr lang="es-MX" sz="1300" b="1" dirty="0"/>
        </a:p>
      </dgm:t>
    </dgm:pt>
    <dgm:pt modelId="{0025ADA9-B5BD-44D5-BDCD-208DEB957F7D}" type="parTrans" cxnId="{21939FF8-9871-4B78-800B-B1CC01FF9D34}">
      <dgm:prSet/>
      <dgm:spPr/>
      <dgm:t>
        <a:bodyPr/>
        <a:lstStyle/>
        <a:p>
          <a:endParaRPr lang="es-MX" sz="1300"/>
        </a:p>
      </dgm:t>
    </dgm:pt>
    <dgm:pt modelId="{351951EC-2A60-410D-9FF4-2A4E5638FCCB}" type="sibTrans" cxnId="{21939FF8-9871-4B78-800B-B1CC01FF9D34}">
      <dgm:prSet/>
      <dgm:spPr/>
      <dgm:t>
        <a:bodyPr/>
        <a:lstStyle/>
        <a:p>
          <a:endParaRPr lang="es-MX" sz="1300"/>
        </a:p>
      </dgm:t>
    </dgm:pt>
    <dgm:pt modelId="{33EBD9CE-518F-446A-AB70-909615FC917D}">
      <dgm:prSet phldrT="[Texto]" custT="1"/>
      <dgm:spPr/>
      <dgm:t>
        <a:bodyPr/>
        <a:lstStyle/>
        <a:p>
          <a:r>
            <a:rPr lang="es-MX" sz="1300" b="1" dirty="0" smtClean="0"/>
            <a:t>Arroz</a:t>
          </a:r>
          <a:endParaRPr lang="es-MX" sz="1300" b="1" dirty="0"/>
        </a:p>
      </dgm:t>
    </dgm:pt>
    <dgm:pt modelId="{8FA85B31-421F-48BE-9696-7E05ADECD010}" type="parTrans" cxnId="{498050D6-92CC-4478-8FE6-898086BC9325}">
      <dgm:prSet/>
      <dgm:spPr/>
      <dgm:t>
        <a:bodyPr/>
        <a:lstStyle/>
        <a:p>
          <a:endParaRPr lang="es-MX" sz="1300"/>
        </a:p>
      </dgm:t>
    </dgm:pt>
    <dgm:pt modelId="{056A1B30-8563-461B-B5A3-890683A98C84}" type="sibTrans" cxnId="{498050D6-92CC-4478-8FE6-898086BC9325}">
      <dgm:prSet/>
      <dgm:spPr/>
      <dgm:t>
        <a:bodyPr/>
        <a:lstStyle/>
        <a:p>
          <a:endParaRPr lang="es-MX" sz="1300"/>
        </a:p>
      </dgm:t>
    </dgm:pt>
    <dgm:pt modelId="{19BFEFBA-6C41-4AC5-AE4F-EC9F5C2CA429}">
      <dgm:prSet phldrT="[Texto]" custT="1"/>
      <dgm:spPr/>
      <dgm:t>
        <a:bodyPr/>
        <a:lstStyle/>
        <a:p>
          <a:r>
            <a:rPr lang="es-MX" sz="1300" b="1" dirty="0" smtClean="0"/>
            <a:t>Cebada</a:t>
          </a:r>
          <a:endParaRPr lang="es-MX" sz="1300" b="1" dirty="0"/>
        </a:p>
      </dgm:t>
    </dgm:pt>
    <dgm:pt modelId="{F98F0ACA-62B7-4554-A46C-3B5C3C02C2C5}" type="parTrans" cxnId="{17D28198-60CE-4951-9156-6951EFDA8D86}">
      <dgm:prSet/>
      <dgm:spPr/>
      <dgm:t>
        <a:bodyPr/>
        <a:lstStyle/>
        <a:p>
          <a:endParaRPr lang="es-MX" sz="1300"/>
        </a:p>
      </dgm:t>
    </dgm:pt>
    <dgm:pt modelId="{62049518-B715-4ED6-BDE4-C4F59B85F1E3}" type="sibTrans" cxnId="{17D28198-60CE-4951-9156-6951EFDA8D86}">
      <dgm:prSet/>
      <dgm:spPr/>
      <dgm:t>
        <a:bodyPr/>
        <a:lstStyle/>
        <a:p>
          <a:endParaRPr lang="es-MX" sz="1300"/>
        </a:p>
      </dgm:t>
    </dgm:pt>
    <dgm:pt modelId="{A44A6A3A-F0EE-4AA5-940F-8BE7ECD03E62}">
      <dgm:prSet phldrT="[Texto]" custT="1"/>
      <dgm:spPr/>
      <dgm:t>
        <a:bodyPr/>
        <a:lstStyle/>
        <a:p>
          <a:r>
            <a:rPr lang="es-MX" sz="1300" b="1" dirty="0" smtClean="0"/>
            <a:t>Soya</a:t>
          </a:r>
          <a:endParaRPr lang="es-MX" sz="1300" b="1" dirty="0"/>
        </a:p>
      </dgm:t>
    </dgm:pt>
    <dgm:pt modelId="{5B5F03FA-1997-4516-81AF-D3303BE641E8}" type="parTrans" cxnId="{5B3F6866-C5ED-4379-874E-95B5E45B0042}">
      <dgm:prSet/>
      <dgm:spPr/>
      <dgm:t>
        <a:bodyPr/>
        <a:lstStyle/>
        <a:p>
          <a:endParaRPr lang="es-MX" sz="1300"/>
        </a:p>
      </dgm:t>
    </dgm:pt>
    <dgm:pt modelId="{4D305811-1E8D-4A4B-9658-F14B5BF33EE9}" type="sibTrans" cxnId="{5B3F6866-C5ED-4379-874E-95B5E45B0042}">
      <dgm:prSet/>
      <dgm:spPr/>
      <dgm:t>
        <a:bodyPr/>
        <a:lstStyle/>
        <a:p>
          <a:endParaRPr lang="es-MX" sz="1300"/>
        </a:p>
      </dgm:t>
    </dgm:pt>
    <dgm:pt modelId="{F3AC1F7F-DBE1-4CD5-A038-011E75749E0B}">
      <dgm:prSet phldrT="[Texto]" custT="1"/>
      <dgm:spPr/>
      <dgm:t>
        <a:bodyPr/>
        <a:lstStyle/>
        <a:p>
          <a:r>
            <a:rPr lang="es-MX" sz="1300" b="1" dirty="0" smtClean="0"/>
            <a:t>Avena forrajera</a:t>
          </a:r>
          <a:endParaRPr lang="es-MX" sz="1300" b="1" dirty="0"/>
        </a:p>
      </dgm:t>
    </dgm:pt>
    <dgm:pt modelId="{E6CFA5C2-8B8B-48EB-9D9F-2763E4251D29}" type="parTrans" cxnId="{617CEA2B-0217-4AF9-9D9F-C608416318C9}">
      <dgm:prSet/>
      <dgm:spPr/>
      <dgm:t>
        <a:bodyPr/>
        <a:lstStyle/>
        <a:p>
          <a:endParaRPr lang="es-MX" sz="1300"/>
        </a:p>
      </dgm:t>
    </dgm:pt>
    <dgm:pt modelId="{FCD4F85A-7578-4338-A794-83C9A28A4CDF}" type="sibTrans" cxnId="{617CEA2B-0217-4AF9-9D9F-C608416318C9}">
      <dgm:prSet/>
      <dgm:spPr/>
      <dgm:t>
        <a:bodyPr/>
        <a:lstStyle/>
        <a:p>
          <a:endParaRPr lang="es-MX" sz="1300"/>
        </a:p>
      </dgm:t>
    </dgm:pt>
    <dgm:pt modelId="{728365F4-5FB1-473B-852D-D1A11AEFAA9D}" type="pres">
      <dgm:prSet presAssocID="{48863098-25FC-4A16-A13B-CCFBBEA0981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6D1C60F7-1259-40DD-9F31-C2553861CBE9}" type="pres">
      <dgm:prSet presAssocID="{62C589EC-ED13-4FC9-BB1E-614DDBECB945}" presName="compNode" presStyleCnt="0"/>
      <dgm:spPr/>
    </dgm:pt>
    <dgm:pt modelId="{ECACBD1F-AE25-4C9D-B7FD-9F0E58FAFD34}" type="pres">
      <dgm:prSet presAssocID="{62C589EC-ED13-4FC9-BB1E-614DDBECB945}" presName="pictRect" presStyleLbl="node1" presStyleIdx="0" presStyleCnt="3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82F02B1F-6794-444B-8DE4-D7175401CDD4}" type="pres">
      <dgm:prSet presAssocID="{62C589EC-ED13-4FC9-BB1E-614DDBECB945}" presName="textRect" presStyleLbl="revTx" presStyleIdx="0" presStyleCnt="3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FDC3148-921A-447C-B4D0-5F0992DF56B2}" type="pres">
      <dgm:prSet presAssocID="{2B605EE2-4C5B-47B2-B859-20EB9C05BDFE}" presName="sibTrans" presStyleLbl="sibTrans2D1" presStyleIdx="0" presStyleCnt="0"/>
      <dgm:spPr/>
      <dgm:t>
        <a:bodyPr/>
        <a:lstStyle/>
        <a:p>
          <a:endParaRPr lang="es-MX"/>
        </a:p>
      </dgm:t>
    </dgm:pt>
    <dgm:pt modelId="{130C7DA2-BF06-4F8F-96CF-E511F4603A62}" type="pres">
      <dgm:prSet presAssocID="{6AFF143F-06C1-4767-8CA8-52BBA238FD85}" presName="compNode" presStyleCnt="0"/>
      <dgm:spPr/>
    </dgm:pt>
    <dgm:pt modelId="{947FFB42-0DF6-42FF-91D0-A0431E8F9434}" type="pres">
      <dgm:prSet presAssocID="{6AFF143F-06C1-4767-8CA8-52BBA238FD85}" presName="pictRect" presStyleLbl="node1" presStyleIdx="1" presStyleCnt="3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F62B2631-8E6A-44BD-A6E2-C868693EE886}" type="pres">
      <dgm:prSet presAssocID="{6AFF143F-06C1-4767-8CA8-52BBA238FD85}" presName="textRect" presStyleLbl="revTx" presStyleIdx="1" presStyleCnt="3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A52AD42-E09B-4FCF-8746-AD44BA5ACFA4}" type="pres">
      <dgm:prSet presAssocID="{FD5D882C-617C-4A23-A412-85800828D17C}" presName="sibTrans" presStyleLbl="sibTrans2D1" presStyleIdx="0" presStyleCnt="0"/>
      <dgm:spPr/>
      <dgm:t>
        <a:bodyPr/>
        <a:lstStyle/>
        <a:p>
          <a:endParaRPr lang="es-MX"/>
        </a:p>
      </dgm:t>
    </dgm:pt>
    <dgm:pt modelId="{AE3B051D-9DE0-4201-BC5A-F3251E8A2314}" type="pres">
      <dgm:prSet presAssocID="{C364E388-E4AA-471C-AAD3-6ADAE94FE496}" presName="compNode" presStyleCnt="0"/>
      <dgm:spPr/>
    </dgm:pt>
    <dgm:pt modelId="{7C0A977B-B6FA-421F-BED6-F92D6E30AAB3}" type="pres">
      <dgm:prSet presAssocID="{C364E388-E4AA-471C-AAD3-6ADAE94FE496}" presName="pictRect" presStyleLbl="node1" presStyleIdx="2" presStyleCnt="3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4FAFFBB2-9E83-4B6E-83AB-507D83BBBED6}" type="pres">
      <dgm:prSet presAssocID="{C364E388-E4AA-471C-AAD3-6ADAE94FE496}" presName="textRect" presStyleLbl="revTx" presStyleIdx="2" presStyleCnt="3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03190D4-D326-4AEC-BE7C-70CF9AD89E17}" type="pres">
      <dgm:prSet presAssocID="{DF10D83D-8F02-42E0-9994-A91CB9861627}" presName="sibTrans" presStyleLbl="sibTrans2D1" presStyleIdx="0" presStyleCnt="0"/>
      <dgm:spPr/>
      <dgm:t>
        <a:bodyPr/>
        <a:lstStyle/>
        <a:p>
          <a:endParaRPr lang="es-MX"/>
        </a:p>
      </dgm:t>
    </dgm:pt>
    <dgm:pt modelId="{BF9573EA-2421-4BAC-8E10-E338F2181400}" type="pres">
      <dgm:prSet presAssocID="{40BCE596-1CE6-49F8-83E5-22231EBB5CC1}" presName="compNode" presStyleCnt="0"/>
      <dgm:spPr/>
    </dgm:pt>
    <dgm:pt modelId="{D157DB29-0DBC-4CB0-A2F2-64CD5631472D}" type="pres">
      <dgm:prSet presAssocID="{40BCE596-1CE6-49F8-83E5-22231EBB5CC1}" presName="pictRect" presStyleLbl="node1" presStyleIdx="3" presStyleCnt="33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3ED40867-3E2A-4318-A42B-E78A3C01A4AA}" type="pres">
      <dgm:prSet presAssocID="{40BCE596-1CE6-49F8-83E5-22231EBB5CC1}" presName="textRect" presStyleLbl="revTx" presStyleIdx="3" presStyleCnt="3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4796C13-150E-4DE4-ACAE-C4092098D8E4}" type="pres">
      <dgm:prSet presAssocID="{7888ECEA-A945-48FE-B5B6-E2DAF1756E9D}" presName="sibTrans" presStyleLbl="sibTrans2D1" presStyleIdx="0" presStyleCnt="0"/>
      <dgm:spPr/>
      <dgm:t>
        <a:bodyPr/>
        <a:lstStyle/>
        <a:p>
          <a:endParaRPr lang="es-MX"/>
        </a:p>
      </dgm:t>
    </dgm:pt>
    <dgm:pt modelId="{8ED6DFBA-E0EE-464A-B78E-F59D259C5B8A}" type="pres">
      <dgm:prSet presAssocID="{6A2A8362-C0B5-4BF7-803B-5EA2A0B54699}" presName="compNode" presStyleCnt="0"/>
      <dgm:spPr/>
    </dgm:pt>
    <dgm:pt modelId="{3A9B86E6-69C7-4456-95A6-6EB367DD59A3}" type="pres">
      <dgm:prSet presAssocID="{6A2A8362-C0B5-4BF7-803B-5EA2A0B54699}" presName="pictRect" presStyleLbl="node1" presStyleIdx="4" presStyleCnt="33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72CC7B50-B8C1-4557-8C41-9ADCF0DB5CE8}" type="pres">
      <dgm:prSet presAssocID="{6A2A8362-C0B5-4BF7-803B-5EA2A0B54699}" presName="textRect" presStyleLbl="revTx" presStyleIdx="4" presStyleCnt="3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7945431-5B27-4780-9B81-4F9B676454FC}" type="pres">
      <dgm:prSet presAssocID="{26818ECA-48CD-4C70-AA4A-4B58C8D1273D}" presName="sibTrans" presStyleLbl="sibTrans2D1" presStyleIdx="0" presStyleCnt="0"/>
      <dgm:spPr/>
      <dgm:t>
        <a:bodyPr/>
        <a:lstStyle/>
        <a:p>
          <a:endParaRPr lang="es-MX"/>
        </a:p>
      </dgm:t>
    </dgm:pt>
    <dgm:pt modelId="{1D8C2EF7-1226-457A-9527-2B496BDD7186}" type="pres">
      <dgm:prSet presAssocID="{9F5EDCC7-D4DA-40BE-91CD-64A6046574FC}" presName="compNode" presStyleCnt="0"/>
      <dgm:spPr/>
    </dgm:pt>
    <dgm:pt modelId="{B4E068F7-C8BC-4AE8-A478-85ADA2C89BB5}" type="pres">
      <dgm:prSet presAssocID="{9F5EDCC7-D4DA-40BE-91CD-64A6046574FC}" presName="pictRect" presStyleLbl="node1" presStyleIdx="5" presStyleCnt="33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  <dgm:pt modelId="{87C86126-FDF6-4CAB-939B-0A40C63DA61B}" type="pres">
      <dgm:prSet presAssocID="{9F5EDCC7-D4DA-40BE-91CD-64A6046574FC}" presName="textRect" presStyleLbl="revTx" presStyleIdx="5" presStyleCnt="3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CB499C2-8B54-42E8-BDB0-FB141EFF945F}" type="pres">
      <dgm:prSet presAssocID="{42DC710C-A52C-4B76-B567-0992D762F7A6}" presName="sibTrans" presStyleLbl="sibTrans2D1" presStyleIdx="0" presStyleCnt="0"/>
      <dgm:spPr/>
      <dgm:t>
        <a:bodyPr/>
        <a:lstStyle/>
        <a:p>
          <a:endParaRPr lang="es-MX"/>
        </a:p>
      </dgm:t>
    </dgm:pt>
    <dgm:pt modelId="{A374829E-5CD4-4013-8A9D-867B90E30334}" type="pres">
      <dgm:prSet presAssocID="{E475478F-639E-4F4D-9556-964EA48E8428}" presName="compNode" presStyleCnt="0"/>
      <dgm:spPr/>
    </dgm:pt>
    <dgm:pt modelId="{87CBE91F-7C58-47BF-9846-DB41383C49B0}" type="pres">
      <dgm:prSet presAssocID="{E475478F-639E-4F4D-9556-964EA48E8428}" presName="pictRect" presStyleLbl="node1" presStyleIdx="6" presStyleCnt="33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</dgm:pt>
    <dgm:pt modelId="{65FD3494-89BB-44CC-9878-1C3069868D40}" type="pres">
      <dgm:prSet presAssocID="{E475478F-639E-4F4D-9556-964EA48E8428}" presName="textRect" presStyleLbl="revTx" presStyleIdx="6" presStyleCnt="3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E1FE365-1EC4-49CE-8B2A-39F84F0A67DE}" type="pres">
      <dgm:prSet presAssocID="{593DD27B-3B2B-47A4-8883-8CF5F65AD3C4}" presName="sibTrans" presStyleLbl="sibTrans2D1" presStyleIdx="0" presStyleCnt="0"/>
      <dgm:spPr/>
      <dgm:t>
        <a:bodyPr/>
        <a:lstStyle/>
        <a:p>
          <a:endParaRPr lang="es-MX"/>
        </a:p>
      </dgm:t>
    </dgm:pt>
    <dgm:pt modelId="{F82480A5-243F-493D-BB05-2B44A42D1184}" type="pres">
      <dgm:prSet presAssocID="{BC2201E8-CF16-4CA3-A771-9CAAF58F6E5F}" presName="compNode" presStyleCnt="0"/>
      <dgm:spPr/>
    </dgm:pt>
    <dgm:pt modelId="{1AA42447-77C8-4D26-843A-48A284361537}" type="pres">
      <dgm:prSet presAssocID="{BC2201E8-CF16-4CA3-A771-9CAAF58F6E5F}" presName="pictRect" presStyleLbl="node1" presStyleIdx="7" presStyleCnt="33"/>
      <dgm:spPr>
        <a:blipFill rotWithShape="0">
          <a:blip xmlns:r="http://schemas.openxmlformats.org/officeDocument/2006/relationships" r:embed="rId8"/>
          <a:stretch>
            <a:fillRect/>
          </a:stretch>
        </a:blipFill>
      </dgm:spPr>
    </dgm:pt>
    <dgm:pt modelId="{A3FBAF2B-823E-4B1B-B915-282D3E95BD6E}" type="pres">
      <dgm:prSet presAssocID="{BC2201E8-CF16-4CA3-A771-9CAAF58F6E5F}" presName="textRect" presStyleLbl="revTx" presStyleIdx="7" presStyleCnt="3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180A6FB-1E01-4BBE-81DC-9D9F930D281B}" type="pres">
      <dgm:prSet presAssocID="{B2AF0E96-42F3-47AA-B3F1-5C2AAF82C212}" presName="sibTrans" presStyleLbl="sibTrans2D1" presStyleIdx="0" presStyleCnt="0"/>
      <dgm:spPr/>
      <dgm:t>
        <a:bodyPr/>
        <a:lstStyle/>
        <a:p>
          <a:endParaRPr lang="es-MX"/>
        </a:p>
      </dgm:t>
    </dgm:pt>
    <dgm:pt modelId="{E7E7F5A3-1D38-4165-86A6-B56E78571603}" type="pres">
      <dgm:prSet presAssocID="{2BC98C6D-4503-4959-8B2C-10AF531E4D8D}" presName="compNode" presStyleCnt="0"/>
      <dgm:spPr/>
    </dgm:pt>
    <dgm:pt modelId="{A81ED313-F55E-4BC9-B4E8-AAA922A1B6EC}" type="pres">
      <dgm:prSet presAssocID="{2BC98C6D-4503-4959-8B2C-10AF531E4D8D}" presName="pictRect" presStyleLbl="node1" presStyleIdx="8" presStyleCnt="33"/>
      <dgm:spPr>
        <a:blipFill rotWithShape="0">
          <a:blip xmlns:r="http://schemas.openxmlformats.org/officeDocument/2006/relationships" r:embed="rId9"/>
          <a:stretch>
            <a:fillRect/>
          </a:stretch>
        </a:blipFill>
      </dgm:spPr>
    </dgm:pt>
    <dgm:pt modelId="{7A76A73E-7D71-4885-81AE-B05CD4D238F1}" type="pres">
      <dgm:prSet presAssocID="{2BC98C6D-4503-4959-8B2C-10AF531E4D8D}" presName="textRect" presStyleLbl="revTx" presStyleIdx="8" presStyleCnt="3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BBF3A6D-0684-4495-93B0-56C686FDC152}" type="pres">
      <dgm:prSet presAssocID="{55BF2FC2-19B6-4850-8FA3-6BB1FD5C5F4E}" presName="sibTrans" presStyleLbl="sibTrans2D1" presStyleIdx="0" presStyleCnt="0"/>
      <dgm:spPr/>
      <dgm:t>
        <a:bodyPr/>
        <a:lstStyle/>
        <a:p>
          <a:endParaRPr lang="es-MX"/>
        </a:p>
      </dgm:t>
    </dgm:pt>
    <dgm:pt modelId="{74343FBD-EEAA-4AA4-9F7C-E18E8088FBD3}" type="pres">
      <dgm:prSet presAssocID="{6FDFD52B-32C2-48AE-838A-563595D50642}" presName="compNode" presStyleCnt="0"/>
      <dgm:spPr/>
    </dgm:pt>
    <dgm:pt modelId="{8C341721-5255-46FB-8B8D-2687BC0195D6}" type="pres">
      <dgm:prSet presAssocID="{6FDFD52B-32C2-48AE-838A-563595D50642}" presName="pictRect" presStyleLbl="node1" presStyleIdx="9" presStyleCnt="33"/>
      <dgm:spPr>
        <a:blipFill rotWithShape="0">
          <a:blip xmlns:r="http://schemas.openxmlformats.org/officeDocument/2006/relationships" r:embed="rId10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A8C74A50-9F4C-4470-B9AE-20766C1EB23F}" type="pres">
      <dgm:prSet presAssocID="{6FDFD52B-32C2-48AE-838A-563595D50642}" presName="textRect" presStyleLbl="revTx" presStyleIdx="9" presStyleCnt="3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7165C44-1104-447D-8457-41FE635716C1}" type="pres">
      <dgm:prSet presAssocID="{38D83FF4-3B83-4516-904B-51F33C82A901}" presName="sibTrans" presStyleLbl="sibTrans2D1" presStyleIdx="0" presStyleCnt="0"/>
      <dgm:spPr/>
      <dgm:t>
        <a:bodyPr/>
        <a:lstStyle/>
        <a:p>
          <a:endParaRPr lang="es-MX"/>
        </a:p>
      </dgm:t>
    </dgm:pt>
    <dgm:pt modelId="{664309A7-856E-4604-8004-B256FE806C82}" type="pres">
      <dgm:prSet presAssocID="{F17B8F28-57A3-475C-B124-D509798D3C54}" presName="compNode" presStyleCnt="0"/>
      <dgm:spPr/>
    </dgm:pt>
    <dgm:pt modelId="{781A60AF-DC16-4A62-8A3F-BB51AFB3C647}" type="pres">
      <dgm:prSet presAssocID="{F17B8F28-57A3-475C-B124-D509798D3C54}" presName="pictRect" presStyleLbl="node1" presStyleIdx="10" presStyleCnt="33"/>
      <dgm:spPr>
        <a:blipFill rotWithShape="0">
          <a:blip xmlns:r="http://schemas.openxmlformats.org/officeDocument/2006/relationships" r:embed="rId11"/>
          <a:stretch>
            <a:fillRect/>
          </a:stretch>
        </a:blipFill>
      </dgm:spPr>
    </dgm:pt>
    <dgm:pt modelId="{7178CC36-73D7-4363-B7FD-325448A45BCE}" type="pres">
      <dgm:prSet presAssocID="{F17B8F28-57A3-475C-B124-D509798D3C54}" presName="textRect" presStyleLbl="revTx" presStyleIdx="10" presStyleCnt="3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83B6C98-F44B-405F-BF91-F2542C65E0CB}" type="pres">
      <dgm:prSet presAssocID="{5B430592-6EFF-4B03-A3E7-9A19AD328BE5}" presName="sibTrans" presStyleLbl="sibTrans2D1" presStyleIdx="0" presStyleCnt="0"/>
      <dgm:spPr/>
      <dgm:t>
        <a:bodyPr/>
        <a:lstStyle/>
        <a:p>
          <a:endParaRPr lang="es-MX"/>
        </a:p>
      </dgm:t>
    </dgm:pt>
    <dgm:pt modelId="{E8C141DB-66BD-491C-9B86-09D4B20DA9E8}" type="pres">
      <dgm:prSet presAssocID="{9DA608D1-4FBF-4C08-8072-77308700876C}" presName="compNode" presStyleCnt="0"/>
      <dgm:spPr/>
    </dgm:pt>
    <dgm:pt modelId="{CAD03644-9DAF-4D49-A4B5-7D98868055F9}" type="pres">
      <dgm:prSet presAssocID="{9DA608D1-4FBF-4C08-8072-77308700876C}" presName="pictRect" presStyleLbl="node1" presStyleIdx="11" presStyleCnt="33"/>
      <dgm:spPr>
        <a:blipFill rotWithShape="0">
          <a:blip xmlns:r="http://schemas.openxmlformats.org/officeDocument/2006/relationships" r:embed="rId12"/>
          <a:stretch>
            <a:fillRect/>
          </a:stretch>
        </a:blipFill>
      </dgm:spPr>
    </dgm:pt>
    <dgm:pt modelId="{E2525DBE-4031-4A32-ADF7-6B6FA6BC520D}" type="pres">
      <dgm:prSet presAssocID="{9DA608D1-4FBF-4C08-8072-77308700876C}" presName="textRect" presStyleLbl="revTx" presStyleIdx="11" presStyleCnt="3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1B4BC88-E6F6-4187-828A-154D29898BFA}" type="pres">
      <dgm:prSet presAssocID="{ECFB9ED9-1B01-4EBB-ABB5-77375E730924}" presName="sibTrans" presStyleLbl="sibTrans2D1" presStyleIdx="0" presStyleCnt="0"/>
      <dgm:spPr/>
      <dgm:t>
        <a:bodyPr/>
        <a:lstStyle/>
        <a:p>
          <a:endParaRPr lang="es-MX"/>
        </a:p>
      </dgm:t>
    </dgm:pt>
    <dgm:pt modelId="{9AE51462-B8A4-4DC4-BC9E-A6E0F2D6F149}" type="pres">
      <dgm:prSet presAssocID="{0AE963C7-98D4-4B52-95F0-7F7DF2E25E24}" presName="compNode" presStyleCnt="0"/>
      <dgm:spPr/>
    </dgm:pt>
    <dgm:pt modelId="{68579ECC-6643-4861-9F99-34D8F901676B}" type="pres">
      <dgm:prSet presAssocID="{0AE963C7-98D4-4B52-95F0-7F7DF2E25E24}" presName="pictRect" presStyleLbl="node1" presStyleIdx="12" presStyleCnt="33"/>
      <dgm:spPr>
        <a:blipFill rotWithShape="0">
          <a:blip xmlns:r="http://schemas.openxmlformats.org/officeDocument/2006/relationships" r:embed="rId13"/>
          <a:stretch>
            <a:fillRect/>
          </a:stretch>
        </a:blipFill>
      </dgm:spPr>
    </dgm:pt>
    <dgm:pt modelId="{84457DA2-A4E4-41DF-AF0C-93A0F5C396B9}" type="pres">
      <dgm:prSet presAssocID="{0AE963C7-98D4-4B52-95F0-7F7DF2E25E24}" presName="textRect" presStyleLbl="revTx" presStyleIdx="12" presStyleCnt="3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A67B235-553A-4E30-86FD-04DD33D2E0C6}" type="pres">
      <dgm:prSet presAssocID="{A521107B-583A-45D0-90D7-FF2FFA7A91A4}" presName="sibTrans" presStyleLbl="sibTrans2D1" presStyleIdx="0" presStyleCnt="0"/>
      <dgm:spPr/>
      <dgm:t>
        <a:bodyPr/>
        <a:lstStyle/>
        <a:p>
          <a:endParaRPr lang="es-MX"/>
        </a:p>
      </dgm:t>
    </dgm:pt>
    <dgm:pt modelId="{3B59C6B4-7BEC-4AD1-90F8-64347EFF096F}" type="pres">
      <dgm:prSet presAssocID="{93800512-E371-40FD-837D-617ED4FE0601}" presName="compNode" presStyleCnt="0"/>
      <dgm:spPr/>
    </dgm:pt>
    <dgm:pt modelId="{BB5FF818-ED04-49DA-8921-DB177D070847}" type="pres">
      <dgm:prSet presAssocID="{93800512-E371-40FD-837D-617ED4FE0601}" presName="pictRect" presStyleLbl="node1" presStyleIdx="13" presStyleCnt="33"/>
      <dgm:spPr>
        <a:blipFill rotWithShape="0">
          <a:blip xmlns:r="http://schemas.openxmlformats.org/officeDocument/2006/relationships" r:embed="rId14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621491D0-89C6-4B3F-850C-D95DE89ADA5E}" type="pres">
      <dgm:prSet presAssocID="{93800512-E371-40FD-837D-617ED4FE0601}" presName="textRect" presStyleLbl="revTx" presStyleIdx="13" presStyleCnt="3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1D31932-F180-40AA-8DE9-C1D0426DD608}" type="pres">
      <dgm:prSet presAssocID="{6733E6C1-C272-4681-BD8A-E6D1EBFFBAAD}" presName="sibTrans" presStyleLbl="sibTrans2D1" presStyleIdx="0" presStyleCnt="0"/>
      <dgm:spPr/>
      <dgm:t>
        <a:bodyPr/>
        <a:lstStyle/>
        <a:p>
          <a:endParaRPr lang="es-MX"/>
        </a:p>
      </dgm:t>
    </dgm:pt>
    <dgm:pt modelId="{082F6B3E-7E0E-4E8E-9C91-26DFA31CB946}" type="pres">
      <dgm:prSet presAssocID="{3BEB5816-3137-4D66-A835-A49A0A9B543E}" presName="compNode" presStyleCnt="0"/>
      <dgm:spPr/>
    </dgm:pt>
    <dgm:pt modelId="{7B1F93DF-8B1E-4974-8939-506D6FAF6F27}" type="pres">
      <dgm:prSet presAssocID="{3BEB5816-3137-4D66-A835-A49A0A9B543E}" presName="pictRect" presStyleLbl="node1" presStyleIdx="14" presStyleCnt="33"/>
      <dgm:spPr>
        <a:blipFill rotWithShape="0">
          <a:blip xmlns:r="http://schemas.openxmlformats.org/officeDocument/2006/relationships" r:embed="rId15"/>
          <a:stretch>
            <a:fillRect/>
          </a:stretch>
        </a:blipFill>
      </dgm:spPr>
    </dgm:pt>
    <dgm:pt modelId="{0B0316C3-5AB3-4C5E-9338-85C41009A638}" type="pres">
      <dgm:prSet presAssocID="{3BEB5816-3137-4D66-A835-A49A0A9B543E}" presName="textRect" presStyleLbl="revTx" presStyleIdx="14" presStyleCnt="3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8873BDF-728C-4551-AE60-4B99F130D0D6}" type="pres">
      <dgm:prSet presAssocID="{B3E5096B-740D-4B64-81C8-B69029ECB6D0}" presName="sibTrans" presStyleLbl="sibTrans2D1" presStyleIdx="0" presStyleCnt="0"/>
      <dgm:spPr/>
      <dgm:t>
        <a:bodyPr/>
        <a:lstStyle/>
        <a:p>
          <a:endParaRPr lang="es-MX"/>
        </a:p>
      </dgm:t>
    </dgm:pt>
    <dgm:pt modelId="{56B8AE55-66B3-4066-9CC1-E21A01B7F927}" type="pres">
      <dgm:prSet presAssocID="{6EC3DE4C-0A25-4DCD-84FB-46E3BAFE3BC2}" presName="compNode" presStyleCnt="0"/>
      <dgm:spPr/>
    </dgm:pt>
    <dgm:pt modelId="{6AB6AEA6-F132-43FC-9CB9-79149C37E7AB}" type="pres">
      <dgm:prSet presAssocID="{6EC3DE4C-0A25-4DCD-84FB-46E3BAFE3BC2}" presName="pictRect" presStyleLbl="node1" presStyleIdx="15" presStyleCnt="33"/>
      <dgm:spPr>
        <a:blipFill rotWithShape="0">
          <a:blip xmlns:r="http://schemas.openxmlformats.org/officeDocument/2006/relationships" r:embed="rId16"/>
          <a:stretch>
            <a:fillRect/>
          </a:stretch>
        </a:blipFill>
      </dgm:spPr>
    </dgm:pt>
    <dgm:pt modelId="{CA75D81A-CBF8-42F3-BE0A-41245563D2CD}" type="pres">
      <dgm:prSet presAssocID="{6EC3DE4C-0A25-4DCD-84FB-46E3BAFE3BC2}" presName="textRect" presStyleLbl="revTx" presStyleIdx="15" presStyleCnt="3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556883F-32D4-4D5E-B3FA-C9692BF8DFAC}" type="pres">
      <dgm:prSet presAssocID="{A82FB5BD-5719-4074-B105-8BEF6F7C1DF8}" presName="sibTrans" presStyleLbl="sibTrans2D1" presStyleIdx="0" presStyleCnt="0"/>
      <dgm:spPr/>
      <dgm:t>
        <a:bodyPr/>
        <a:lstStyle/>
        <a:p>
          <a:endParaRPr lang="es-MX"/>
        </a:p>
      </dgm:t>
    </dgm:pt>
    <dgm:pt modelId="{FA640C4B-92F3-4D24-B8D2-6E5C8E51D5AD}" type="pres">
      <dgm:prSet presAssocID="{CAE7D918-7AE6-4C47-8860-5D3A937626B1}" presName="compNode" presStyleCnt="0"/>
      <dgm:spPr/>
    </dgm:pt>
    <dgm:pt modelId="{932734B8-B8C6-4851-897D-B3FC65BF2C3E}" type="pres">
      <dgm:prSet presAssocID="{CAE7D918-7AE6-4C47-8860-5D3A937626B1}" presName="pictRect" presStyleLbl="node1" presStyleIdx="16" presStyleCnt="33"/>
      <dgm:spPr>
        <a:blipFill rotWithShape="0">
          <a:blip xmlns:r="http://schemas.openxmlformats.org/officeDocument/2006/relationships" r:embed="rId17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5241DF82-DA79-4B6A-8F16-1D95F7CEBF8C}" type="pres">
      <dgm:prSet presAssocID="{CAE7D918-7AE6-4C47-8860-5D3A937626B1}" presName="textRect" presStyleLbl="revTx" presStyleIdx="16" presStyleCnt="3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28A41AD-B92F-4C75-B73A-F0D1A6C9B936}" type="pres">
      <dgm:prSet presAssocID="{E97321DC-8911-45A2-B5C1-A0702D08FFEF}" presName="sibTrans" presStyleLbl="sibTrans2D1" presStyleIdx="0" presStyleCnt="0"/>
      <dgm:spPr/>
      <dgm:t>
        <a:bodyPr/>
        <a:lstStyle/>
        <a:p>
          <a:endParaRPr lang="es-MX"/>
        </a:p>
      </dgm:t>
    </dgm:pt>
    <dgm:pt modelId="{300BBA3A-6479-48E3-A42B-6D1C50B3D0AF}" type="pres">
      <dgm:prSet presAssocID="{653E41F4-C52E-4EB7-99ED-F903846C4826}" presName="compNode" presStyleCnt="0"/>
      <dgm:spPr/>
    </dgm:pt>
    <dgm:pt modelId="{4AABE8B0-FDEB-4CBD-869B-4A02569F843A}" type="pres">
      <dgm:prSet presAssocID="{653E41F4-C52E-4EB7-99ED-F903846C4826}" presName="pictRect" presStyleLbl="node1" presStyleIdx="17" presStyleCnt="33"/>
      <dgm:spPr>
        <a:blipFill rotWithShape="0">
          <a:blip xmlns:r="http://schemas.openxmlformats.org/officeDocument/2006/relationships" r:embed="rId18"/>
          <a:stretch>
            <a:fillRect/>
          </a:stretch>
        </a:blipFill>
      </dgm:spPr>
    </dgm:pt>
    <dgm:pt modelId="{41C3CDD1-BD58-4652-9710-0431EF372824}" type="pres">
      <dgm:prSet presAssocID="{653E41F4-C52E-4EB7-99ED-F903846C4826}" presName="textRect" presStyleLbl="revTx" presStyleIdx="17" presStyleCnt="3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919D0AA-01E4-4D82-B8D3-1DD9FD8782A4}" type="pres">
      <dgm:prSet presAssocID="{D2DBADE3-ACF5-47F7-8489-FA956C6AD5EE}" presName="sibTrans" presStyleLbl="sibTrans2D1" presStyleIdx="0" presStyleCnt="0"/>
      <dgm:spPr/>
      <dgm:t>
        <a:bodyPr/>
        <a:lstStyle/>
        <a:p>
          <a:endParaRPr lang="es-MX"/>
        </a:p>
      </dgm:t>
    </dgm:pt>
    <dgm:pt modelId="{FE49BC79-3A06-4E41-9151-0DC66CCDFAD4}" type="pres">
      <dgm:prSet presAssocID="{93763D99-3FE7-401D-A500-BE2F919781A1}" presName="compNode" presStyleCnt="0"/>
      <dgm:spPr/>
    </dgm:pt>
    <dgm:pt modelId="{6E7941E6-0AC1-4C15-9856-3E1764F8757D}" type="pres">
      <dgm:prSet presAssocID="{93763D99-3FE7-401D-A500-BE2F919781A1}" presName="pictRect" presStyleLbl="node1" presStyleIdx="18" presStyleCnt="33"/>
      <dgm:spPr>
        <a:blipFill rotWithShape="0">
          <a:blip xmlns:r="http://schemas.openxmlformats.org/officeDocument/2006/relationships" r:embed="rId19"/>
          <a:stretch>
            <a:fillRect/>
          </a:stretch>
        </a:blipFill>
      </dgm:spPr>
    </dgm:pt>
    <dgm:pt modelId="{409B59F4-2ABD-4AD5-A06E-3EE2E4D9DA50}" type="pres">
      <dgm:prSet presAssocID="{93763D99-3FE7-401D-A500-BE2F919781A1}" presName="textRect" presStyleLbl="revTx" presStyleIdx="18" presStyleCnt="3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460D37A-0676-4B29-8AA7-B004CE4867F4}" type="pres">
      <dgm:prSet presAssocID="{CFB7730B-EE1B-47F6-8604-5F94B43161BF}" presName="sibTrans" presStyleLbl="sibTrans2D1" presStyleIdx="0" presStyleCnt="0"/>
      <dgm:spPr/>
      <dgm:t>
        <a:bodyPr/>
        <a:lstStyle/>
        <a:p>
          <a:endParaRPr lang="es-MX"/>
        </a:p>
      </dgm:t>
    </dgm:pt>
    <dgm:pt modelId="{B551B987-7935-4B2E-9CB6-31B10751B4FD}" type="pres">
      <dgm:prSet presAssocID="{2439BE9B-8E8A-466A-87E3-47BD0BE51C9E}" presName="compNode" presStyleCnt="0"/>
      <dgm:spPr/>
    </dgm:pt>
    <dgm:pt modelId="{DD000E18-A7A0-48E8-B8B4-A5EC15723649}" type="pres">
      <dgm:prSet presAssocID="{2439BE9B-8E8A-466A-87E3-47BD0BE51C9E}" presName="pictRect" presStyleLbl="node1" presStyleIdx="19" presStyleCnt="33"/>
      <dgm:spPr>
        <a:blipFill rotWithShape="0">
          <a:blip xmlns:r="http://schemas.openxmlformats.org/officeDocument/2006/relationships" r:embed="rId20"/>
          <a:stretch>
            <a:fillRect/>
          </a:stretch>
        </a:blipFill>
      </dgm:spPr>
    </dgm:pt>
    <dgm:pt modelId="{A9B0DB97-DD33-41F2-A7F1-CDF690C21B8B}" type="pres">
      <dgm:prSet presAssocID="{2439BE9B-8E8A-466A-87E3-47BD0BE51C9E}" presName="textRect" presStyleLbl="revTx" presStyleIdx="19" presStyleCnt="3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9BD1BD2-772E-4220-B8FF-FCC050728ECD}" type="pres">
      <dgm:prSet presAssocID="{2B164AD2-37C9-4973-8900-390E8E94B8AA}" presName="sibTrans" presStyleLbl="sibTrans2D1" presStyleIdx="0" presStyleCnt="0"/>
      <dgm:spPr/>
      <dgm:t>
        <a:bodyPr/>
        <a:lstStyle/>
        <a:p>
          <a:endParaRPr lang="es-MX"/>
        </a:p>
      </dgm:t>
    </dgm:pt>
    <dgm:pt modelId="{4D1154B2-BC9D-4B03-8F06-B70261EBF99A}" type="pres">
      <dgm:prSet presAssocID="{E94DAC97-3328-4B53-A307-7D1992FC52D5}" presName="compNode" presStyleCnt="0"/>
      <dgm:spPr/>
    </dgm:pt>
    <dgm:pt modelId="{58667AB7-9908-435C-9AC3-1C6B72DA9797}" type="pres">
      <dgm:prSet presAssocID="{E94DAC97-3328-4B53-A307-7D1992FC52D5}" presName="pictRect" presStyleLbl="node1" presStyleIdx="20" presStyleCnt="33"/>
      <dgm:spPr>
        <a:blipFill rotWithShape="0">
          <a:blip xmlns:r="http://schemas.openxmlformats.org/officeDocument/2006/relationships" r:embed="rId21"/>
          <a:stretch>
            <a:fillRect/>
          </a:stretch>
        </a:blipFill>
      </dgm:spPr>
    </dgm:pt>
    <dgm:pt modelId="{C9BB0734-FD27-4B42-BA91-2EDE05242354}" type="pres">
      <dgm:prSet presAssocID="{E94DAC97-3328-4B53-A307-7D1992FC52D5}" presName="textRect" presStyleLbl="revTx" presStyleIdx="20" presStyleCnt="3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90196C3-E52D-4EA6-8049-DDC3AF6F17A1}" type="pres">
      <dgm:prSet presAssocID="{9C467214-1C19-4C7A-BB91-27238AE9176B}" presName="sibTrans" presStyleLbl="sibTrans2D1" presStyleIdx="0" presStyleCnt="0"/>
      <dgm:spPr/>
      <dgm:t>
        <a:bodyPr/>
        <a:lstStyle/>
        <a:p>
          <a:endParaRPr lang="es-MX"/>
        </a:p>
      </dgm:t>
    </dgm:pt>
    <dgm:pt modelId="{DE9A22B8-152E-4E78-9C22-30FE8B44D8EC}" type="pres">
      <dgm:prSet presAssocID="{3CCFCBD3-9374-461B-A286-FBD84BA444F0}" presName="compNode" presStyleCnt="0"/>
      <dgm:spPr/>
    </dgm:pt>
    <dgm:pt modelId="{8A47BD03-C48C-48B1-867E-DCAF4BA24998}" type="pres">
      <dgm:prSet presAssocID="{3CCFCBD3-9374-461B-A286-FBD84BA444F0}" presName="pictRect" presStyleLbl="node1" presStyleIdx="21" presStyleCnt="33"/>
      <dgm:spPr>
        <a:blipFill rotWithShape="0">
          <a:blip xmlns:r="http://schemas.openxmlformats.org/officeDocument/2006/relationships" r:embed="rId22"/>
          <a:stretch>
            <a:fillRect/>
          </a:stretch>
        </a:blipFill>
      </dgm:spPr>
    </dgm:pt>
    <dgm:pt modelId="{4E10CC48-D4B9-4591-ABE2-46A2D272A125}" type="pres">
      <dgm:prSet presAssocID="{3CCFCBD3-9374-461B-A286-FBD84BA444F0}" presName="textRect" presStyleLbl="revTx" presStyleIdx="21" presStyleCnt="3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167774E-D656-4022-AC28-9F0A95FEF913}" type="pres">
      <dgm:prSet presAssocID="{D4556567-AE78-4F02-BC2E-2EF00DF184D8}" presName="sibTrans" presStyleLbl="sibTrans2D1" presStyleIdx="0" presStyleCnt="0"/>
      <dgm:spPr/>
      <dgm:t>
        <a:bodyPr/>
        <a:lstStyle/>
        <a:p>
          <a:endParaRPr lang="es-MX"/>
        </a:p>
      </dgm:t>
    </dgm:pt>
    <dgm:pt modelId="{13FD2B72-97CC-476E-B98F-AF30B6E9A644}" type="pres">
      <dgm:prSet presAssocID="{9745E29E-B5BB-48EA-9879-596B0DA78ACC}" presName="compNode" presStyleCnt="0"/>
      <dgm:spPr/>
    </dgm:pt>
    <dgm:pt modelId="{71FFC808-6B22-4A52-A0C5-71385A0B32AD}" type="pres">
      <dgm:prSet presAssocID="{9745E29E-B5BB-48EA-9879-596B0DA78ACC}" presName="pictRect" presStyleLbl="node1" presStyleIdx="22" presStyleCnt="33"/>
      <dgm:spPr>
        <a:blipFill rotWithShape="0">
          <a:blip xmlns:r="http://schemas.openxmlformats.org/officeDocument/2006/relationships" r:embed="rId23"/>
          <a:stretch>
            <a:fillRect/>
          </a:stretch>
        </a:blipFill>
      </dgm:spPr>
    </dgm:pt>
    <dgm:pt modelId="{119E1B68-A8E4-455C-9563-EB1E71F420A5}" type="pres">
      <dgm:prSet presAssocID="{9745E29E-B5BB-48EA-9879-596B0DA78ACC}" presName="textRect" presStyleLbl="revTx" presStyleIdx="22" presStyleCnt="3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C794147-C734-4176-A170-3848337FA273}" type="pres">
      <dgm:prSet presAssocID="{9C7DBD7D-F16B-417A-A334-CB46F3D6C29C}" presName="sibTrans" presStyleLbl="sibTrans2D1" presStyleIdx="0" presStyleCnt="0"/>
      <dgm:spPr/>
      <dgm:t>
        <a:bodyPr/>
        <a:lstStyle/>
        <a:p>
          <a:endParaRPr lang="es-MX"/>
        </a:p>
      </dgm:t>
    </dgm:pt>
    <dgm:pt modelId="{1E231B0A-3404-4DE3-A26F-A8497F622E9F}" type="pres">
      <dgm:prSet presAssocID="{408B369F-E286-468F-962C-0F6847DF8CF1}" presName="compNode" presStyleCnt="0"/>
      <dgm:spPr/>
    </dgm:pt>
    <dgm:pt modelId="{58B7BF33-210D-4BDF-B920-3758C4733088}" type="pres">
      <dgm:prSet presAssocID="{408B369F-E286-468F-962C-0F6847DF8CF1}" presName="pictRect" presStyleLbl="node1" presStyleIdx="23" presStyleCnt="33"/>
      <dgm:spPr>
        <a:blipFill rotWithShape="0">
          <a:blip xmlns:r="http://schemas.openxmlformats.org/officeDocument/2006/relationships" r:embed="rId24"/>
          <a:stretch>
            <a:fillRect/>
          </a:stretch>
        </a:blipFill>
      </dgm:spPr>
    </dgm:pt>
    <dgm:pt modelId="{6B1253BD-9BB9-4D5B-B539-85F7916C6AEF}" type="pres">
      <dgm:prSet presAssocID="{408B369F-E286-468F-962C-0F6847DF8CF1}" presName="textRect" presStyleLbl="revTx" presStyleIdx="23" presStyleCnt="3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6EE0A7F-9D19-48D6-BE9D-CFE49A3F6F97}" type="pres">
      <dgm:prSet presAssocID="{1F0ACE7F-784F-443D-A228-A812FFAF5446}" presName="sibTrans" presStyleLbl="sibTrans2D1" presStyleIdx="0" presStyleCnt="0"/>
      <dgm:spPr/>
      <dgm:t>
        <a:bodyPr/>
        <a:lstStyle/>
        <a:p>
          <a:endParaRPr lang="es-MX"/>
        </a:p>
      </dgm:t>
    </dgm:pt>
    <dgm:pt modelId="{DC48B452-F7FC-4A85-8ABE-30430F73D832}" type="pres">
      <dgm:prSet presAssocID="{F0949D84-B9A6-4949-A061-671F788B1078}" presName="compNode" presStyleCnt="0"/>
      <dgm:spPr/>
    </dgm:pt>
    <dgm:pt modelId="{DDB13F72-493B-410D-89E9-C49B3B15B445}" type="pres">
      <dgm:prSet presAssocID="{F0949D84-B9A6-4949-A061-671F788B1078}" presName="pictRect" presStyleLbl="node1" presStyleIdx="24" presStyleCnt="33"/>
      <dgm:spPr>
        <a:blipFill rotWithShape="0">
          <a:blip xmlns:r="http://schemas.openxmlformats.org/officeDocument/2006/relationships" r:embed="rId25"/>
          <a:stretch>
            <a:fillRect/>
          </a:stretch>
        </a:blipFill>
      </dgm:spPr>
    </dgm:pt>
    <dgm:pt modelId="{A4C07064-AB42-4505-808C-71C187C45D3A}" type="pres">
      <dgm:prSet presAssocID="{F0949D84-B9A6-4949-A061-671F788B1078}" presName="textRect" presStyleLbl="revTx" presStyleIdx="24" presStyleCnt="3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41A62D1-DDFB-4AD7-BE12-9A3952EC39A5}" type="pres">
      <dgm:prSet presAssocID="{CE65A039-2A35-4FA3-8B41-BB3EE909DD11}" presName="sibTrans" presStyleLbl="sibTrans2D1" presStyleIdx="0" presStyleCnt="0"/>
      <dgm:spPr/>
      <dgm:t>
        <a:bodyPr/>
        <a:lstStyle/>
        <a:p>
          <a:endParaRPr lang="es-MX"/>
        </a:p>
      </dgm:t>
    </dgm:pt>
    <dgm:pt modelId="{625585EF-8064-48EF-B97E-8201A5AF36AB}" type="pres">
      <dgm:prSet presAssocID="{0606F0F3-63DC-4211-96C1-3CB3EDA2D1D0}" presName="compNode" presStyleCnt="0"/>
      <dgm:spPr/>
    </dgm:pt>
    <dgm:pt modelId="{560EF0D0-CB08-4FC6-A77A-069CC39598D4}" type="pres">
      <dgm:prSet presAssocID="{0606F0F3-63DC-4211-96C1-3CB3EDA2D1D0}" presName="pictRect" presStyleLbl="node1" presStyleIdx="25" presStyleCnt="33"/>
      <dgm:spPr>
        <a:blipFill rotWithShape="0">
          <a:blip xmlns:r="http://schemas.openxmlformats.org/officeDocument/2006/relationships" r:embed="rId26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E7CC3AEA-100A-41D8-B88D-5DCD690B8631}" type="pres">
      <dgm:prSet presAssocID="{0606F0F3-63DC-4211-96C1-3CB3EDA2D1D0}" presName="textRect" presStyleLbl="revTx" presStyleIdx="25" presStyleCnt="3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FF8927B-B9D5-4F0D-89E3-4DD9945061CD}" type="pres">
      <dgm:prSet presAssocID="{C8A9CF9C-87C8-40A1-ADB5-34CFDC79F196}" presName="sibTrans" presStyleLbl="sibTrans2D1" presStyleIdx="0" presStyleCnt="0"/>
      <dgm:spPr/>
      <dgm:t>
        <a:bodyPr/>
        <a:lstStyle/>
        <a:p>
          <a:endParaRPr lang="es-MX"/>
        </a:p>
      </dgm:t>
    </dgm:pt>
    <dgm:pt modelId="{BE6A94C5-A8AF-45E6-BC36-B0CDFE7A2F27}" type="pres">
      <dgm:prSet presAssocID="{7B869CCB-4A88-4198-823A-4A01B6F30849}" presName="compNode" presStyleCnt="0"/>
      <dgm:spPr/>
    </dgm:pt>
    <dgm:pt modelId="{74E28360-91BC-4DA2-B871-F9497803D33B}" type="pres">
      <dgm:prSet presAssocID="{7B869CCB-4A88-4198-823A-4A01B6F30849}" presName="pictRect" presStyleLbl="node1" presStyleIdx="26" presStyleCnt="33"/>
      <dgm:spPr>
        <a:blipFill rotWithShape="0">
          <a:blip xmlns:r="http://schemas.openxmlformats.org/officeDocument/2006/relationships" r:embed="rId27"/>
          <a:stretch>
            <a:fillRect/>
          </a:stretch>
        </a:blipFill>
      </dgm:spPr>
    </dgm:pt>
    <dgm:pt modelId="{269E03D0-1210-4146-A24C-706A47B99ABC}" type="pres">
      <dgm:prSet presAssocID="{7B869CCB-4A88-4198-823A-4A01B6F30849}" presName="textRect" presStyleLbl="revTx" presStyleIdx="26" presStyleCnt="3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2D176F8-6AEF-4B44-AD31-B476D61D75D5}" type="pres">
      <dgm:prSet presAssocID="{2C508AA7-81A9-4B04-A77D-62F8E9AD3DA4}" presName="sibTrans" presStyleLbl="sibTrans2D1" presStyleIdx="0" presStyleCnt="0"/>
      <dgm:spPr/>
      <dgm:t>
        <a:bodyPr/>
        <a:lstStyle/>
        <a:p>
          <a:endParaRPr lang="es-MX"/>
        </a:p>
      </dgm:t>
    </dgm:pt>
    <dgm:pt modelId="{818FE0F6-5ADD-4879-9F86-523222045C1A}" type="pres">
      <dgm:prSet presAssocID="{7B075042-30A3-4521-A528-CE82234E618A}" presName="compNode" presStyleCnt="0"/>
      <dgm:spPr/>
    </dgm:pt>
    <dgm:pt modelId="{440FC9C2-D01E-4884-8776-C04B3BAF5A4E}" type="pres">
      <dgm:prSet presAssocID="{7B075042-30A3-4521-A528-CE82234E618A}" presName="pictRect" presStyleLbl="node1" presStyleIdx="27" presStyleCnt="33"/>
      <dgm:spPr>
        <a:blipFill rotWithShape="0">
          <a:blip xmlns:r="http://schemas.openxmlformats.org/officeDocument/2006/relationships" r:embed="rId28"/>
          <a:stretch>
            <a:fillRect/>
          </a:stretch>
        </a:blipFill>
      </dgm:spPr>
    </dgm:pt>
    <dgm:pt modelId="{29BED3E3-C43C-485E-AFF3-DC97227D9B90}" type="pres">
      <dgm:prSet presAssocID="{7B075042-30A3-4521-A528-CE82234E618A}" presName="textRect" presStyleLbl="revTx" presStyleIdx="27" presStyleCnt="3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E493A56-D2F6-4D77-8667-EC7D6C21F145}" type="pres">
      <dgm:prSet presAssocID="{C4406272-4FE9-44D4-9C35-5C9FC3F29D8D}" presName="sibTrans" presStyleLbl="sibTrans2D1" presStyleIdx="0" presStyleCnt="0"/>
      <dgm:spPr/>
      <dgm:t>
        <a:bodyPr/>
        <a:lstStyle/>
        <a:p>
          <a:endParaRPr lang="es-MX"/>
        </a:p>
      </dgm:t>
    </dgm:pt>
    <dgm:pt modelId="{F4069CDE-56DC-4115-A30C-F011EDA4729A}" type="pres">
      <dgm:prSet presAssocID="{32238B16-A71C-4B6E-B462-AF9A55050A64}" presName="compNode" presStyleCnt="0"/>
      <dgm:spPr/>
    </dgm:pt>
    <dgm:pt modelId="{546591FC-2F97-4EAA-BA87-F5367CC3C144}" type="pres">
      <dgm:prSet presAssocID="{32238B16-A71C-4B6E-B462-AF9A55050A64}" presName="pictRect" presStyleLbl="node1" presStyleIdx="28" presStyleCnt="33"/>
      <dgm:spPr>
        <a:blipFill rotWithShape="0">
          <a:blip xmlns:r="http://schemas.openxmlformats.org/officeDocument/2006/relationships" r:embed="rId29"/>
          <a:stretch>
            <a:fillRect/>
          </a:stretch>
        </a:blipFill>
      </dgm:spPr>
    </dgm:pt>
    <dgm:pt modelId="{BF6ADDC7-F489-45B4-BAE9-1965ED1D1DE3}" type="pres">
      <dgm:prSet presAssocID="{32238B16-A71C-4B6E-B462-AF9A55050A64}" presName="textRect" presStyleLbl="revTx" presStyleIdx="28" presStyleCnt="3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5BC6498-A035-4A02-A186-6B97F51E639B}" type="pres">
      <dgm:prSet presAssocID="{351951EC-2A60-410D-9FF4-2A4E5638FCCB}" presName="sibTrans" presStyleLbl="sibTrans2D1" presStyleIdx="0" presStyleCnt="0"/>
      <dgm:spPr/>
      <dgm:t>
        <a:bodyPr/>
        <a:lstStyle/>
        <a:p>
          <a:endParaRPr lang="es-MX"/>
        </a:p>
      </dgm:t>
    </dgm:pt>
    <dgm:pt modelId="{CA5B5C00-AED8-46A1-8932-2136167A5572}" type="pres">
      <dgm:prSet presAssocID="{33EBD9CE-518F-446A-AB70-909615FC917D}" presName="compNode" presStyleCnt="0"/>
      <dgm:spPr/>
    </dgm:pt>
    <dgm:pt modelId="{DC7FF0B7-AFAB-43D1-BEBC-E4C6424B2228}" type="pres">
      <dgm:prSet presAssocID="{33EBD9CE-518F-446A-AB70-909615FC917D}" presName="pictRect" presStyleLbl="node1" presStyleIdx="29" presStyleCnt="33"/>
      <dgm:spPr>
        <a:blipFill rotWithShape="0">
          <a:blip xmlns:r="http://schemas.openxmlformats.org/officeDocument/2006/relationships" r:embed="rId30"/>
          <a:stretch>
            <a:fillRect/>
          </a:stretch>
        </a:blipFill>
      </dgm:spPr>
    </dgm:pt>
    <dgm:pt modelId="{1B2ECE9E-7C8D-41EF-926E-160C69AF980A}" type="pres">
      <dgm:prSet presAssocID="{33EBD9CE-518F-446A-AB70-909615FC917D}" presName="textRect" presStyleLbl="revTx" presStyleIdx="29" presStyleCnt="3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400322D-2881-430E-BE3A-6019C6B03FE5}" type="pres">
      <dgm:prSet presAssocID="{056A1B30-8563-461B-B5A3-890683A98C84}" presName="sibTrans" presStyleLbl="sibTrans2D1" presStyleIdx="0" presStyleCnt="0"/>
      <dgm:spPr/>
      <dgm:t>
        <a:bodyPr/>
        <a:lstStyle/>
        <a:p>
          <a:endParaRPr lang="es-MX"/>
        </a:p>
      </dgm:t>
    </dgm:pt>
    <dgm:pt modelId="{34F72A56-3DB6-43D8-9E9A-3ED67783DDF1}" type="pres">
      <dgm:prSet presAssocID="{19BFEFBA-6C41-4AC5-AE4F-EC9F5C2CA429}" presName="compNode" presStyleCnt="0"/>
      <dgm:spPr/>
    </dgm:pt>
    <dgm:pt modelId="{DA6B6A84-97B6-45D8-857A-69D363E875A1}" type="pres">
      <dgm:prSet presAssocID="{19BFEFBA-6C41-4AC5-AE4F-EC9F5C2CA429}" presName="pictRect" presStyleLbl="node1" presStyleIdx="30" presStyleCnt="33"/>
      <dgm:spPr>
        <a:blipFill rotWithShape="0">
          <a:blip xmlns:r="http://schemas.openxmlformats.org/officeDocument/2006/relationships" r:embed="rId31"/>
          <a:stretch>
            <a:fillRect/>
          </a:stretch>
        </a:blipFill>
      </dgm:spPr>
    </dgm:pt>
    <dgm:pt modelId="{B2268213-0098-401B-88A3-01B451489AAA}" type="pres">
      <dgm:prSet presAssocID="{19BFEFBA-6C41-4AC5-AE4F-EC9F5C2CA429}" presName="textRect" presStyleLbl="revTx" presStyleIdx="30" presStyleCnt="3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E92568C-AA3D-46A6-89FD-34F120B6BF83}" type="pres">
      <dgm:prSet presAssocID="{62049518-B715-4ED6-BDE4-C4F59B85F1E3}" presName="sibTrans" presStyleLbl="sibTrans2D1" presStyleIdx="0" presStyleCnt="0"/>
      <dgm:spPr/>
      <dgm:t>
        <a:bodyPr/>
        <a:lstStyle/>
        <a:p>
          <a:endParaRPr lang="es-MX"/>
        </a:p>
      </dgm:t>
    </dgm:pt>
    <dgm:pt modelId="{BE25231E-4F0D-46FA-8883-83D2FEB4FD16}" type="pres">
      <dgm:prSet presAssocID="{A44A6A3A-F0EE-4AA5-940F-8BE7ECD03E62}" presName="compNode" presStyleCnt="0"/>
      <dgm:spPr/>
    </dgm:pt>
    <dgm:pt modelId="{E0391CA0-7E59-4176-AC26-8F3B6B622250}" type="pres">
      <dgm:prSet presAssocID="{A44A6A3A-F0EE-4AA5-940F-8BE7ECD03E62}" presName="pictRect" presStyleLbl="node1" presStyleIdx="31" presStyleCnt="33"/>
      <dgm:spPr>
        <a:blipFill rotWithShape="0">
          <a:blip xmlns:r="http://schemas.openxmlformats.org/officeDocument/2006/relationships" r:embed="rId32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FE451917-286E-4920-A8F9-1D7C23A8FD2F}" type="pres">
      <dgm:prSet presAssocID="{A44A6A3A-F0EE-4AA5-940F-8BE7ECD03E62}" presName="textRect" presStyleLbl="revTx" presStyleIdx="31" presStyleCnt="3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1BA5ACB-5EA0-4C91-9054-6B277C36CD5F}" type="pres">
      <dgm:prSet presAssocID="{4D305811-1E8D-4A4B-9658-F14B5BF33EE9}" presName="sibTrans" presStyleLbl="sibTrans2D1" presStyleIdx="0" presStyleCnt="0"/>
      <dgm:spPr/>
      <dgm:t>
        <a:bodyPr/>
        <a:lstStyle/>
        <a:p>
          <a:endParaRPr lang="es-MX"/>
        </a:p>
      </dgm:t>
    </dgm:pt>
    <dgm:pt modelId="{C37F84B4-AC65-457B-9D23-4AC68C52F564}" type="pres">
      <dgm:prSet presAssocID="{F3AC1F7F-DBE1-4CD5-A038-011E75749E0B}" presName="compNode" presStyleCnt="0"/>
      <dgm:spPr/>
    </dgm:pt>
    <dgm:pt modelId="{3DB6FCA9-CFA6-4C8F-81AC-5DD2E59086F6}" type="pres">
      <dgm:prSet presAssocID="{F3AC1F7F-DBE1-4CD5-A038-011E75749E0B}" presName="pictRect" presStyleLbl="node1" presStyleIdx="32" presStyleCnt="33"/>
      <dgm:spPr>
        <a:blipFill rotWithShape="0">
          <a:blip xmlns:r="http://schemas.openxmlformats.org/officeDocument/2006/relationships" r:embed="rId33"/>
          <a:stretch>
            <a:fillRect/>
          </a:stretch>
        </a:blipFill>
      </dgm:spPr>
    </dgm:pt>
    <dgm:pt modelId="{2912D272-4380-4B0E-8968-544EB8919BD8}" type="pres">
      <dgm:prSet presAssocID="{F3AC1F7F-DBE1-4CD5-A038-011E75749E0B}" presName="textRect" presStyleLbl="revTx" presStyleIdx="32" presStyleCnt="3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CDAC5076-EBE5-441D-9AD8-38BD6716620B}" srcId="{48863098-25FC-4A16-A13B-CCFBBEA0981B}" destId="{C364E388-E4AA-471C-AAD3-6ADAE94FE496}" srcOrd="2" destOrd="0" parTransId="{3C45D4D9-8EB2-4F6F-95C5-4342F5C870A4}" sibTransId="{DF10D83D-8F02-42E0-9994-A91CB9861627}"/>
    <dgm:cxn modelId="{C26347AF-049C-46EE-BBCB-515166E0D23A}" type="presOf" srcId="{9C467214-1C19-4C7A-BB91-27238AE9176B}" destId="{A90196C3-E52D-4EA6-8049-DDC3AF6F17A1}" srcOrd="0" destOrd="0" presId="urn:microsoft.com/office/officeart/2005/8/layout/pList1#2"/>
    <dgm:cxn modelId="{3D5A5C48-1241-4387-865E-46F5043D0498}" type="presOf" srcId="{DF10D83D-8F02-42E0-9994-A91CB9861627}" destId="{103190D4-D326-4AEC-BE7C-70CF9AD89E17}" srcOrd="0" destOrd="0" presId="urn:microsoft.com/office/officeart/2005/8/layout/pList1#2"/>
    <dgm:cxn modelId="{71AA3E0E-874B-4FD7-94E9-81BA477FBAD5}" type="presOf" srcId="{62C589EC-ED13-4FC9-BB1E-614DDBECB945}" destId="{82F02B1F-6794-444B-8DE4-D7175401CDD4}" srcOrd="0" destOrd="0" presId="urn:microsoft.com/office/officeart/2005/8/layout/pList1#2"/>
    <dgm:cxn modelId="{5ACF14AA-DC86-407F-AAC8-C655CE7097BD}" srcId="{48863098-25FC-4A16-A13B-CCFBBEA0981B}" destId="{3CCFCBD3-9374-461B-A286-FBD84BA444F0}" srcOrd="21" destOrd="0" parTransId="{AD304340-CAD1-4161-9BB0-7FAEA9120790}" sibTransId="{D4556567-AE78-4F02-BC2E-2EF00DF184D8}"/>
    <dgm:cxn modelId="{0CA1AC22-4AD9-4BCC-B921-A80DE86D132E}" type="presOf" srcId="{6A2A8362-C0B5-4BF7-803B-5EA2A0B54699}" destId="{72CC7B50-B8C1-4557-8C41-9ADCF0DB5CE8}" srcOrd="0" destOrd="0" presId="urn:microsoft.com/office/officeart/2005/8/layout/pList1#2"/>
    <dgm:cxn modelId="{49D7B532-C51E-454F-89A9-F14A047A7624}" srcId="{48863098-25FC-4A16-A13B-CCFBBEA0981B}" destId="{3BEB5816-3137-4D66-A835-A49A0A9B543E}" srcOrd="14" destOrd="0" parTransId="{DDDFC55F-9C0C-4FDD-AF1F-0590509DF86D}" sibTransId="{B3E5096B-740D-4B64-81C8-B69029ECB6D0}"/>
    <dgm:cxn modelId="{E53E06B9-68D9-413B-A07B-E23431716253}" type="presOf" srcId="{C364E388-E4AA-471C-AAD3-6ADAE94FE496}" destId="{4FAFFBB2-9E83-4B6E-83AB-507D83BBBED6}" srcOrd="0" destOrd="0" presId="urn:microsoft.com/office/officeart/2005/8/layout/pList1#2"/>
    <dgm:cxn modelId="{92355CCA-7021-442D-B0F7-FC8FDAC4B793}" srcId="{48863098-25FC-4A16-A13B-CCFBBEA0981B}" destId="{93763D99-3FE7-401D-A500-BE2F919781A1}" srcOrd="18" destOrd="0" parTransId="{1BDC6010-657C-4F5D-BEBD-8E8EEB5CCCD1}" sibTransId="{CFB7730B-EE1B-47F6-8604-5F94B43161BF}"/>
    <dgm:cxn modelId="{6350A9CF-B2F4-436A-B512-584CB36307F3}" type="presOf" srcId="{A521107B-583A-45D0-90D7-FF2FFA7A91A4}" destId="{7A67B235-553A-4E30-86FD-04DD33D2E0C6}" srcOrd="0" destOrd="0" presId="urn:microsoft.com/office/officeart/2005/8/layout/pList1#2"/>
    <dgm:cxn modelId="{767BD5E8-E5FD-4392-8092-6913677AD6BD}" type="presOf" srcId="{93800512-E371-40FD-837D-617ED4FE0601}" destId="{621491D0-89C6-4B3F-850C-D95DE89ADA5E}" srcOrd="0" destOrd="0" presId="urn:microsoft.com/office/officeart/2005/8/layout/pList1#2"/>
    <dgm:cxn modelId="{A436DA5F-061F-42A2-98B0-F488C9B18405}" srcId="{48863098-25FC-4A16-A13B-CCFBBEA0981B}" destId="{7B075042-30A3-4521-A528-CE82234E618A}" srcOrd="27" destOrd="0" parTransId="{8B40E954-E481-44E9-B23B-B9E632733D17}" sibTransId="{C4406272-4FE9-44D4-9C35-5C9FC3F29D8D}"/>
    <dgm:cxn modelId="{AEC95859-E4A1-47B8-AF46-2546170B181F}" type="presOf" srcId="{CAE7D918-7AE6-4C47-8860-5D3A937626B1}" destId="{5241DF82-DA79-4B6A-8F16-1D95F7CEBF8C}" srcOrd="0" destOrd="0" presId="urn:microsoft.com/office/officeart/2005/8/layout/pList1#2"/>
    <dgm:cxn modelId="{7D674275-C20F-4AA6-BF80-2C800F0C4EE1}" srcId="{48863098-25FC-4A16-A13B-CCFBBEA0981B}" destId="{40BCE596-1CE6-49F8-83E5-22231EBB5CC1}" srcOrd="3" destOrd="0" parTransId="{7E4ACC50-D8FE-4F9C-BB44-5063E41989E0}" sibTransId="{7888ECEA-A945-48FE-B5B6-E2DAF1756E9D}"/>
    <dgm:cxn modelId="{BC1DB26D-1822-49C5-8455-4C03E988CE51}" type="presOf" srcId="{351951EC-2A60-410D-9FF4-2A4E5638FCCB}" destId="{75BC6498-A035-4A02-A186-6B97F51E639B}" srcOrd="0" destOrd="0" presId="urn:microsoft.com/office/officeart/2005/8/layout/pList1#2"/>
    <dgm:cxn modelId="{B2E68069-EE9B-4F92-A145-5CA284BE190C}" type="presOf" srcId="{19BFEFBA-6C41-4AC5-AE4F-EC9F5C2CA429}" destId="{B2268213-0098-401B-88A3-01B451489AAA}" srcOrd="0" destOrd="0" presId="urn:microsoft.com/office/officeart/2005/8/layout/pList1#2"/>
    <dgm:cxn modelId="{F93B5733-B7FD-4F39-AD2B-389CBBDF9671}" type="presOf" srcId="{E475478F-639E-4F4D-9556-964EA48E8428}" destId="{65FD3494-89BB-44CC-9878-1C3069868D40}" srcOrd="0" destOrd="0" presId="urn:microsoft.com/office/officeart/2005/8/layout/pList1#2"/>
    <dgm:cxn modelId="{0E2B1F22-3B21-4346-AAB7-B53F240920C8}" type="presOf" srcId="{3BEB5816-3137-4D66-A835-A49A0A9B543E}" destId="{0B0316C3-5AB3-4C5E-9338-85C41009A638}" srcOrd="0" destOrd="0" presId="urn:microsoft.com/office/officeart/2005/8/layout/pList1#2"/>
    <dgm:cxn modelId="{FF433512-6780-4211-BE9D-D2424BA3BF0D}" srcId="{48863098-25FC-4A16-A13B-CCFBBEA0981B}" destId="{62C589EC-ED13-4FC9-BB1E-614DDBECB945}" srcOrd="0" destOrd="0" parTransId="{74983D24-1905-4BF3-987F-B372E97AEB9A}" sibTransId="{2B605EE2-4C5B-47B2-B859-20EB9C05BDFE}"/>
    <dgm:cxn modelId="{BAEC5C4F-53BA-41BC-919D-8C2112286DF7}" type="presOf" srcId="{C4406272-4FE9-44D4-9C35-5C9FC3F29D8D}" destId="{AE493A56-D2F6-4D77-8667-EC7D6C21F145}" srcOrd="0" destOrd="0" presId="urn:microsoft.com/office/officeart/2005/8/layout/pList1#2"/>
    <dgm:cxn modelId="{89E38153-3D7E-4449-A95A-3C7DFA0DE0A5}" type="presOf" srcId="{D2DBADE3-ACF5-47F7-8489-FA956C6AD5EE}" destId="{6919D0AA-01E4-4D82-B8D3-1DD9FD8782A4}" srcOrd="0" destOrd="0" presId="urn:microsoft.com/office/officeart/2005/8/layout/pList1#2"/>
    <dgm:cxn modelId="{061F8598-B97D-4169-AD4A-B496682A4E25}" srcId="{48863098-25FC-4A16-A13B-CCFBBEA0981B}" destId="{7B869CCB-4A88-4198-823A-4A01B6F30849}" srcOrd="26" destOrd="0" parTransId="{C0691064-6BA0-4C72-ADEA-E1438287B0DC}" sibTransId="{2C508AA7-81A9-4B04-A77D-62F8E9AD3DA4}"/>
    <dgm:cxn modelId="{BE8F338E-B908-44D2-BFCF-F7D1F9454079}" type="presOf" srcId="{62049518-B715-4ED6-BDE4-C4F59B85F1E3}" destId="{EE92568C-AA3D-46A6-89FD-34F120B6BF83}" srcOrd="0" destOrd="0" presId="urn:microsoft.com/office/officeart/2005/8/layout/pList1#2"/>
    <dgm:cxn modelId="{3A1A68B6-A0C4-4931-8781-D33A3D97E615}" type="presOf" srcId="{32238B16-A71C-4B6E-B462-AF9A55050A64}" destId="{BF6ADDC7-F489-45B4-BAE9-1965ED1D1DE3}" srcOrd="0" destOrd="0" presId="urn:microsoft.com/office/officeart/2005/8/layout/pList1#2"/>
    <dgm:cxn modelId="{04D14AAC-DCC1-4AE4-8826-483FF399D000}" type="presOf" srcId="{40BCE596-1CE6-49F8-83E5-22231EBB5CC1}" destId="{3ED40867-3E2A-4318-A42B-E78A3C01A4AA}" srcOrd="0" destOrd="0" presId="urn:microsoft.com/office/officeart/2005/8/layout/pList1#2"/>
    <dgm:cxn modelId="{2A126AB0-783D-4001-8048-2E00A38F8C36}" type="presOf" srcId="{26818ECA-48CD-4C70-AA4A-4B58C8D1273D}" destId="{67945431-5B27-4780-9B81-4F9B676454FC}" srcOrd="0" destOrd="0" presId="urn:microsoft.com/office/officeart/2005/8/layout/pList1#2"/>
    <dgm:cxn modelId="{97C9C7C6-2B84-45C9-BD81-214D538ED252}" srcId="{48863098-25FC-4A16-A13B-CCFBBEA0981B}" destId="{6FDFD52B-32C2-48AE-838A-563595D50642}" srcOrd="9" destOrd="0" parTransId="{9178532D-A0B4-431C-A2F5-164D01990AAE}" sibTransId="{38D83FF4-3B83-4516-904B-51F33C82A901}"/>
    <dgm:cxn modelId="{0C442F2C-8E10-4B87-BE45-C71E55060A38}" srcId="{48863098-25FC-4A16-A13B-CCFBBEA0981B}" destId="{E94DAC97-3328-4B53-A307-7D1992FC52D5}" srcOrd="20" destOrd="0" parTransId="{9CDFB52E-7A5A-4FB4-BD81-3B0BEF81EE9C}" sibTransId="{9C467214-1C19-4C7A-BB91-27238AE9176B}"/>
    <dgm:cxn modelId="{356CCBC9-119F-4729-BC5A-D5C5CF6CA279}" srcId="{48863098-25FC-4A16-A13B-CCFBBEA0981B}" destId="{653E41F4-C52E-4EB7-99ED-F903846C4826}" srcOrd="17" destOrd="0" parTransId="{CA8A548C-FCEE-47FB-80E1-FC562093FFB3}" sibTransId="{D2DBADE3-ACF5-47F7-8489-FA956C6AD5EE}"/>
    <dgm:cxn modelId="{EE236364-D301-4771-B42F-468D077EDD86}" type="presOf" srcId="{48863098-25FC-4A16-A13B-CCFBBEA0981B}" destId="{728365F4-5FB1-473B-852D-D1A11AEFAA9D}" srcOrd="0" destOrd="0" presId="urn:microsoft.com/office/officeart/2005/8/layout/pList1#2"/>
    <dgm:cxn modelId="{6A6299DA-1112-46AD-AF7E-A36A0ACFD85E}" type="presOf" srcId="{2B164AD2-37C9-4973-8900-390E8E94B8AA}" destId="{19BD1BD2-772E-4220-B8FF-FCC050728ECD}" srcOrd="0" destOrd="0" presId="urn:microsoft.com/office/officeart/2005/8/layout/pList1#2"/>
    <dgm:cxn modelId="{7EDA6342-61C1-4133-A464-52DE91741D71}" type="presOf" srcId="{F0949D84-B9A6-4949-A061-671F788B1078}" destId="{A4C07064-AB42-4505-808C-71C187C45D3A}" srcOrd="0" destOrd="0" presId="urn:microsoft.com/office/officeart/2005/8/layout/pList1#2"/>
    <dgm:cxn modelId="{4B0DD951-38E1-493B-9421-51F32A4FD7E4}" srcId="{48863098-25FC-4A16-A13B-CCFBBEA0981B}" destId="{CAE7D918-7AE6-4C47-8860-5D3A937626B1}" srcOrd="16" destOrd="0" parTransId="{EDE32006-5EAA-406E-AFA0-6A7916E1D917}" sibTransId="{E97321DC-8911-45A2-B5C1-A0702D08FFEF}"/>
    <dgm:cxn modelId="{231F5292-0C83-40A6-B4B0-2537203216CD}" type="presOf" srcId="{5B430592-6EFF-4B03-A3E7-9A19AD328BE5}" destId="{D83B6C98-F44B-405F-BF91-F2542C65E0CB}" srcOrd="0" destOrd="0" presId="urn:microsoft.com/office/officeart/2005/8/layout/pList1#2"/>
    <dgm:cxn modelId="{A7D79AA6-9231-4F87-8A2D-0DD96337827F}" type="presOf" srcId="{A82FB5BD-5719-4074-B105-8BEF6F7C1DF8}" destId="{C556883F-32D4-4D5E-B3FA-C9692BF8DFAC}" srcOrd="0" destOrd="0" presId="urn:microsoft.com/office/officeart/2005/8/layout/pList1#2"/>
    <dgm:cxn modelId="{2585916F-BAF4-4701-9B24-41731CB3CA52}" type="presOf" srcId="{B2AF0E96-42F3-47AA-B3F1-5C2AAF82C212}" destId="{A180A6FB-1E01-4BBE-81DC-9D9F930D281B}" srcOrd="0" destOrd="0" presId="urn:microsoft.com/office/officeart/2005/8/layout/pList1#2"/>
    <dgm:cxn modelId="{244893AF-713E-4BCA-AE7F-B2FDD6CBE4F0}" type="presOf" srcId="{9F5EDCC7-D4DA-40BE-91CD-64A6046574FC}" destId="{87C86126-FDF6-4CAB-939B-0A40C63DA61B}" srcOrd="0" destOrd="0" presId="urn:microsoft.com/office/officeart/2005/8/layout/pList1#2"/>
    <dgm:cxn modelId="{9DBD0C30-00AC-48C7-B717-D8EDD025D7BC}" type="presOf" srcId="{E94DAC97-3328-4B53-A307-7D1992FC52D5}" destId="{C9BB0734-FD27-4B42-BA91-2EDE05242354}" srcOrd="0" destOrd="0" presId="urn:microsoft.com/office/officeart/2005/8/layout/pList1#2"/>
    <dgm:cxn modelId="{35657289-5AA1-40A0-B347-8CB74A40D710}" type="presOf" srcId="{33EBD9CE-518F-446A-AB70-909615FC917D}" destId="{1B2ECE9E-7C8D-41EF-926E-160C69AF980A}" srcOrd="0" destOrd="0" presId="urn:microsoft.com/office/officeart/2005/8/layout/pList1#2"/>
    <dgm:cxn modelId="{E9522907-436B-455B-921D-31B12703921B}" type="presOf" srcId="{6733E6C1-C272-4681-BD8A-E6D1EBFFBAAD}" destId="{01D31932-F180-40AA-8DE9-C1D0426DD608}" srcOrd="0" destOrd="0" presId="urn:microsoft.com/office/officeart/2005/8/layout/pList1#2"/>
    <dgm:cxn modelId="{1F00F25A-FFC9-418B-8755-EE04311CC919}" type="presOf" srcId="{9C7DBD7D-F16B-417A-A334-CB46F3D6C29C}" destId="{7C794147-C734-4176-A170-3848337FA273}" srcOrd="0" destOrd="0" presId="urn:microsoft.com/office/officeart/2005/8/layout/pList1#2"/>
    <dgm:cxn modelId="{E4D147A6-0C16-4F05-995B-174B04FD7709}" type="presOf" srcId="{6EC3DE4C-0A25-4DCD-84FB-46E3BAFE3BC2}" destId="{CA75D81A-CBF8-42F3-BE0A-41245563D2CD}" srcOrd="0" destOrd="0" presId="urn:microsoft.com/office/officeart/2005/8/layout/pList1#2"/>
    <dgm:cxn modelId="{DB3BF2DF-8E54-4BCF-B022-9DD2F21B0DFE}" srcId="{48863098-25FC-4A16-A13B-CCFBBEA0981B}" destId="{2BC98C6D-4503-4959-8B2C-10AF531E4D8D}" srcOrd="8" destOrd="0" parTransId="{C8C6279C-5B91-4283-811C-31DB0C9A844E}" sibTransId="{55BF2FC2-19B6-4850-8FA3-6BB1FD5C5F4E}"/>
    <dgm:cxn modelId="{6B7FCD07-FA46-4843-B7F2-AB4E4C921E83}" srcId="{48863098-25FC-4A16-A13B-CCFBBEA0981B}" destId="{9F5EDCC7-D4DA-40BE-91CD-64A6046574FC}" srcOrd="5" destOrd="0" parTransId="{986DF303-40AE-4E55-8886-B1B4DC4B7A26}" sibTransId="{42DC710C-A52C-4B76-B567-0992D762F7A6}"/>
    <dgm:cxn modelId="{5D0049F6-3325-414E-810F-81B459708E06}" type="presOf" srcId="{42DC710C-A52C-4B76-B567-0992D762F7A6}" destId="{FCB499C2-8B54-42E8-BDB0-FB141EFF945F}" srcOrd="0" destOrd="0" presId="urn:microsoft.com/office/officeart/2005/8/layout/pList1#2"/>
    <dgm:cxn modelId="{766F3B95-C2F0-4359-8D60-0FFCDC1F81ED}" type="presOf" srcId="{7888ECEA-A945-48FE-B5B6-E2DAF1756E9D}" destId="{E4796C13-150E-4DE4-ACAE-C4092098D8E4}" srcOrd="0" destOrd="0" presId="urn:microsoft.com/office/officeart/2005/8/layout/pList1#2"/>
    <dgm:cxn modelId="{B6D40741-FBCB-4E15-8E30-85787ACC88D4}" type="presOf" srcId="{593DD27B-3B2B-47A4-8883-8CF5F65AD3C4}" destId="{AE1FE365-1EC4-49CE-8B2A-39F84F0A67DE}" srcOrd="0" destOrd="0" presId="urn:microsoft.com/office/officeart/2005/8/layout/pList1#2"/>
    <dgm:cxn modelId="{E43D4B4A-0D98-467E-80C7-4BDD6E8B79D2}" srcId="{48863098-25FC-4A16-A13B-CCFBBEA0981B}" destId="{6A2A8362-C0B5-4BF7-803B-5EA2A0B54699}" srcOrd="4" destOrd="0" parTransId="{962E8E5B-0DF3-4DB7-9A2D-959B1EB04946}" sibTransId="{26818ECA-48CD-4C70-AA4A-4B58C8D1273D}"/>
    <dgm:cxn modelId="{430AE377-612F-492B-AAA0-5D64385E1859}" srcId="{48863098-25FC-4A16-A13B-CCFBBEA0981B}" destId="{2439BE9B-8E8A-466A-87E3-47BD0BE51C9E}" srcOrd="19" destOrd="0" parTransId="{9AD64CE3-3D65-4296-ACA3-88998CAD3359}" sibTransId="{2B164AD2-37C9-4973-8900-390E8E94B8AA}"/>
    <dgm:cxn modelId="{8AB02F66-B5CF-404E-B265-42397DD4E96A}" srcId="{48863098-25FC-4A16-A13B-CCFBBEA0981B}" destId="{F17B8F28-57A3-475C-B124-D509798D3C54}" srcOrd="10" destOrd="0" parTransId="{75AE98D0-36F9-43C5-9B33-38CF524FD44E}" sibTransId="{5B430592-6EFF-4B03-A3E7-9A19AD328BE5}"/>
    <dgm:cxn modelId="{617CEA2B-0217-4AF9-9D9F-C608416318C9}" srcId="{48863098-25FC-4A16-A13B-CCFBBEA0981B}" destId="{F3AC1F7F-DBE1-4CD5-A038-011E75749E0B}" srcOrd="32" destOrd="0" parTransId="{E6CFA5C2-8B8B-48EB-9D9F-2763E4251D29}" sibTransId="{FCD4F85A-7578-4338-A794-83C9A28A4CDF}"/>
    <dgm:cxn modelId="{A0ED1D2E-DEAD-4D19-808F-41844869BF6D}" srcId="{48863098-25FC-4A16-A13B-CCFBBEA0981B}" destId="{9745E29E-B5BB-48EA-9879-596B0DA78ACC}" srcOrd="22" destOrd="0" parTransId="{993105AA-F496-4A37-BAE1-A4185D9221D2}" sibTransId="{9C7DBD7D-F16B-417A-A334-CB46F3D6C29C}"/>
    <dgm:cxn modelId="{A402D5D4-15CA-4E9C-AF86-ED77209E5761}" type="presOf" srcId="{CFB7730B-EE1B-47F6-8604-5F94B43161BF}" destId="{3460D37A-0676-4B29-8AA7-B004CE4867F4}" srcOrd="0" destOrd="0" presId="urn:microsoft.com/office/officeart/2005/8/layout/pList1#2"/>
    <dgm:cxn modelId="{490237DC-6D64-4623-B28E-FBE393B88F1A}" type="presOf" srcId="{D4556567-AE78-4F02-BC2E-2EF00DF184D8}" destId="{F167774E-D656-4022-AC28-9F0A95FEF913}" srcOrd="0" destOrd="0" presId="urn:microsoft.com/office/officeart/2005/8/layout/pList1#2"/>
    <dgm:cxn modelId="{A04ED489-8B9F-4124-B84D-869CAEB8B6C2}" type="presOf" srcId="{2439BE9B-8E8A-466A-87E3-47BD0BE51C9E}" destId="{A9B0DB97-DD33-41F2-A7F1-CDF690C21B8B}" srcOrd="0" destOrd="0" presId="urn:microsoft.com/office/officeart/2005/8/layout/pList1#2"/>
    <dgm:cxn modelId="{5527A137-AAF1-4B52-A17B-5074F36C5CD7}" type="presOf" srcId="{056A1B30-8563-461B-B5A3-890683A98C84}" destId="{0400322D-2881-430E-BE3A-6019C6B03FE5}" srcOrd="0" destOrd="0" presId="urn:microsoft.com/office/officeart/2005/8/layout/pList1#2"/>
    <dgm:cxn modelId="{CB55FAE0-1DC6-4F2E-A87E-AD14C0324CA0}" type="presOf" srcId="{3CCFCBD3-9374-461B-A286-FBD84BA444F0}" destId="{4E10CC48-D4B9-4591-ABE2-46A2D272A125}" srcOrd="0" destOrd="0" presId="urn:microsoft.com/office/officeart/2005/8/layout/pList1#2"/>
    <dgm:cxn modelId="{D6EF4FAE-F185-4559-A8CE-5D53124F6602}" type="presOf" srcId="{A44A6A3A-F0EE-4AA5-940F-8BE7ECD03E62}" destId="{FE451917-286E-4920-A8F9-1D7C23A8FD2F}" srcOrd="0" destOrd="0" presId="urn:microsoft.com/office/officeart/2005/8/layout/pList1#2"/>
    <dgm:cxn modelId="{8245B067-DE9A-4C66-81A3-684C2F3C8B09}" type="presOf" srcId="{BC2201E8-CF16-4CA3-A771-9CAAF58F6E5F}" destId="{A3FBAF2B-823E-4B1B-B915-282D3E95BD6E}" srcOrd="0" destOrd="0" presId="urn:microsoft.com/office/officeart/2005/8/layout/pList1#2"/>
    <dgm:cxn modelId="{60C90F25-9A59-4C5B-A9F9-B82AB5161F58}" srcId="{48863098-25FC-4A16-A13B-CCFBBEA0981B}" destId="{BC2201E8-CF16-4CA3-A771-9CAAF58F6E5F}" srcOrd="7" destOrd="0" parTransId="{65D31F50-78B6-4408-972C-D3F5EFBF6425}" sibTransId="{B2AF0E96-42F3-47AA-B3F1-5C2AAF82C212}"/>
    <dgm:cxn modelId="{48C31A25-6CDA-4F6A-987E-2E9F49FE4E8D}" type="presOf" srcId="{1F0ACE7F-784F-443D-A228-A812FFAF5446}" destId="{56EE0A7F-9D19-48D6-BE9D-CFE49A3F6F97}" srcOrd="0" destOrd="0" presId="urn:microsoft.com/office/officeart/2005/8/layout/pList1#2"/>
    <dgm:cxn modelId="{C3F0328E-D26A-4628-BC9C-48324E3E933B}" type="presOf" srcId="{653E41F4-C52E-4EB7-99ED-F903846C4826}" destId="{41C3CDD1-BD58-4652-9710-0431EF372824}" srcOrd="0" destOrd="0" presId="urn:microsoft.com/office/officeart/2005/8/layout/pList1#2"/>
    <dgm:cxn modelId="{6100BEB2-3269-47A2-92C8-88CBCF8EC29F}" srcId="{48863098-25FC-4A16-A13B-CCFBBEA0981B}" destId="{0AE963C7-98D4-4B52-95F0-7F7DF2E25E24}" srcOrd="12" destOrd="0" parTransId="{B7860A4D-D03C-455D-9F86-2A06F45F48F9}" sibTransId="{A521107B-583A-45D0-90D7-FF2FFA7A91A4}"/>
    <dgm:cxn modelId="{FF4E1F64-3E0F-4DF5-9FD6-1227BFA34F19}" srcId="{48863098-25FC-4A16-A13B-CCFBBEA0981B}" destId="{93800512-E371-40FD-837D-617ED4FE0601}" srcOrd="13" destOrd="0" parTransId="{F65603B1-D79A-4C39-B6A7-AD7554533327}" sibTransId="{6733E6C1-C272-4681-BD8A-E6D1EBFFBAAD}"/>
    <dgm:cxn modelId="{C92B1F52-569A-4F23-9FF7-F2F24EFB7C6B}" type="presOf" srcId="{2BC98C6D-4503-4959-8B2C-10AF531E4D8D}" destId="{7A76A73E-7D71-4885-81AE-B05CD4D238F1}" srcOrd="0" destOrd="0" presId="urn:microsoft.com/office/officeart/2005/8/layout/pList1#2"/>
    <dgm:cxn modelId="{D1D244DE-E26C-4521-B510-43AE4F08947E}" srcId="{48863098-25FC-4A16-A13B-CCFBBEA0981B}" destId="{F0949D84-B9A6-4949-A061-671F788B1078}" srcOrd="24" destOrd="0" parTransId="{491EEFD0-3CEA-46EC-905B-3C29FD6DAAC2}" sibTransId="{CE65A039-2A35-4FA3-8B41-BB3EE909DD11}"/>
    <dgm:cxn modelId="{8A15869C-B609-46EA-80FC-388EF8422D02}" srcId="{48863098-25FC-4A16-A13B-CCFBBEA0981B}" destId="{6AFF143F-06C1-4767-8CA8-52BBA238FD85}" srcOrd="1" destOrd="0" parTransId="{07092AF5-D0F7-4859-9592-3659D378907A}" sibTransId="{FD5D882C-617C-4A23-A412-85800828D17C}"/>
    <dgm:cxn modelId="{1B785DA2-839D-4E49-B90D-329BB014814C}" type="presOf" srcId="{408B369F-E286-468F-962C-0F6847DF8CF1}" destId="{6B1253BD-9BB9-4D5B-B539-85F7916C6AEF}" srcOrd="0" destOrd="0" presId="urn:microsoft.com/office/officeart/2005/8/layout/pList1#2"/>
    <dgm:cxn modelId="{829DDF66-79C7-426F-B888-F57798F20485}" type="presOf" srcId="{2C508AA7-81A9-4B04-A77D-62F8E9AD3DA4}" destId="{F2D176F8-6AEF-4B44-AD31-B476D61D75D5}" srcOrd="0" destOrd="0" presId="urn:microsoft.com/office/officeart/2005/8/layout/pList1#2"/>
    <dgm:cxn modelId="{F390B3BA-4DCF-4C73-ACDB-0F410F829959}" type="presOf" srcId="{F17B8F28-57A3-475C-B124-D509798D3C54}" destId="{7178CC36-73D7-4363-B7FD-325448A45BCE}" srcOrd="0" destOrd="0" presId="urn:microsoft.com/office/officeart/2005/8/layout/pList1#2"/>
    <dgm:cxn modelId="{7EB132A5-9F12-4EF1-87EC-CD892608B793}" type="presOf" srcId="{7B075042-30A3-4521-A528-CE82234E618A}" destId="{29BED3E3-C43C-485E-AFF3-DC97227D9B90}" srcOrd="0" destOrd="0" presId="urn:microsoft.com/office/officeart/2005/8/layout/pList1#2"/>
    <dgm:cxn modelId="{008A97B4-6128-423C-835F-CB6943D96DFE}" type="presOf" srcId="{E97321DC-8911-45A2-B5C1-A0702D08FFEF}" destId="{928A41AD-B92F-4C75-B73A-F0D1A6C9B936}" srcOrd="0" destOrd="0" presId="urn:microsoft.com/office/officeart/2005/8/layout/pList1#2"/>
    <dgm:cxn modelId="{CF897B6E-FD6B-4815-88C3-DDEE53E90431}" type="presOf" srcId="{55BF2FC2-19B6-4850-8FA3-6BB1FD5C5F4E}" destId="{ABBF3A6D-0684-4495-93B0-56C686FDC152}" srcOrd="0" destOrd="0" presId="urn:microsoft.com/office/officeart/2005/8/layout/pList1#2"/>
    <dgm:cxn modelId="{86E40152-863F-42C1-A055-378C336277E8}" type="presOf" srcId="{CE65A039-2A35-4FA3-8B41-BB3EE909DD11}" destId="{741A62D1-DDFB-4AD7-BE12-9A3952EC39A5}" srcOrd="0" destOrd="0" presId="urn:microsoft.com/office/officeart/2005/8/layout/pList1#2"/>
    <dgm:cxn modelId="{5BC059A9-7C4B-4251-AF6F-0DBA5099DE75}" type="presOf" srcId="{0AE963C7-98D4-4B52-95F0-7F7DF2E25E24}" destId="{84457DA2-A4E4-41DF-AF0C-93A0F5C396B9}" srcOrd="0" destOrd="0" presId="urn:microsoft.com/office/officeart/2005/8/layout/pList1#2"/>
    <dgm:cxn modelId="{11A2BDE2-D2A3-41F2-A227-6F8639D09AC5}" srcId="{48863098-25FC-4A16-A13B-CCFBBEA0981B}" destId="{408B369F-E286-468F-962C-0F6847DF8CF1}" srcOrd="23" destOrd="0" parTransId="{FA7A774C-9A9A-4595-A184-5A4890678F6A}" sibTransId="{1F0ACE7F-784F-443D-A228-A812FFAF5446}"/>
    <dgm:cxn modelId="{4BAAED48-0C01-4C46-AB9D-9C9443CC9561}" type="presOf" srcId="{7B869CCB-4A88-4198-823A-4A01B6F30849}" destId="{269E03D0-1210-4146-A24C-706A47B99ABC}" srcOrd="0" destOrd="0" presId="urn:microsoft.com/office/officeart/2005/8/layout/pList1#2"/>
    <dgm:cxn modelId="{3AE93442-B23A-4309-A525-04E8C24D562F}" srcId="{48863098-25FC-4A16-A13B-CCFBBEA0981B}" destId="{E475478F-639E-4F4D-9556-964EA48E8428}" srcOrd="6" destOrd="0" parTransId="{B7E709FB-D222-46DF-AD9F-73FBAF48443E}" sibTransId="{593DD27B-3B2B-47A4-8883-8CF5F65AD3C4}"/>
    <dgm:cxn modelId="{737D7C2E-BD54-4E8F-A366-6E901D7971B8}" type="presOf" srcId="{9745E29E-B5BB-48EA-9879-596B0DA78ACC}" destId="{119E1B68-A8E4-455C-9563-EB1E71F420A5}" srcOrd="0" destOrd="0" presId="urn:microsoft.com/office/officeart/2005/8/layout/pList1#2"/>
    <dgm:cxn modelId="{498050D6-92CC-4478-8FE6-898086BC9325}" srcId="{48863098-25FC-4A16-A13B-CCFBBEA0981B}" destId="{33EBD9CE-518F-446A-AB70-909615FC917D}" srcOrd="29" destOrd="0" parTransId="{8FA85B31-421F-48BE-9696-7E05ADECD010}" sibTransId="{056A1B30-8563-461B-B5A3-890683A98C84}"/>
    <dgm:cxn modelId="{16EA7F70-EFB0-4919-87AB-A46EC5CC9B65}" type="presOf" srcId="{ECFB9ED9-1B01-4EBB-ABB5-77375E730924}" destId="{01B4BC88-E6F6-4187-828A-154D29898BFA}" srcOrd="0" destOrd="0" presId="urn:microsoft.com/office/officeart/2005/8/layout/pList1#2"/>
    <dgm:cxn modelId="{E9EE6C2C-7F49-4738-AC72-2A37D3D9F8B3}" type="presOf" srcId="{6AFF143F-06C1-4767-8CA8-52BBA238FD85}" destId="{F62B2631-8E6A-44BD-A6E2-C868693EE886}" srcOrd="0" destOrd="0" presId="urn:microsoft.com/office/officeart/2005/8/layout/pList1#2"/>
    <dgm:cxn modelId="{3CD11045-FFD8-4283-A30A-6D2E3D1E71C8}" srcId="{48863098-25FC-4A16-A13B-CCFBBEA0981B}" destId="{9DA608D1-4FBF-4C08-8072-77308700876C}" srcOrd="11" destOrd="0" parTransId="{69B760A8-7FDD-410C-AB2A-02F7EC1F48E2}" sibTransId="{ECFB9ED9-1B01-4EBB-ABB5-77375E730924}"/>
    <dgm:cxn modelId="{8A32789A-B6DC-4EED-8238-ADC0F0B11E77}" type="presOf" srcId="{FD5D882C-617C-4A23-A412-85800828D17C}" destId="{4A52AD42-E09B-4FCF-8746-AD44BA5ACFA4}" srcOrd="0" destOrd="0" presId="urn:microsoft.com/office/officeart/2005/8/layout/pList1#2"/>
    <dgm:cxn modelId="{25BE5284-ECE3-4CEF-B15A-3A5AC0AE2955}" type="presOf" srcId="{C8A9CF9C-87C8-40A1-ADB5-34CFDC79F196}" destId="{FFF8927B-B9D5-4F0D-89E3-4DD9945061CD}" srcOrd="0" destOrd="0" presId="urn:microsoft.com/office/officeart/2005/8/layout/pList1#2"/>
    <dgm:cxn modelId="{21939FF8-9871-4B78-800B-B1CC01FF9D34}" srcId="{48863098-25FC-4A16-A13B-CCFBBEA0981B}" destId="{32238B16-A71C-4B6E-B462-AF9A55050A64}" srcOrd="28" destOrd="0" parTransId="{0025ADA9-B5BD-44D5-BDCD-208DEB957F7D}" sibTransId="{351951EC-2A60-410D-9FF4-2A4E5638FCCB}"/>
    <dgm:cxn modelId="{812FD2F2-C6F3-45C8-A8FC-EEF18F9CE1D0}" type="presOf" srcId="{F3AC1F7F-DBE1-4CD5-A038-011E75749E0B}" destId="{2912D272-4380-4B0E-8968-544EB8919BD8}" srcOrd="0" destOrd="0" presId="urn:microsoft.com/office/officeart/2005/8/layout/pList1#2"/>
    <dgm:cxn modelId="{E34E92F6-62DB-436F-9BFB-E2618D7B2F55}" type="presOf" srcId="{0606F0F3-63DC-4211-96C1-3CB3EDA2D1D0}" destId="{E7CC3AEA-100A-41D8-B88D-5DCD690B8631}" srcOrd="0" destOrd="0" presId="urn:microsoft.com/office/officeart/2005/8/layout/pList1#2"/>
    <dgm:cxn modelId="{17D28198-60CE-4951-9156-6951EFDA8D86}" srcId="{48863098-25FC-4A16-A13B-CCFBBEA0981B}" destId="{19BFEFBA-6C41-4AC5-AE4F-EC9F5C2CA429}" srcOrd="30" destOrd="0" parTransId="{F98F0ACA-62B7-4554-A46C-3B5C3C02C2C5}" sibTransId="{62049518-B715-4ED6-BDE4-C4F59B85F1E3}"/>
    <dgm:cxn modelId="{63521F09-F532-439F-9B11-B236CF513F43}" srcId="{48863098-25FC-4A16-A13B-CCFBBEA0981B}" destId="{0606F0F3-63DC-4211-96C1-3CB3EDA2D1D0}" srcOrd="25" destOrd="0" parTransId="{162106F4-D3AD-421D-999B-D540F18F706F}" sibTransId="{C8A9CF9C-87C8-40A1-ADB5-34CFDC79F196}"/>
    <dgm:cxn modelId="{8CBA35E3-532E-41A5-B40E-6E6EA08614B1}" type="presOf" srcId="{93763D99-3FE7-401D-A500-BE2F919781A1}" destId="{409B59F4-2ABD-4AD5-A06E-3EE2E4D9DA50}" srcOrd="0" destOrd="0" presId="urn:microsoft.com/office/officeart/2005/8/layout/pList1#2"/>
    <dgm:cxn modelId="{B25DB3E4-8F2E-4AF9-A3A4-01710E7C251D}" type="presOf" srcId="{9DA608D1-4FBF-4C08-8072-77308700876C}" destId="{E2525DBE-4031-4A32-ADF7-6B6FA6BC520D}" srcOrd="0" destOrd="0" presId="urn:microsoft.com/office/officeart/2005/8/layout/pList1#2"/>
    <dgm:cxn modelId="{395DFAB4-9CCB-45AD-8DA3-29D1AE81E73B}" type="presOf" srcId="{38D83FF4-3B83-4516-904B-51F33C82A901}" destId="{77165C44-1104-447D-8457-41FE635716C1}" srcOrd="0" destOrd="0" presId="urn:microsoft.com/office/officeart/2005/8/layout/pList1#2"/>
    <dgm:cxn modelId="{EAC3161E-E6F4-46A9-B764-BDB759296901}" type="presOf" srcId="{6FDFD52B-32C2-48AE-838A-563595D50642}" destId="{A8C74A50-9F4C-4470-B9AE-20766C1EB23F}" srcOrd="0" destOrd="0" presId="urn:microsoft.com/office/officeart/2005/8/layout/pList1#2"/>
    <dgm:cxn modelId="{29906FEB-E0E8-437A-8A05-946DCAFB779B}" srcId="{48863098-25FC-4A16-A13B-CCFBBEA0981B}" destId="{6EC3DE4C-0A25-4DCD-84FB-46E3BAFE3BC2}" srcOrd="15" destOrd="0" parTransId="{9F88228F-D822-421A-AC79-7FF1FCEFA4AC}" sibTransId="{A82FB5BD-5719-4074-B105-8BEF6F7C1DF8}"/>
    <dgm:cxn modelId="{5B3F6866-C5ED-4379-874E-95B5E45B0042}" srcId="{48863098-25FC-4A16-A13B-CCFBBEA0981B}" destId="{A44A6A3A-F0EE-4AA5-940F-8BE7ECD03E62}" srcOrd="31" destOrd="0" parTransId="{5B5F03FA-1997-4516-81AF-D3303BE641E8}" sibTransId="{4D305811-1E8D-4A4B-9658-F14B5BF33EE9}"/>
    <dgm:cxn modelId="{98D4B861-3871-4724-B29B-8910BEAA95FB}" type="presOf" srcId="{B3E5096B-740D-4B64-81C8-B69029ECB6D0}" destId="{58873BDF-728C-4551-AE60-4B99F130D0D6}" srcOrd="0" destOrd="0" presId="urn:microsoft.com/office/officeart/2005/8/layout/pList1#2"/>
    <dgm:cxn modelId="{38B760CE-2A29-4CF1-86F4-9491FF22BAD2}" type="presOf" srcId="{4D305811-1E8D-4A4B-9658-F14B5BF33EE9}" destId="{91BA5ACB-5EA0-4C91-9054-6B277C36CD5F}" srcOrd="0" destOrd="0" presId="urn:microsoft.com/office/officeart/2005/8/layout/pList1#2"/>
    <dgm:cxn modelId="{B9514AA0-7A08-48B3-9394-E78AB0130264}" type="presOf" srcId="{2B605EE2-4C5B-47B2-B859-20EB9C05BDFE}" destId="{6FDC3148-921A-447C-B4D0-5F0992DF56B2}" srcOrd="0" destOrd="0" presId="urn:microsoft.com/office/officeart/2005/8/layout/pList1#2"/>
    <dgm:cxn modelId="{04C4F1EB-25D0-4016-B576-427CC81FE7B1}" type="presParOf" srcId="{728365F4-5FB1-473B-852D-D1A11AEFAA9D}" destId="{6D1C60F7-1259-40DD-9F31-C2553861CBE9}" srcOrd="0" destOrd="0" presId="urn:microsoft.com/office/officeart/2005/8/layout/pList1#2"/>
    <dgm:cxn modelId="{3EBFCCCD-CF42-476C-8DAC-14A499259FCA}" type="presParOf" srcId="{6D1C60F7-1259-40DD-9F31-C2553861CBE9}" destId="{ECACBD1F-AE25-4C9D-B7FD-9F0E58FAFD34}" srcOrd="0" destOrd="0" presId="urn:microsoft.com/office/officeart/2005/8/layout/pList1#2"/>
    <dgm:cxn modelId="{0CBEC7C4-B00F-4B2A-B8A7-01CE22AACBCE}" type="presParOf" srcId="{6D1C60F7-1259-40DD-9F31-C2553861CBE9}" destId="{82F02B1F-6794-444B-8DE4-D7175401CDD4}" srcOrd="1" destOrd="0" presId="urn:microsoft.com/office/officeart/2005/8/layout/pList1#2"/>
    <dgm:cxn modelId="{C39EC621-08BD-4324-A0C1-224B33FAEE69}" type="presParOf" srcId="{728365F4-5FB1-473B-852D-D1A11AEFAA9D}" destId="{6FDC3148-921A-447C-B4D0-5F0992DF56B2}" srcOrd="1" destOrd="0" presId="urn:microsoft.com/office/officeart/2005/8/layout/pList1#2"/>
    <dgm:cxn modelId="{5DFF4DA1-8FD0-45B0-968C-9CE8240BAA94}" type="presParOf" srcId="{728365F4-5FB1-473B-852D-D1A11AEFAA9D}" destId="{130C7DA2-BF06-4F8F-96CF-E511F4603A62}" srcOrd="2" destOrd="0" presId="urn:microsoft.com/office/officeart/2005/8/layout/pList1#2"/>
    <dgm:cxn modelId="{ABB72228-185D-4988-8940-14B83FBBA31A}" type="presParOf" srcId="{130C7DA2-BF06-4F8F-96CF-E511F4603A62}" destId="{947FFB42-0DF6-42FF-91D0-A0431E8F9434}" srcOrd="0" destOrd="0" presId="urn:microsoft.com/office/officeart/2005/8/layout/pList1#2"/>
    <dgm:cxn modelId="{F0CAB5BB-847D-4D41-9A30-417EC266F86A}" type="presParOf" srcId="{130C7DA2-BF06-4F8F-96CF-E511F4603A62}" destId="{F62B2631-8E6A-44BD-A6E2-C868693EE886}" srcOrd="1" destOrd="0" presId="urn:microsoft.com/office/officeart/2005/8/layout/pList1#2"/>
    <dgm:cxn modelId="{6F16411D-61DF-49A9-A1A4-B6510CED8038}" type="presParOf" srcId="{728365F4-5FB1-473B-852D-D1A11AEFAA9D}" destId="{4A52AD42-E09B-4FCF-8746-AD44BA5ACFA4}" srcOrd="3" destOrd="0" presId="urn:microsoft.com/office/officeart/2005/8/layout/pList1#2"/>
    <dgm:cxn modelId="{C9997AF7-588D-4F20-8F28-B99FD44ECBF8}" type="presParOf" srcId="{728365F4-5FB1-473B-852D-D1A11AEFAA9D}" destId="{AE3B051D-9DE0-4201-BC5A-F3251E8A2314}" srcOrd="4" destOrd="0" presId="urn:microsoft.com/office/officeart/2005/8/layout/pList1#2"/>
    <dgm:cxn modelId="{A337C3CA-C7A9-411D-AE3C-A1343D819938}" type="presParOf" srcId="{AE3B051D-9DE0-4201-BC5A-F3251E8A2314}" destId="{7C0A977B-B6FA-421F-BED6-F92D6E30AAB3}" srcOrd="0" destOrd="0" presId="urn:microsoft.com/office/officeart/2005/8/layout/pList1#2"/>
    <dgm:cxn modelId="{EF9D6707-31FF-40BC-B178-3C4A3C191190}" type="presParOf" srcId="{AE3B051D-9DE0-4201-BC5A-F3251E8A2314}" destId="{4FAFFBB2-9E83-4B6E-83AB-507D83BBBED6}" srcOrd="1" destOrd="0" presId="urn:microsoft.com/office/officeart/2005/8/layout/pList1#2"/>
    <dgm:cxn modelId="{242A8A5C-1DEC-424C-BBA9-C6FC8B8F031F}" type="presParOf" srcId="{728365F4-5FB1-473B-852D-D1A11AEFAA9D}" destId="{103190D4-D326-4AEC-BE7C-70CF9AD89E17}" srcOrd="5" destOrd="0" presId="urn:microsoft.com/office/officeart/2005/8/layout/pList1#2"/>
    <dgm:cxn modelId="{079D4095-B824-410B-AAED-F4AE57EC014B}" type="presParOf" srcId="{728365F4-5FB1-473B-852D-D1A11AEFAA9D}" destId="{BF9573EA-2421-4BAC-8E10-E338F2181400}" srcOrd="6" destOrd="0" presId="urn:microsoft.com/office/officeart/2005/8/layout/pList1#2"/>
    <dgm:cxn modelId="{19F30968-1AD6-4C0D-A5ED-113C67D43342}" type="presParOf" srcId="{BF9573EA-2421-4BAC-8E10-E338F2181400}" destId="{D157DB29-0DBC-4CB0-A2F2-64CD5631472D}" srcOrd="0" destOrd="0" presId="urn:microsoft.com/office/officeart/2005/8/layout/pList1#2"/>
    <dgm:cxn modelId="{FE138924-DDD5-4E9E-8B9D-7B905A88B36F}" type="presParOf" srcId="{BF9573EA-2421-4BAC-8E10-E338F2181400}" destId="{3ED40867-3E2A-4318-A42B-E78A3C01A4AA}" srcOrd="1" destOrd="0" presId="urn:microsoft.com/office/officeart/2005/8/layout/pList1#2"/>
    <dgm:cxn modelId="{6CF6C7C5-614B-4914-8E15-A27F04BB403B}" type="presParOf" srcId="{728365F4-5FB1-473B-852D-D1A11AEFAA9D}" destId="{E4796C13-150E-4DE4-ACAE-C4092098D8E4}" srcOrd="7" destOrd="0" presId="urn:microsoft.com/office/officeart/2005/8/layout/pList1#2"/>
    <dgm:cxn modelId="{F8A03C1D-2E47-4C35-B766-0E9BF779CF12}" type="presParOf" srcId="{728365F4-5FB1-473B-852D-D1A11AEFAA9D}" destId="{8ED6DFBA-E0EE-464A-B78E-F59D259C5B8A}" srcOrd="8" destOrd="0" presId="urn:microsoft.com/office/officeart/2005/8/layout/pList1#2"/>
    <dgm:cxn modelId="{4E29F9B7-C5CA-42F8-905D-E37BC1F1A8A3}" type="presParOf" srcId="{8ED6DFBA-E0EE-464A-B78E-F59D259C5B8A}" destId="{3A9B86E6-69C7-4456-95A6-6EB367DD59A3}" srcOrd="0" destOrd="0" presId="urn:microsoft.com/office/officeart/2005/8/layout/pList1#2"/>
    <dgm:cxn modelId="{7DDE4005-6C78-420D-AE96-362EA090AA88}" type="presParOf" srcId="{8ED6DFBA-E0EE-464A-B78E-F59D259C5B8A}" destId="{72CC7B50-B8C1-4557-8C41-9ADCF0DB5CE8}" srcOrd="1" destOrd="0" presId="urn:microsoft.com/office/officeart/2005/8/layout/pList1#2"/>
    <dgm:cxn modelId="{5AE12260-6058-4A5E-9478-B59AE21518B0}" type="presParOf" srcId="{728365F4-5FB1-473B-852D-D1A11AEFAA9D}" destId="{67945431-5B27-4780-9B81-4F9B676454FC}" srcOrd="9" destOrd="0" presId="urn:microsoft.com/office/officeart/2005/8/layout/pList1#2"/>
    <dgm:cxn modelId="{AF93D5D7-CA0C-486C-AD72-C685CDEAC94C}" type="presParOf" srcId="{728365F4-5FB1-473B-852D-D1A11AEFAA9D}" destId="{1D8C2EF7-1226-457A-9527-2B496BDD7186}" srcOrd="10" destOrd="0" presId="urn:microsoft.com/office/officeart/2005/8/layout/pList1#2"/>
    <dgm:cxn modelId="{7B1F5A75-0155-420F-832B-B1CA735FFC0F}" type="presParOf" srcId="{1D8C2EF7-1226-457A-9527-2B496BDD7186}" destId="{B4E068F7-C8BC-4AE8-A478-85ADA2C89BB5}" srcOrd="0" destOrd="0" presId="urn:microsoft.com/office/officeart/2005/8/layout/pList1#2"/>
    <dgm:cxn modelId="{A8D3A5B5-D311-4C75-873B-CB4A04002E8A}" type="presParOf" srcId="{1D8C2EF7-1226-457A-9527-2B496BDD7186}" destId="{87C86126-FDF6-4CAB-939B-0A40C63DA61B}" srcOrd="1" destOrd="0" presId="urn:microsoft.com/office/officeart/2005/8/layout/pList1#2"/>
    <dgm:cxn modelId="{02E0E836-9086-426A-8AA1-76F158333B23}" type="presParOf" srcId="{728365F4-5FB1-473B-852D-D1A11AEFAA9D}" destId="{FCB499C2-8B54-42E8-BDB0-FB141EFF945F}" srcOrd="11" destOrd="0" presId="urn:microsoft.com/office/officeart/2005/8/layout/pList1#2"/>
    <dgm:cxn modelId="{DB150208-8AD1-4C3C-812D-8DE50718F30C}" type="presParOf" srcId="{728365F4-5FB1-473B-852D-D1A11AEFAA9D}" destId="{A374829E-5CD4-4013-8A9D-867B90E30334}" srcOrd="12" destOrd="0" presId="urn:microsoft.com/office/officeart/2005/8/layout/pList1#2"/>
    <dgm:cxn modelId="{E7DAA8AA-6440-4063-934A-768CBF829231}" type="presParOf" srcId="{A374829E-5CD4-4013-8A9D-867B90E30334}" destId="{87CBE91F-7C58-47BF-9846-DB41383C49B0}" srcOrd="0" destOrd="0" presId="urn:microsoft.com/office/officeart/2005/8/layout/pList1#2"/>
    <dgm:cxn modelId="{E5FEA502-7086-4910-A508-96FC7A19A907}" type="presParOf" srcId="{A374829E-5CD4-4013-8A9D-867B90E30334}" destId="{65FD3494-89BB-44CC-9878-1C3069868D40}" srcOrd="1" destOrd="0" presId="urn:microsoft.com/office/officeart/2005/8/layout/pList1#2"/>
    <dgm:cxn modelId="{37EAD454-50D8-410F-B065-A9AD2B99AC96}" type="presParOf" srcId="{728365F4-5FB1-473B-852D-D1A11AEFAA9D}" destId="{AE1FE365-1EC4-49CE-8B2A-39F84F0A67DE}" srcOrd="13" destOrd="0" presId="urn:microsoft.com/office/officeart/2005/8/layout/pList1#2"/>
    <dgm:cxn modelId="{D475D81A-6E03-4EDF-AD15-3C3570878193}" type="presParOf" srcId="{728365F4-5FB1-473B-852D-D1A11AEFAA9D}" destId="{F82480A5-243F-493D-BB05-2B44A42D1184}" srcOrd="14" destOrd="0" presId="urn:microsoft.com/office/officeart/2005/8/layout/pList1#2"/>
    <dgm:cxn modelId="{7ADA06DA-B906-4DA9-A0A0-1F79231FA863}" type="presParOf" srcId="{F82480A5-243F-493D-BB05-2B44A42D1184}" destId="{1AA42447-77C8-4D26-843A-48A284361537}" srcOrd="0" destOrd="0" presId="urn:microsoft.com/office/officeart/2005/8/layout/pList1#2"/>
    <dgm:cxn modelId="{8F1D7862-7466-4A2E-91C0-0A6415958D82}" type="presParOf" srcId="{F82480A5-243F-493D-BB05-2B44A42D1184}" destId="{A3FBAF2B-823E-4B1B-B915-282D3E95BD6E}" srcOrd="1" destOrd="0" presId="urn:microsoft.com/office/officeart/2005/8/layout/pList1#2"/>
    <dgm:cxn modelId="{07B1849D-3C1D-456F-B926-D4C122EEC7D6}" type="presParOf" srcId="{728365F4-5FB1-473B-852D-D1A11AEFAA9D}" destId="{A180A6FB-1E01-4BBE-81DC-9D9F930D281B}" srcOrd="15" destOrd="0" presId="urn:microsoft.com/office/officeart/2005/8/layout/pList1#2"/>
    <dgm:cxn modelId="{5C69FCAB-C923-49F7-B66E-B0235EAD0BD4}" type="presParOf" srcId="{728365F4-5FB1-473B-852D-D1A11AEFAA9D}" destId="{E7E7F5A3-1D38-4165-86A6-B56E78571603}" srcOrd="16" destOrd="0" presId="urn:microsoft.com/office/officeart/2005/8/layout/pList1#2"/>
    <dgm:cxn modelId="{CD634735-F76F-4E03-AD71-09034B742334}" type="presParOf" srcId="{E7E7F5A3-1D38-4165-86A6-B56E78571603}" destId="{A81ED313-F55E-4BC9-B4E8-AAA922A1B6EC}" srcOrd="0" destOrd="0" presId="urn:microsoft.com/office/officeart/2005/8/layout/pList1#2"/>
    <dgm:cxn modelId="{E8DFD347-65F6-4783-B419-938A67102FC4}" type="presParOf" srcId="{E7E7F5A3-1D38-4165-86A6-B56E78571603}" destId="{7A76A73E-7D71-4885-81AE-B05CD4D238F1}" srcOrd="1" destOrd="0" presId="urn:microsoft.com/office/officeart/2005/8/layout/pList1#2"/>
    <dgm:cxn modelId="{59256758-5AF1-4D32-B310-6310505D6D28}" type="presParOf" srcId="{728365F4-5FB1-473B-852D-D1A11AEFAA9D}" destId="{ABBF3A6D-0684-4495-93B0-56C686FDC152}" srcOrd="17" destOrd="0" presId="urn:microsoft.com/office/officeart/2005/8/layout/pList1#2"/>
    <dgm:cxn modelId="{30051B1A-D674-43C5-85EA-98B36762BE9F}" type="presParOf" srcId="{728365F4-5FB1-473B-852D-D1A11AEFAA9D}" destId="{74343FBD-EEAA-4AA4-9F7C-E18E8088FBD3}" srcOrd="18" destOrd="0" presId="urn:microsoft.com/office/officeart/2005/8/layout/pList1#2"/>
    <dgm:cxn modelId="{BD95863D-EB6A-43C6-AA7E-836458052E66}" type="presParOf" srcId="{74343FBD-EEAA-4AA4-9F7C-E18E8088FBD3}" destId="{8C341721-5255-46FB-8B8D-2687BC0195D6}" srcOrd="0" destOrd="0" presId="urn:microsoft.com/office/officeart/2005/8/layout/pList1#2"/>
    <dgm:cxn modelId="{5234B47D-E9B3-4DE8-B814-04FC24264EF3}" type="presParOf" srcId="{74343FBD-EEAA-4AA4-9F7C-E18E8088FBD3}" destId="{A8C74A50-9F4C-4470-B9AE-20766C1EB23F}" srcOrd="1" destOrd="0" presId="urn:microsoft.com/office/officeart/2005/8/layout/pList1#2"/>
    <dgm:cxn modelId="{60C748B6-C8E8-4447-8337-C896FFE65CC0}" type="presParOf" srcId="{728365F4-5FB1-473B-852D-D1A11AEFAA9D}" destId="{77165C44-1104-447D-8457-41FE635716C1}" srcOrd="19" destOrd="0" presId="urn:microsoft.com/office/officeart/2005/8/layout/pList1#2"/>
    <dgm:cxn modelId="{4D395BF4-9B23-40A7-B6CA-12102D7BF3F0}" type="presParOf" srcId="{728365F4-5FB1-473B-852D-D1A11AEFAA9D}" destId="{664309A7-856E-4604-8004-B256FE806C82}" srcOrd="20" destOrd="0" presId="urn:microsoft.com/office/officeart/2005/8/layout/pList1#2"/>
    <dgm:cxn modelId="{891F2175-F0FD-4D23-9ADA-EA7D8CEB42EF}" type="presParOf" srcId="{664309A7-856E-4604-8004-B256FE806C82}" destId="{781A60AF-DC16-4A62-8A3F-BB51AFB3C647}" srcOrd="0" destOrd="0" presId="urn:microsoft.com/office/officeart/2005/8/layout/pList1#2"/>
    <dgm:cxn modelId="{C997630D-4721-4126-895E-F612D5BC922E}" type="presParOf" srcId="{664309A7-856E-4604-8004-B256FE806C82}" destId="{7178CC36-73D7-4363-B7FD-325448A45BCE}" srcOrd="1" destOrd="0" presId="urn:microsoft.com/office/officeart/2005/8/layout/pList1#2"/>
    <dgm:cxn modelId="{28A98623-7A3A-4F99-B28C-1D10F63B70AB}" type="presParOf" srcId="{728365F4-5FB1-473B-852D-D1A11AEFAA9D}" destId="{D83B6C98-F44B-405F-BF91-F2542C65E0CB}" srcOrd="21" destOrd="0" presId="urn:microsoft.com/office/officeart/2005/8/layout/pList1#2"/>
    <dgm:cxn modelId="{2F2F38F5-89CA-42EE-9F63-6076416E5136}" type="presParOf" srcId="{728365F4-5FB1-473B-852D-D1A11AEFAA9D}" destId="{E8C141DB-66BD-491C-9B86-09D4B20DA9E8}" srcOrd="22" destOrd="0" presId="urn:microsoft.com/office/officeart/2005/8/layout/pList1#2"/>
    <dgm:cxn modelId="{B0B65422-A31F-4950-9AB4-5587E903BA9C}" type="presParOf" srcId="{E8C141DB-66BD-491C-9B86-09D4B20DA9E8}" destId="{CAD03644-9DAF-4D49-A4B5-7D98868055F9}" srcOrd="0" destOrd="0" presId="urn:microsoft.com/office/officeart/2005/8/layout/pList1#2"/>
    <dgm:cxn modelId="{1BD15070-C84D-4336-A398-F4975B5210BA}" type="presParOf" srcId="{E8C141DB-66BD-491C-9B86-09D4B20DA9E8}" destId="{E2525DBE-4031-4A32-ADF7-6B6FA6BC520D}" srcOrd="1" destOrd="0" presId="urn:microsoft.com/office/officeart/2005/8/layout/pList1#2"/>
    <dgm:cxn modelId="{FCFE5EBB-17E8-48E2-8429-81102AAB497B}" type="presParOf" srcId="{728365F4-5FB1-473B-852D-D1A11AEFAA9D}" destId="{01B4BC88-E6F6-4187-828A-154D29898BFA}" srcOrd="23" destOrd="0" presId="urn:microsoft.com/office/officeart/2005/8/layout/pList1#2"/>
    <dgm:cxn modelId="{0E19F7E4-B068-4835-8A6A-CC1B4742D538}" type="presParOf" srcId="{728365F4-5FB1-473B-852D-D1A11AEFAA9D}" destId="{9AE51462-B8A4-4DC4-BC9E-A6E0F2D6F149}" srcOrd="24" destOrd="0" presId="urn:microsoft.com/office/officeart/2005/8/layout/pList1#2"/>
    <dgm:cxn modelId="{F0F7E647-F0E8-439B-906B-47FD2E6720D8}" type="presParOf" srcId="{9AE51462-B8A4-4DC4-BC9E-A6E0F2D6F149}" destId="{68579ECC-6643-4861-9F99-34D8F901676B}" srcOrd="0" destOrd="0" presId="urn:microsoft.com/office/officeart/2005/8/layout/pList1#2"/>
    <dgm:cxn modelId="{FB957676-0370-4778-83D4-D3D0FF62A0B1}" type="presParOf" srcId="{9AE51462-B8A4-4DC4-BC9E-A6E0F2D6F149}" destId="{84457DA2-A4E4-41DF-AF0C-93A0F5C396B9}" srcOrd="1" destOrd="0" presId="urn:microsoft.com/office/officeart/2005/8/layout/pList1#2"/>
    <dgm:cxn modelId="{246F9FA6-5BFE-43F1-88F8-A9AF4E4E6C00}" type="presParOf" srcId="{728365F4-5FB1-473B-852D-D1A11AEFAA9D}" destId="{7A67B235-553A-4E30-86FD-04DD33D2E0C6}" srcOrd="25" destOrd="0" presId="urn:microsoft.com/office/officeart/2005/8/layout/pList1#2"/>
    <dgm:cxn modelId="{52C8DD41-0924-41E0-81A8-F3E131755014}" type="presParOf" srcId="{728365F4-5FB1-473B-852D-D1A11AEFAA9D}" destId="{3B59C6B4-7BEC-4AD1-90F8-64347EFF096F}" srcOrd="26" destOrd="0" presId="urn:microsoft.com/office/officeart/2005/8/layout/pList1#2"/>
    <dgm:cxn modelId="{750E2AD8-D846-424C-BDA4-999E6F5265D1}" type="presParOf" srcId="{3B59C6B4-7BEC-4AD1-90F8-64347EFF096F}" destId="{BB5FF818-ED04-49DA-8921-DB177D070847}" srcOrd="0" destOrd="0" presId="urn:microsoft.com/office/officeart/2005/8/layout/pList1#2"/>
    <dgm:cxn modelId="{0FDF3F26-CA77-4A31-AACF-51374DCFC4B6}" type="presParOf" srcId="{3B59C6B4-7BEC-4AD1-90F8-64347EFF096F}" destId="{621491D0-89C6-4B3F-850C-D95DE89ADA5E}" srcOrd="1" destOrd="0" presId="urn:microsoft.com/office/officeart/2005/8/layout/pList1#2"/>
    <dgm:cxn modelId="{C0A51449-F925-4ACE-BA5F-DCCA4F065ED9}" type="presParOf" srcId="{728365F4-5FB1-473B-852D-D1A11AEFAA9D}" destId="{01D31932-F180-40AA-8DE9-C1D0426DD608}" srcOrd="27" destOrd="0" presId="urn:microsoft.com/office/officeart/2005/8/layout/pList1#2"/>
    <dgm:cxn modelId="{91631E5E-6AEC-499D-8CB7-12109C274D9F}" type="presParOf" srcId="{728365F4-5FB1-473B-852D-D1A11AEFAA9D}" destId="{082F6B3E-7E0E-4E8E-9C91-26DFA31CB946}" srcOrd="28" destOrd="0" presId="urn:microsoft.com/office/officeart/2005/8/layout/pList1#2"/>
    <dgm:cxn modelId="{36CE42FE-AFAD-4156-83F8-DE994E198D41}" type="presParOf" srcId="{082F6B3E-7E0E-4E8E-9C91-26DFA31CB946}" destId="{7B1F93DF-8B1E-4974-8939-506D6FAF6F27}" srcOrd="0" destOrd="0" presId="urn:microsoft.com/office/officeart/2005/8/layout/pList1#2"/>
    <dgm:cxn modelId="{A4693F47-3353-4D77-AB1A-738FF855ECA1}" type="presParOf" srcId="{082F6B3E-7E0E-4E8E-9C91-26DFA31CB946}" destId="{0B0316C3-5AB3-4C5E-9338-85C41009A638}" srcOrd="1" destOrd="0" presId="urn:microsoft.com/office/officeart/2005/8/layout/pList1#2"/>
    <dgm:cxn modelId="{CA1ECC23-9B8A-4BF8-B47E-2FD79B5A4087}" type="presParOf" srcId="{728365F4-5FB1-473B-852D-D1A11AEFAA9D}" destId="{58873BDF-728C-4551-AE60-4B99F130D0D6}" srcOrd="29" destOrd="0" presId="urn:microsoft.com/office/officeart/2005/8/layout/pList1#2"/>
    <dgm:cxn modelId="{17EC2C61-7837-43FB-AC08-AE1496E8198F}" type="presParOf" srcId="{728365F4-5FB1-473B-852D-D1A11AEFAA9D}" destId="{56B8AE55-66B3-4066-9CC1-E21A01B7F927}" srcOrd="30" destOrd="0" presId="urn:microsoft.com/office/officeart/2005/8/layout/pList1#2"/>
    <dgm:cxn modelId="{470B6E7E-E93C-452C-B531-325FA97C472C}" type="presParOf" srcId="{56B8AE55-66B3-4066-9CC1-E21A01B7F927}" destId="{6AB6AEA6-F132-43FC-9CB9-79149C37E7AB}" srcOrd="0" destOrd="0" presId="urn:microsoft.com/office/officeart/2005/8/layout/pList1#2"/>
    <dgm:cxn modelId="{A81D9673-37A1-4109-A9CA-001257053216}" type="presParOf" srcId="{56B8AE55-66B3-4066-9CC1-E21A01B7F927}" destId="{CA75D81A-CBF8-42F3-BE0A-41245563D2CD}" srcOrd="1" destOrd="0" presId="urn:microsoft.com/office/officeart/2005/8/layout/pList1#2"/>
    <dgm:cxn modelId="{3DC74142-CE39-43AE-ADE0-C3CA2CA37F89}" type="presParOf" srcId="{728365F4-5FB1-473B-852D-D1A11AEFAA9D}" destId="{C556883F-32D4-4D5E-B3FA-C9692BF8DFAC}" srcOrd="31" destOrd="0" presId="urn:microsoft.com/office/officeart/2005/8/layout/pList1#2"/>
    <dgm:cxn modelId="{19DF4889-2836-4C0C-B811-809122E092D1}" type="presParOf" srcId="{728365F4-5FB1-473B-852D-D1A11AEFAA9D}" destId="{FA640C4B-92F3-4D24-B8D2-6E5C8E51D5AD}" srcOrd="32" destOrd="0" presId="urn:microsoft.com/office/officeart/2005/8/layout/pList1#2"/>
    <dgm:cxn modelId="{9B3C9102-059D-45CC-BBEA-A8DCBBD31E5A}" type="presParOf" srcId="{FA640C4B-92F3-4D24-B8D2-6E5C8E51D5AD}" destId="{932734B8-B8C6-4851-897D-B3FC65BF2C3E}" srcOrd="0" destOrd="0" presId="urn:microsoft.com/office/officeart/2005/8/layout/pList1#2"/>
    <dgm:cxn modelId="{563D040D-4FC8-4A09-8F75-EC9A985A32B3}" type="presParOf" srcId="{FA640C4B-92F3-4D24-B8D2-6E5C8E51D5AD}" destId="{5241DF82-DA79-4B6A-8F16-1D95F7CEBF8C}" srcOrd="1" destOrd="0" presId="urn:microsoft.com/office/officeart/2005/8/layout/pList1#2"/>
    <dgm:cxn modelId="{605F0D0C-72EA-49D0-8FC7-CF29323F82A5}" type="presParOf" srcId="{728365F4-5FB1-473B-852D-D1A11AEFAA9D}" destId="{928A41AD-B92F-4C75-B73A-F0D1A6C9B936}" srcOrd="33" destOrd="0" presId="urn:microsoft.com/office/officeart/2005/8/layout/pList1#2"/>
    <dgm:cxn modelId="{716270CE-1EFA-47BE-A6D4-5C575C721D0A}" type="presParOf" srcId="{728365F4-5FB1-473B-852D-D1A11AEFAA9D}" destId="{300BBA3A-6479-48E3-A42B-6D1C50B3D0AF}" srcOrd="34" destOrd="0" presId="urn:microsoft.com/office/officeart/2005/8/layout/pList1#2"/>
    <dgm:cxn modelId="{F99C4EFA-D81C-49DF-9798-DDD074524B37}" type="presParOf" srcId="{300BBA3A-6479-48E3-A42B-6D1C50B3D0AF}" destId="{4AABE8B0-FDEB-4CBD-869B-4A02569F843A}" srcOrd="0" destOrd="0" presId="urn:microsoft.com/office/officeart/2005/8/layout/pList1#2"/>
    <dgm:cxn modelId="{37692721-0611-48B9-BF89-7019CBB01929}" type="presParOf" srcId="{300BBA3A-6479-48E3-A42B-6D1C50B3D0AF}" destId="{41C3CDD1-BD58-4652-9710-0431EF372824}" srcOrd="1" destOrd="0" presId="urn:microsoft.com/office/officeart/2005/8/layout/pList1#2"/>
    <dgm:cxn modelId="{C7F94D7A-7A08-4905-A853-3EC2C45ACA1C}" type="presParOf" srcId="{728365F4-5FB1-473B-852D-D1A11AEFAA9D}" destId="{6919D0AA-01E4-4D82-B8D3-1DD9FD8782A4}" srcOrd="35" destOrd="0" presId="urn:microsoft.com/office/officeart/2005/8/layout/pList1#2"/>
    <dgm:cxn modelId="{0CFEC169-5939-4DA0-B713-0E493BED2139}" type="presParOf" srcId="{728365F4-5FB1-473B-852D-D1A11AEFAA9D}" destId="{FE49BC79-3A06-4E41-9151-0DC66CCDFAD4}" srcOrd="36" destOrd="0" presId="urn:microsoft.com/office/officeart/2005/8/layout/pList1#2"/>
    <dgm:cxn modelId="{CD6F2648-C150-493A-8DB2-474D11724BE1}" type="presParOf" srcId="{FE49BC79-3A06-4E41-9151-0DC66CCDFAD4}" destId="{6E7941E6-0AC1-4C15-9856-3E1764F8757D}" srcOrd="0" destOrd="0" presId="urn:microsoft.com/office/officeart/2005/8/layout/pList1#2"/>
    <dgm:cxn modelId="{19DEB690-E9D1-4A38-9027-21CE60624E17}" type="presParOf" srcId="{FE49BC79-3A06-4E41-9151-0DC66CCDFAD4}" destId="{409B59F4-2ABD-4AD5-A06E-3EE2E4D9DA50}" srcOrd="1" destOrd="0" presId="urn:microsoft.com/office/officeart/2005/8/layout/pList1#2"/>
    <dgm:cxn modelId="{1E79666C-2D34-4DD2-BACE-AC5808AFB0D4}" type="presParOf" srcId="{728365F4-5FB1-473B-852D-D1A11AEFAA9D}" destId="{3460D37A-0676-4B29-8AA7-B004CE4867F4}" srcOrd="37" destOrd="0" presId="urn:microsoft.com/office/officeart/2005/8/layout/pList1#2"/>
    <dgm:cxn modelId="{14BD1A9C-F8C6-4AC2-B420-DE6E9E421325}" type="presParOf" srcId="{728365F4-5FB1-473B-852D-D1A11AEFAA9D}" destId="{B551B987-7935-4B2E-9CB6-31B10751B4FD}" srcOrd="38" destOrd="0" presId="urn:microsoft.com/office/officeart/2005/8/layout/pList1#2"/>
    <dgm:cxn modelId="{E2EFA334-5B7D-4148-8248-A7475918920F}" type="presParOf" srcId="{B551B987-7935-4B2E-9CB6-31B10751B4FD}" destId="{DD000E18-A7A0-48E8-B8B4-A5EC15723649}" srcOrd="0" destOrd="0" presId="urn:microsoft.com/office/officeart/2005/8/layout/pList1#2"/>
    <dgm:cxn modelId="{56B5C2EE-1F8E-4C88-A8FE-B076FF88A030}" type="presParOf" srcId="{B551B987-7935-4B2E-9CB6-31B10751B4FD}" destId="{A9B0DB97-DD33-41F2-A7F1-CDF690C21B8B}" srcOrd="1" destOrd="0" presId="urn:microsoft.com/office/officeart/2005/8/layout/pList1#2"/>
    <dgm:cxn modelId="{2646FCD5-023E-4721-B25F-15FF4ABA6037}" type="presParOf" srcId="{728365F4-5FB1-473B-852D-D1A11AEFAA9D}" destId="{19BD1BD2-772E-4220-B8FF-FCC050728ECD}" srcOrd="39" destOrd="0" presId="urn:microsoft.com/office/officeart/2005/8/layout/pList1#2"/>
    <dgm:cxn modelId="{BEB01666-96DD-4D44-B185-F6637055C878}" type="presParOf" srcId="{728365F4-5FB1-473B-852D-D1A11AEFAA9D}" destId="{4D1154B2-BC9D-4B03-8F06-B70261EBF99A}" srcOrd="40" destOrd="0" presId="urn:microsoft.com/office/officeart/2005/8/layout/pList1#2"/>
    <dgm:cxn modelId="{969DF58D-4095-4C83-B95A-AFF0F481C581}" type="presParOf" srcId="{4D1154B2-BC9D-4B03-8F06-B70261EBF99A}" destId="{58667AB7-9908-435C-9AC3-1C6B72DA9797}" srcOrd="0" destOrd="0" presId="urn:microsoft.com/office/officeart/2005/8/layout/pList1#2"/>
    <dgm:cxn modelId="{60962EB5-E7DB-4823-99CF-7F5D84B7D5A7}" type="presParOf" srcId="{4D1154B2-BC9D-4B03-8F06-B70261EBF99A}" destId="{C9BB0734-FD27-4B42-BA91-2EDE05242354}" srcOrd="1" destOrd="0" presId="urn:microsoft.com/office/officeart/2005/8/layout/pList1#2"/>
    <dgm:cxn modelId="{3BD09A7A-FA2E-45D3-8C40-3BC67703CBA8}" type="presParOf" srcId="{728365F4-5FB1-473B-852D-D1A11AEFAA9D}" destId="{A90196C3-E52D-4EA6-8049-DDC3AF6F17A1}" srcOrd="41" destOrd="0" presId="urn:microsoft.com/office/officeart/2005/8/layout/pList1#2"/>
    <dgm:cxn modelId="{C3299FE9-CFA2-4C46-9760-091C3DDEDF65}" type="presParOf" srcId="{728365F4-5FB1-473B-852D-D1A11AEFAA9D}" destId="{DE9A22B8-152E-4E78-9C22-30FE8B44D8EC}" srcOrd="42" destOrd="0" presId="urn:microsoft.com/office/officeart/2005/8/layout/pList1#2"/>
    <dgm:cxn modelId="{8B0D7766-F6B2-46EB-ABC6-EB10568A5FE9}" type="presParOf" srcId="{DE9A22B8-152E-4E78-9C22-30FE8B44D8EC}" destId="{8A47BD03-C48C-48B1-867E-DCAF4BA24998}" srcOrd="0" destOrd="0" presId="urn:microsoft.com/office/officeart/2005/8/layout/pList1#2"/>
    <dgm:cxn modelId="{51BF129A-20F2-4FE9-B1D0-F51B2EF2118A}" type="presParOf" srcId="{DE9A22B8-152E-4E78-9C22-30FE8B44D8EC}" destId="{4E10CC48-D4B9-4591-ABE2-46A2D272A125}" srcOrd="1" destOrd="0" presId="urn:microsoft.com/office/officeart/2005/8/layout/pList1#2"/>
    <dgm:cxn modelId="{729A3267-FD55-47EE-B535-072E4F39FA7C}" type="presParOf" srcId="{728365F4-5FB1-473B-852D-D1A11AEFAA9D}" destId="{F167774E-D656-4022-AC28-9F0A95FEF913}" srcOrd="43" destOrd="0" presId="urn:microsoft.com/office/officeart/2005/8/layout/pList1#2"/>
    <dgm:cxn modelId="{2C9951EB-247A-45C1-A999-ECB5271CCB4B}" type="presParOf" srcId="{728365F4-5FB1-473B-852D-D1A11AEFAA9D}" destId="{13FD2B72-97CC-476E-B98F-AF30B6E9A644}" srcOrd="44" destOrd="0" presId="urn:microsoft.com/office/officeart/2005/8/layout/pList1#2"/>
    <dgm:cxn modelId="{54B89ADC-4CE3-4596-BCF5-0B589CDF5A6F}" type="presParOf" srcId="{13FD2B72-97CC-476E-B98F-AF30B6E9A644}" destId="{71FFC808-6B22-4A52-A0C5-71385A0B32AD}" srcOrd="0" destOrd="0" presId="urn:microsoft.com/office/officeart/2005/8/layout/pList1#2"/>
    <dgm:cxn modelId="{BE6FCC05-F787-4DF3-9032-BCAA5B05AF16}" type="presParOf" srcId="{13FD2B72-97CC-476E-B98F-AF30B6E9A644}" destId="{119E1B68-A8E4-455C-9563-EB1E71F420A5}" srcOrd="1" destOrd="0" presId="urn:microsoft.com/office/officeart/2005/8/layout/pList1#2"/>
    <dgm:cxn modelId="{2CEFB7EF-DC7A-421B-94D9-B062A6EDE482}" type="presParOf" srcId="{728365F4-5FB1-473B-852D-D1A11AEFAA9D}" destId="{7C794147-C734-4176-A170-3848337FA273}" srcOrd="45" destOrd="0" presId="urn:microsoft.com/office/officeart/2005/8/layout/pList1#2"/>
    <dgm:cxn modelId="{65A97CCE-D239-44DD-8113-2B5BF1240A7D}" type="presParOf" srcId="{728365F4-5FB1-473B-852D-D1A11AEFAA9D}" destId="{1E231B0A-3404-4DE3-A26F-A8497F622E9F}" srcOrd="46" destOrd="0" presId="urn:microsoft.com/office/officeart/2005/8/layout/pList1#2"/>
    <dgm:cxn modelId="{99BE85D6-6A5B-487A-AD7D-9E0AF2BA2B94}" type="presParOf" srcId="{1E231B0A-3404-4DE3-A26F-A8497F622E9F}" destId="{58B7BF33-210D-4BDF-B920-3758C4733088}" srcOrd="0" destOrd="0" presId="urn:microsoft.com/office/officeart/2005/8/layout/pList1#2"/>
    <dgm:cxn modelId="{282E687A-200A-4EEC-86E8-1D4ECBEEE004}" type="presParOf" srcId="{1E231B0A-3404-4DE3-A26F-A8497F622E9F}" destId="{6B1253BD-9BB9-4D5B-B539-85F7916C6AEF}" srcOrd="1" destOrd="0" presId="urn:microsoft.com/office/officeart/2005/8/layout/pList1#2"/>
    <dgm:cxn modelId="{661FC76E-E3DB-4DA3-AE1D-28B8C129820E}" type="presParOf" srcId="{728365F4-5FB1-473B-852D-D1A11AEFAA9D}" destId="{56EE0A7F-9D19-48D6-BE9D-CFE49A3F6F97}" srcOrd="47" destOrd="0" presId="urn:microsoft.com/office/officeart/2005/8/layout/pList1#2"/>
    <dgm:cxn modelId="{FC2E7781-14A9-4A2D-9628-38CE9286418B}" type="presParOf" srcId="{728365F4-5FB1-473B-852D-D1A11AEFAA9D}" destId="{DC48B452-F7FC-4A85-8ABE-30430F73D832}" srcOrd="48" destOrd="0" presId="urn:microsoft.com/office/officeart/2005/8/layout/pList1#2"/>
    <dgm:cxn modelId="{98EE0920-EF22-4F95-B77D-9D3932E961AA}" type="presParOf" srcId="{DC48B452-F7FC-4A85-8ABE-30430F73D832}" destId="{DDB13F72-493B-410D-89E9-C49B3B15B445}" srcOrd="0" destOrd="0" presId="urn:microsoft.com/office/officeart/2005/8/layout/pList1#2"/>
    <dgm:cxn modelId="{BDADB99D-178D-4183-B3EC-64B329068B2F}" type="presParOf" srcId="{DC48B452-F7FC-4A85-8ABE-30430F73D832}" destId="{A4C07064-AB42-4505-808C-71C187C45D3A}" srcOrd="1" destOrd="0" presId="urn:microsoft.com/office/officeart/2005/8/layout/pList1#2"/>
    <dgm:cxn modelId="{7F7CC598-68EA-4D31-AE27-EADB6F1F7248}" type="presParOf" srcId="{728365F4-5FB1-473B-852D-D1A11AEFAA9D}" destId="{741A62D1-DDFB-4AD7-BE12-9A3952EC39A5}" srcOrd="49" destOrd="0" presId="urn:microsoft.com/office/officeart/2005/8/layout/pList1#2"/>
    <dgm:cxn modelId="{AA592090-0A4A-49A2-A1C3-D3E037662946}" type="presParOf" srcId="{728365F4-5FB1-473B-852D-D1A11AEFAA9D}" destId="{625585EF-8064-48EF-B97E-8201A5AF36AB}" srcOrd="50" destOrd="0" presId="urn:microsoft.com/office/officeart/2005/8/layout/pList1#2"/>
    <dgm:cxn modelId="{BAF74854-5192-4D94-B94A-DD977B4EF460}" type="presParOf" srcId="{625585EF-8064-48EF-B97E-8201A5AF36AB}" destId="{560EF0D0-CB08-4FC6-A77A-069CC39598D4}" srcOrd="0" destOrd="0" presId="urn:microsoft.com/office/officeart/2005/8/layout/pList1#2"/>
    <dgm:cxn modelId="{AFB33287-7B5E-4A3E-85C0-500E9B1F0D3D}" type="presParOf" srcId="{625585EF-8064-48EF-B97E-8201A5AF36AB}" destId="{E7CC3AEA-100A-41D8-B88D-5DCD690B8631}" srcOrd="1" destOrd="0" presId="urn:microsoft.com/office/officeart/2005/8/layout/pList1#2"/>
    <dgm:cxn modelId="{E7DF52E4-B3F6-4A71-AA5C-11C437CD73AF}" type="presParOf" srcId="{728365F4-5FB1-473B-852D-D1A11AEFAA9D}" destId="{FFF8927B-B9D5-4F0D-89E3-4DD9945061CD}" srcOrd="51" destOrd="0" presId="urn:microsoft.com/office/officeart/2005/8/layout/pList1#2"/>
    <dgm:cxn modelId="{98808128-E45E-4122-B49F-BCD0887CE899}" type="presParOf" srcId="{728365F4-5FB1-473B-852D-D1A11AEFAA9D}" destId="{BE6A94C5-A8AF-45E6-BC36-B0CDFE7A2F27}" srcOrd="52" destOrd="0" presId="urn:microsoft.com/office/officeart/2005/8/layout/pList1#2"/>
    <dgm:cxn modelId="{C0DCC921-909F-4B4E-9E3A-066B03CC23C7}" type="presParOf" srcId="{BE6A94C5-A8AF-45E6-BC36-B0CDFE7A2F27}" destId="{74E28360-91BC-4DA2-B871-F9497803D33B}" srcOrd="0" destOrd="0" presId="urn:microsoft.com/office/officeart/2005/8/layout/pList1#2"/>
    <dgm:cxn modelId="{A49C2297-1E97-4148-908B-9F6A5620A8BF}" type="presParOf" srcId="{BE6A94C5-A8AF-45E6-BC36-B0CDFE7A2F27}" destId="{269E03D0-1210-4146-A24C-706A47B99ABC}" srcOrd="1" destOrd="0" presId="urn:microsoft.com/office/officeart/2005/8/layout/pList1#2"/>
    <dgm:cxn modelId="{1B214911-3931-4309-99BB-7A7EB795A8CA}" type="presParOf" srcId="{728365F4-5FB1-473B-852D-D1A11AEFAA9D}" destId="{F2D176F8-6AEF-4B44-AD31-B476D61D75D5}" srcOrd="53" destOrd="0" presId="urn:microsoft.com/office/officeart/2005/8/layout/pList1#2"/>
    <dgm:cxn modelId="{A0F263CC-2149-447D-ADB0-A98A51561856}" type="presParOf" srcId="{728365F4-5FB1-473B-852D-D1A11AEFAA9D}" destId="{818FE0F6-5ADD-4879-9F86-523222045C1A}" srcOrd="54" destOrd="0" presId="urn:microsoft.com/office/officeart/2005/8/layout/pList1#2"/>
    <dgm:cxn modelId="{01A604F8-FFC0-454B-BCF2-6AE1F42F0EB3}" type="presParOf" srcId="{818FE0F6-5ADD-4879-9F86-523222045C1A}" destId="{440FC9C2-D01E-4884-8776-C04B3BAF5A4E}" srcOrd="0" destOrd="0" presId="urn:microsoft.com/office/officeart/2005/8/layout/pList1#2"/>
    <dgm:cxn modelId="{CFA6E5F0-47EB-4DB5-BA94-A23AA7EB1B5B}" type="presParOf" srcId="{818FE0F6-5ADD-4879-9F86-523222045C1A}" destId="{29BED3E3-C43C-485E-AFF3-DC97227D9B90}" srcOrd="1" destOrd="0" presId="urn:microsoft.com/office/officeart/2005/8/layout/pList1#2"/>
    <dgm:cxn modelId="{8D45F00E-8C58-435F-AC0F-2D44F7306F9A}" type="presParOf" srcId="{728365F4-5FB1-473B-852D-D1A11AEFAA9D}" destId="{AE493A56-D2F6-4D77-8667-EC7D6C21F145}" srcOrd="55" destOrd="0" presId="urn:microsoft.com/office/officeart/2005/8/layout/pList1#2"/>
    <dgm:cxn modelId="{75486208-2E37-4134-B0D3-BCCE2D0C1F54}" type="presParOf" srcId="{728365F4-5FB1-473B-852D-D1A11AEFAA9D}" destId="{F4069CDE-56DC-4115-A30C-F011EDA4729A}" srcOrd="56" destOrd="0" presId="urn:microsoft.com/office/officeart/2005/8/layout/pList1#2"/>
    <dgm:cxn modelId="{C7A9208E-3914-479A-B67A-DCDB03AC8EEC}" type="presParOf" srcId="{F4069CDE-56DC-4115-A30C-F011EDA4729A}" destId="{546591FC-2F97-4EAA-BA87-F5367CC3C144}" srcOrd="0" destOrd="0" presId="urn:microsoft.com/office/officeart/2005/8/layout/pList1#2"/>
    <dgm:cxn modelId="{1A2A716E-D727-4D9A-A3DB-2AD0D0146730}" type="presParOf" srcId="{F4069CDE-56DC-4115-A30C-F011EDA4729A}" destId="{BF6ADDC7-F489-45B4-BAE9-1965ED1D1DE3}" srcOrd="1" destOrd="0" presId="urn:microsoft.com/office/officeart/2005/8/layout/pList1#2"/>
    <dgm:cxn modelId="{C1F6C5B1-BD6D-4693-ABEE-51751DAEFE34}" type="presParOf" srcId="{728365F4-5FB1-473B-852D-D1A11AEFAA9D}" destId="{75BC6498-A035-4A02-A186-6B97F51E639B}" srcOrd="57" destOrd="0" presId="urn:microsoft.com/office/officeart/2005/8/layout/pList1#2"/>
    <dgm:cxn modelId="{572263EC-1ABE-4B31-98D2-5CB348A74A1C}" type="presParOf" srcId="{728365F4-5FB1-473B-852D-D1A11AEFAA9D}" destId="{CA5B5C00-AED8-46A1-8932-2136167A5572}" srcOrd="58" destOrd="0" presId="urn:microsoft.com/office/officeart/2005/8/layout/pList1#2"/>
    <dgm:cxn modelId="{42158900-D2A2-4F0C-B0AD-AE3CFDC5C70C}" type="presParOf" srcId="{CA5B5C00-AED8-46A1-8932-2136167A5572}" destId="{DC7FF0B7-AFAB-43D1-BEBC-E4C6424B2228}" srcOrd="0" destOrd="0" presId="urn:microsoft.com/office/officeart/2005/8/layout/pList1#2"/>
    <dgm:cxn modelId="{1FBFD03A-7AFC-4DB1-97B4-6F18D5A6B924}" type="presParOf" srcId="{CA5B5C00-AED8-46A1-8932-2136167A5572}" destId="{1B2ECE9E-7C8D-41EF-926E-160C69AF980A}" srcOrd="1" destOrd="0" presId="urn:microsoft.com/office/officeart/2005/8/layout/pList1#2"/>
    <dgm:cxn modelId="{F36ACBCF-AB51-4150-B47C-9135FDB1CCE5}" type="presParOf" srcId="{728365F4-5FB1-473B-852D-D1A11AEFAA9D}" destId="{0400322D-2881-430E-BE3A-6019C6B03FE5}" srcOrd="59" destOrd="0" presId="urn:microsoft.com/office/officeart/2005/8/layout/pList1#2"/>
    <dgm:cxn modelId="{2DB4D521-599F-4105-84C2-3DA04EC9CE3D}" type="presParOf" srcId="{728365F4-5FB1-473B-852D-D1A11AEFAA9D}" destId="{34F72A56-3DB6-43D8-9E9A-3ED67783DDF1}" srcOrd="60" destOrd="0" presId="urn:microsoft.com/office/officeart/2005/8/layout/pList1#2"/>
    <dgm:cxn modelId="{BD8C7685-FB7D-471C-BFF8-DC6FFC7F1806}" type="presParOf" srcId="{34F72A56-3DB6-43D8-9E9A-3ED67783DDF1}" destId="{DA6B6A84-97B6-45D8-857A-69D363E875A1}" srcOrd="0" destOrd="0" presId="urn:microsoft.com/office/officeart/2005/8/layout/pList1#2"/>
    <dgm:cxn modelId="{01256EEA-43F7-4946-B9AC-E77EE1AF665B}" type="presParOf" srcId="{34F72A56-3DB6-43D8-9E9A-3ED67783DDF1}" destId="{B2268213-0098-401B-88A3-01B451489AAA}" srcOrd="1" destOrd="0" presId="urn:microsoft.com/office/officeart/2005/8/layout/pList1#2"/>
    <dgm:cxn modelId="{F38A708D-FDAD-44AA-A4A3-557963C6271A}" type="presParOf" srcId="{728365F4-5FB1-473B-852D-D1A11AEFAA9D}" destId="{EE92568C-AA3D-46A6-89FD-34F120B6BF83}" srcOrd="61" destOrd="0" presId="urn:microsoft.com/office/officeart/2005/8/layout/pList1#2"/>
    <dgm:cxn modelId="{220C5F8F-1C6C-4533-AFF0-8580B5E9B4DB}" type="presParOf" srcId="{728365F4-5FB1-473B-852D-D1A11AEFAA9D}" destId="{BE25231E-4F0D-46FA-8883-83D2FEB4FD16}" srcOrd="62" destOrd="0" presId="urn:microsoft.com/office/officeart/2005/8/layout/pList1#2"/>
    <dgm:cxn modelId="{9E6C2035-C745-420C-AA09-11C6B0474928}" type="presParOf" srcId="{BE25231E-4F0D-46FA-8883-83D2FEB4FD16}" destId="{E0391CA0-7E59-4176-AC26-8F3B6B622250}" srcOrd="0" destOrd="0" presId="urn:microsoft.com/office/officeart/2005/8/layout/pList1#2"/>
    <dgm:cxn modelId="{CABFB005-DDA7-44AF-93FF-28DFC3874594}" type="presParOf" srcId="{BE25231E-4F0D-46FA-8883-83D2FEB4FD16}" destId="{FE451917-286E-4920-A8F9-1D7C23A8FD2F}" srcOrd="1" destOrd="0" presId="urn:microsoft.com/office/officeart/2005/8/layout/pList1#2"/>
    <dgm:cxn modelId="{45513372-B422-41C1-A923-9F8411F08A64}" type="presParOf" srcId="{728365F4-5FB1-473B-852D-D1A11AEFAA9D}" destId="{91BA5ACB-5EA0-4C91-9054-6B277C36CD5F}" srcOrd="63" destOrd="0" presId="urn:microsoft.com/office/officeart/2005/8/layout/pList1#2"/>
    <dgm:cxn modelId="{84A0E84E-7C50-4958-ABBC-F8DC914A05CB}" type="presParOf" srcId="{728365F4-5FB1-473B-852D-D1A11AEFAA9D}" destId="{C37F84B4-AC65-457B-9D23-4AC68C52F564}" srcOrd="64" destOrd="0" presId="urn:microsoft.com/office/officeart/2005/8/layout/pList1#2"/>
    <dgm:cxn modelId="{DCF932B4-F9A6-43BB-88FD-998CBE64A531}" type="presParOf" srcId="{C37F84B4-AC65-457B-9D23-4AC68C52F564}" destId="{3DB6FCA9-CFA6-4C8F-81AC-5DD2E59086F6}" srcOrd="0" destOrd="0" presId="urn:microsoft.com/office/officeart/2005/8/layout/pList1#2"/>
    <dgm:cxn modelId="{E49B56C6-7A60-4B6F-B0F1-CD8FF73667A3}" type="presParOf" srcId="{C37F84B4-AC65-457B-9D23-4AC68C52F564}" destId="{2912D272-4380-4B0E-8968-544EB8919BD8}" srcOrd="1" destOrd="0" presId="urn:microsoft.com/office/officeart/2005/8/layout/pList1#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055169C-34F0-49E7-8987-089DFEBE5F6C}" type="doc">
      <dgm:prSet loTypeId="urn:microsoft.com/office/officeart/2005/8/layout/radial5" loCatId="cycle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329E869B-B8DC-46AF-A751-64521EA2DE26}">
      <dgm:prSet phldrT="[Texto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s-MX" sz="2000" b="1" dirty="0" smtClean="0">
              <a:solidFill>
                <a:schemeClr val="tx1"/>
              </a:solidFill>
            </a:rPr>
            <a:t>ENA 2012</a:t>
          </a:r>
          <a:endParaRPr lang="es-MX" sz="2000" b="1" dirty="0">
            <a:solidFill>
              <a:schemeClr val="tx1"/>
            </a:solidFill>
          </a:endParaRPr>
        </a:p>
      </dgm:t>
    </dgm:pt>
    <dgm:pt modelId="{98924710-D187-4A62-9DEB-5D2996E705E2}" type="parTrans" cxnId="{6F126E14-8F00-4B19-88F6-EB911246F4CC}">
      <dgm:prSet/>
      <dgm:spPr/>
      <dgm:t>
        <a:bodyPr/>
        <a:lstStyle/>
        <a:p>
          <a:endParaRPr lang="es-MX" sz="2000" b="1"/>
        </a:p>
      </dgm:t>
    </dgm:pt>
    <dgm:pt modelId="{094A1D3F-9643-4ACA-9D47-264FA3B1C7A7}" type="sibTrans" cxnId="{6F126E14-8F00-4B19-88F6-EB911246F4CC}">
      <dgm:prSet/>
      <dgm:spPr/>
      <dgm:t>
        <a:bodyPr/>
        <a:lstStyle/>
        <a:p>
          <a:endParaRPr lang="es-MX" sz="2000" b="1"/>
        </a:p>
      </dgm:t>
    </dgm:pt>
    <dgm:pt modelId="{C0746DFD-D170-4076-9C8C-6A371F2EB603}">
      <dgm:prSet phldrT="[Texto]" custT="1"/>
      <dgm:spPr>
        <a:solidFill>
          <a:srgbClr val="33CCFF"/>
        </a:solidFill>
      </dgm:spPr>
      <dgm:t>
        <a:bodyPr/>
        <a:lstStyle/>
        <a:p>
          <a:r>
            <a:rPr lang="es-MX" sz="2000" b="1" dirty="0" smtClean="0">
              <a:solidFill>
                <a:sysClr val="windowText" lastClr="000000"/>
              </a:solidFill>
            </a:rPr>
            <a:t>Consulta pública para el Censo Agropecuario</a:t>
          </a:r>
          <a:endParaRPr lang="es-MX" sz="2000" b="1" dirty="0">
            <a:solidFill>
              <a:sysClr val="windowText" lastClr="000000"/>
            </a:solidFill>
          </a:endParaRPr>
        </a:p>
      </dgm:t>
    </dgm:pt>
    <dgm:pt modelId="{0C3F9803-215C-4990-9060-ED176E618C16}" type="parTrans" cxnId="{788D659F-CE4B-4D6F-B088-7AF82813804F}">
      <dgm:prSet custT="1"/>
      <dgm:spPr/>
      <dgm:t>
        <a:bodyPr/>
        <a:lstStyle/>
        <a:p>
          <a:endParaRPr lang="es-MX" sz="2000" b="1"/>
        </a:p>
      </dgm:t>
    </dgm:pt>
    <dgm:pt modelId="{5551992F-68B7-401C-86F2-A3444AEB3D0E}" type="sibTrans" cxnId="{788D659F-CE4B-4D6F-B088-7AF82813804F}">
      <dgm:prSet/>
      <dgm:spPr/>
      <dgm:t>
        <a:bodyPr/>
        <a:lstStyle/>
        <a:p>
          <a:endParaRPr lang="es-MX" sz="2000" b="1"/>
        </a:p>
      </dgm:t>
    </dgm:pt>
    <dgm:pt modelId="{5519BCCB-B5E2-4559-A9D2-329595313B1C}">
      <dgm:prSet phldrT="[Texto]" custT="1"/>
      <dgm:spPr/>
      <dgm:t>
        <a:bodyPr/>
        <a:lstStyle/>
        <a:p>
          <a:r>
            <a:rPr lang="es-MX" sz="2000" b="1" dirty="0" smtClean="0">
              <a:solidFill>
                <a:schemeClr val="tx1"/>
              </a:solidFill>
            </a:rPr>
            <a:t>Cuestionario elaborado conjuntamente con SAGARPA y FAO</a:t>
          </a:r>
          <a:endParaRPr lang="es-MX" sz="2000" b="1" dirty="0">
            <a:solidFill>
              <a:schemeClr val="tx1"/>
            </a:solidFill>
          </a:endParaRPr>
        </a:p>
      </dgm:t>
    </dgm:pt>
    <dgm:pt modelId="{1B2CD439-C5F6-41FA-B916-1F72AF2C9DD6}" type="parTrans" cxnId="{0BB96B79-233E-4771-A81D-C070D7D2EC1F}">
      <dgm:prSet custT="1"/>
      <dgm:spPr/>
      <dgm:t>
        <a:bodyPr/>
        <a:lstStyle/>
        <a:p>
          <a:endParaRPr lang="es-MX" sz="2000" b="1"/>
        </a:p>
      </dgm:t>
    </dgm:pt>
    <dgm:pt modelId="{089EB616-5886-444F-A4E4-C75BA8CE30DC}" type="sibTrans" cxnId="{0BB96B79-233E-4771-A81D-C070D7D2EC1F}">
      <dgm:prSet/>
      <dgm:spPr/>
      <dgm:t>
        <a:bodyPr/>
        <a:lstStyle/>
        <a:p>
          <a:endParaRPr lang="es-MX" sz="2000" b="1"/>
        </a:p>
      </dgm:t>
    </dgm:pt>
    <dgm:pt modelId="{B4733D7D-042D-4BDF-8552-9B29FC5BAD0F}">
      <dgm:prSet phldrT="[Texto]" custT="1"/>
      <dgm:spPr/>
      <dgm:t>
        <a:bodyPr/>
        <a:lstStyle/>
        <a:p>
          <a:r>
            <a:rPr lang="es-MX" sz="2000" b="1" dirty="0" smtClean="0">
              <a:solidFill>
                <a:schemeClr val="tx1"/>
              </a:solidFill>
            </a:rPr>
            <a:t>Diseño probabilístico considerando como marco el CA 2007</a:t>
          </a:r>
          <a:endParaRPr lang="es-MX" sz="2000" b="1" dirty="0">
            <a:solidFill>
              <a:schemeClr val="tx1"/>
            </a:solidFill>
          </a:endParaRPr>
        </a:p>
      </dgm:t>
    </dgm:pt>
    <dgm:pt modelId="{8E60DBDA-AECF-4DB4-B3B0-CB6205F6AABA}" type="parTrans" cxnId="{84D05888-E52E-4EAD-A91E-C2C8F32FD255}">
      <dgm:prSet custT="1"/>
      <dgm:spPr/>
      <dgm:t>
        <a:bodyPr/>
        <a:lstStyle/>
        <a:p>
          <a:endParaRPr lang="es-MX" sz="2000" b="1"/>
        </a:p>
      </dgm:t>
    </dgm:pt>
    <dgm:pt modelId="{88A40C57-ACD8-4A76-A6A8-F60CE3D2717A}" type="sibTrans" cxnId="{84D05888-E52E-4EAD-A91E-C2C8F32FD255}">
      <dgm:prSet/>
      <dgm:spPr/>
      <dgm:t>
        <a:bodyPr/>
        <a:lstStyle/>
        <a:p>
          <a:endParaRPr lang="es-MX" sz="2000" b="1"/>
        </a:p>
      </dgm:t>
    </dgm:pt>
    <dgm:pt modelId="{C4BF9111-2557-4972-B678-6DE78361E0C1}">
      <dgm:prSet phldrT="[Texto]" custT="1"/>
      <dgm:spPr/>
      <dgm:t>
        <a:bodyPr/>
        <a:lstStyle/>
        <a:p>
          <a:r>
            <a:rPr lang="es-MX" sz="2000" b="1" dirty="0" smtClean="0">
              <a:solidFill>
                <a:schemeClr val="tx1"/>
              </a:solidFill>
            </a:rPr>
            <a:t>Muestra grande: </a:t>
          </a:r>
        </a:p>
        <a:p>
          <a:r>
            <a:rPr lang="es-MX" sz="2000" b="1" dirty="0" smtClean="0">
              <a:solidFill>
                <a:schemeClr val="tx1"/>
              </a:solidFill>
            </a:rPr>
            <a:t>97,442 Unidades de Producción</a:t>
          </a:r>
          <a:endParaRPr lang="es-MX" sz="2000" b="1" dirty="0">
            <a:solidFill>
              <a:schemeClr val="tx1"/>
            </a:solidFill>
          </a:endParaRPr>
        </a:p>
      </dgm:t>
    </dgm:pt>
    <dgm:pt modelId="{2E6EB8A8-FF71-4E5C-BB18-1396C61D1ACA}" type="parTrans" cxnId="{50DD6DDF-9140-4E03-BB65-FE3F991BD1AF}">
      <dgm:prSet custT="1"/>
      <dgm:spPr/>
      <dgm:t>
        <a:bodyPr/>
        <a:lstStyle/>
        <a:p>
          <a:endParaRPr lang="es-MX" sz="2000" b="1"/>
        </a:p>
      </dgm:t>
    </dgm:pt>
    <dgm:pt modelId="{5B9C1B97-7704-4C8A-A531-B08A1E6D6BFE}" type="sibTrans" cxnId="{50DD6DDF-9140-4E03-BB65-FE3F991BD1AF}">
      <dgm:prSet/>
      <dgm:spPr/>
      <dgm:t>
        <a:bodyPr/>
        <a:lstStyle/>
        <a:p>
          <a:endParaRPr lang="es-MX" sz="2000" b="1"/>
        </a:p>
      </dgm:t>
    </dgm:pt>
    <dgm:pt modelId="{CB2B8A31-8CAC-4E61-8290-050BF1737EA1}">
      <dgm:prSet phldrT="[Texto]"/>
      <dgm:spPr/>
      <dgm:t>
        <a:bodyPr/>
        <a:lstStyle/>
        <a:p>
          <a:endParaRPr lang="es-MX" sz="2000" b="1" dirty="0"/>
        </a:p>
      </dgm:t>
    </dgm:pt>
    <dgm:pt modelId="{67B9C6C7-EA8D-41A8-96AF-30DF637C5961}" type="parTrans" cxnId="{0B5BB024-94CD-4188-A15E-0625D4D5E18B}">
      <dgm:prSet/>
      <dgm:spPr/>
      <dgm:t>
        <a:bodyPr/>
        <a:lstStyle/>
        <a:p>
          <a:endParaRPr lang="es-MX" sz="2000" b="1"/>
        </a:p>
      </dgm:t>
    </dgm:pt>
    <dgm:pt modelId="{1D4A1ED8-71D3-4EB1-B6EA-DDD67D11FDCD}" type="sibTrans" cxnId="{0B5BB024-94CD-4188-A15E-0625D4D5E18B}">
      <dgm:prSet/>
      <dgm:spPr/>
      <dgm:t>
        <a:bodyPr/>
        <a:lstStyle/>
        <a:p>
          <a:endParaRPr lang="es-MX" sz="2000" b="1"/>
        </a:p>
      </dgm:t>
    </dgm:pt>
    <dgm:pt modelId="{E45471F9-F0A1-4F96-BA47-D65911B4B402}">
      <dgm:prSet phldrT="[Texto]"/>
      <dgm:spPr/>
      <dgm:t>
        <a:bodyPr/>
        <a:lstStyle/>
        <a:p>
          <a:endParaRPr lang="es-MX" sz="2000" b="1" dirty="0"/>
        </a:p>
      </dgm:t>
    </dgm:pt>
    <dgm:pt modelId="{E32C7C10-E75D-4FB8-A9CC-FD4DEEC73BB4}" type="parTrans" cxnId="{5797BA37-1154-4E5C-89ED-9CAD483EF72F}">
      <dgm:prSet/>
      <dgm:spPr/>
      <dgm:t>
        <a:bodyPr/>
        <a:lstStyle/>
        <a:p>
          <a:endParaRPr lang="es-MX" sz="2000" b="1"/>
        </a:p>
      </dgm:t>
    </dgm:pt>
    <dgm:pt modelId="{42762721-01A4-49E2-B234-F2D218C295BF}" type="sibTrans" cxnId="{5797BA37-1154-4E5C-89ED-9CAD483EF72F}">
      <dgm:prSet/>
      <dgm:spPr/>
      <dgm:t>
        <a:bodyPr/>
        <a:lstStyle/>
        <a:p>
          <a:endParaRPr lang="es-MX" sz="2000" b="1"/>
        </a:p>
      </dgm:t>
    </dgm:pt>
    <dgm:pt modelId="{22D865C9-A6E3-4F92-BCAA-A5198401ECB5}" type="pres">
      <dgm:prSet presAssocID="{D055169C-34F0-49E7-8987-089DFEBE5F6C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A1AD729D-3269-4536-8ABA-CE212A95C2BD}" type="pres">
      <dgm:prSet presAssocID="{329E869B-B8DC-46AF-A751-64521EA2DE26}" presName="centerShape" presStyleLbl="node0" presStyleIdx="0" presStyleCnt="1" custScaleX="170050"/>
      <dgm:spPr>
        <a:prstGeom prst="hexagon">
          <a:avLst/>
        </a:prstGeom>
      </dgm:spPr>
      <dgm:t>
        <a:bodyPr/>
        <a:lstStyle/>
        <a:p>
          <a:endParaRPr lang="es-MX"/>
        </a:p>
      </dgm:t>
    </dgm:pt>
    <dgm:pt modelId="{E648C270-C36C-4D7D-961C-59C14B96EA8B}" type="pres">
      <dgm:prSet presAssocID="{0C3F9803-215C-4990-9060-ED176E618C16}" presName="parTrans" presStyleLbl="sibTrans2D1" presStyleIdx="0" presStyleCnt="4"/>
      <dgm:spPr/>
      <dgm:t>
        <a:bodyPr/>
        <a:lstStyle/>
        <a:p>
          <a:endParaRPr lang="es-MX"/>
        </a:p>
      </dgm:t>
    </dgm:pt>
    <dgm:pt modelId="{4EB4623E-93DF-4487-80D7-67E923A29D2E}" type="pres">
      <dgm:prSet presAssocID="{0C3F9803-215C-4990-9060-ED176E618C16}" presName="connectorText" presStyleLbl="sibTrans2D1" presStyleIdx="0" presStyleCnt="4"/>
      <dgm:spPr/>
      <dgm:t>
        <a:bodyPr/>
        <a:lstStyle/>
        <a:p>
          <a:endParaRPr lang="es-MX"/>
        </a:p>
      </dgm:t>
    </dgm:pt>
    <dgm:pt modelId="{273C20C2-539C-4892-A75E-032C0548E246}" type="pres">
      <dgm:prSet presAssocID="{C0746DFD-D170-4076-9C8C-6A371F2EB603}" presName="node" presStyleLbl="node1" presStyleIdx="0" presStyleCnt="4" custScaleX="170050">
        <dgm:presLayoutVars>
          <dgm:bulletEnabled val="1"/>
        </dgm:presLayoutVars>
      </dgm:prSet>
      <dgm:spPr>
        <a:prstGeom prst="hexagon">
          <a:avLst/>
        </a:prstGeom>
      </dgm:spPr>
      <dgm:t>
        <a:bodyPr/>
        <a:lstStyle/>
        <a:p>
          <a:endParaRPr lang="es-MX"/>
        </a:p>
      </dgm:t>
    </dgm:pt>
    <dgm:pt modelId="{3E37F536-67EF-46EA-9440-7AAE6603F00B}" type="pres">
      <dgm:prSet presAssocID="{1B2CD439-C5F6-41FA-B916-1F72AF2C9DD6}" presName="parTrans" presStyleLbl="sibTrans2D1" presStyleIdx="1" presStyleCnt="4" custRadScaleRad="200028" custRadScaleInc="-2147483648"/>
      <dgm:spPr/>
      <dgm:t>
        <a:bodyPr/>
        <a:lstStyle/>
        <a:p>
          <a:endParaRPr lang="es-MX"/>
        </a:p>
      </dgm:t>
    </dgm:pt>
    <dgm:pt modelId="{E1315C61-100E-4B8B-B9DB-5D00385EDA95}" type="pres">
      <dgm:prSet presAssocID="{1B2CD439-C5F6-41FA-B916-1F72AF2C9DD6}" presName="connectorText" presStyleLbl="sibTrans2D1" presStyleIdx="1" presStyleCnt="4"/>
      <dgm:spPr/>
      <dgm:t>
        <a:bodyPr/>
        <a:lstStyle/>
        <a:p>
          <a:endParaRPr lang="es-MX"/>
        </a:p>
      </dgm:t>
    </dgm:pt>
    <dgm:pt modelId="{85B8C617-984D-46C9-A97C-A044A5021941}" type="pres">
      <dgm:prSet presAssocID="{5519BCCB-B5E2-4559-A9D2-329595313B1C}" presName="node" presStyleLbl="node1" presStyleIdx="1" presStyleCnt="4" custScaleX="170050" custRadScaleRad="146599">
        <dgm:presLayoutVars>
          <dgm:bulletEnabled val="1"/>
        </dgm:presLayoutVars>
      </dgm:prSet>
      <dgm:spPr>
        <a:prstGeom prst="hexagon">
          <a:avLst/>
        </a:prstGeom>
      </dgm:spPr>
      <dgm:t>
        <a:bodyPr/>
        <a:lstStyle/>
        <a:p>
          <a:endParaRPr lang="es-MX"/>
        </a:p>
      </dgm:t>
    </dgm:pt>
    <dgm:pt modelId="{12A21BBB-222F-4B32-9DF0-1164E70B6CDF}" type="pres">
      <dgm:prSet presAssocID="{8E60DBDA-AECF-4DB4-B3B0-CB6205F6AABA}" presName="parTrans" presStyleLbl="sibTrans2D1" presStyleIdx="2" presStyleCnt="4"/>
      <dgm:spPr/>
      <dgm:t>
        <a:bodyPr/>
        <a:lstStyle/>
        <a:p>
          <a:endParaRPr lang="es-MX"/>
        </a:p>
      </dgm:t>
    </dgm:pt>
    <dgm:pt modelId="{8C468CA8-0273-4EE6-9E3C-21D5FF5A346D}" type="pres">
      <dgm:prSet presAssocID="{8E60DBDA-AECF-4DB4-B3B0-CB6205F6AABA}" presName="connectorText" presStyleLbl="sibTrans2D1" presStyleIdx="2" presStyleCnt="4"/>
      <dgm:spPr/>
      <dgm:t>
        <a:bodyPr/>
        <a:lstStyle/>
        <a:p>
          <a:endParaRPr lang="es-MX"/>
        </a:p>
      </dgm:t>
    </dgm:pt>
    <dgm:pt modelId="{584D7E73-0B9C-4C07-9F6A-A554616AA352}" type="pres">
      <dgm:prSet presAssocID="{B4733D7D-042D-4BDF-8552-9B29FC5BAD0F}" presName="node" presStyleLbl="node1" presStyleIdx="2" presStyleCnt="4" custScaleX="170050">
        <dgm:presLayoutVars>
          <dgm:bulletEnabled val="1"/>
        </dgm:presLayoutVars>
      </dgm:prSet>
      <dgm:spPr>
        <a:prstGeom prst="hexagon">
          <a:avLst/>
        </a:prstGeom>
      </dgm:spPr>
      <dgm:t>
        <a:bodyPr/>
        <a:lstStyle/>
        <a:p>
          <a:endParaRPr lang="es-MX"/>
        </a:p>
      </dgm:t>
    </dgm:pt>
    <dgm:pt modelId="{50146A1E-BAFE-4D78-B3D2-EEA659C2FFC1}" type="pres">
      <dgm:prSet presAssocID="{2E6EB8A8-FF71-4E5C-BB18-1396C61D1ACA}" presName="parTrans" presStyleLbl="sibTrans2D1" presStyleIdx="3" presStyleCnt="4"/>
      <dgm:spPr/>
      <dgm:t>
        <a:bodyPr/>
        <a:lstStyle/>
        <a:p>
          <a:endParaRPr lang="es-MX"/>
        </a:p>
      </dgm:t>
    </dgm:pt>
    <dgm:pt modelId="{56FD4799-B401-4C7E-B8EE-76D96603DCBD}" type="pres">
      <dgm:prSet presAssocID="{2E6EB8A8-FF71-4E5C-BB18-1396C61D1ACA}" presName="connectorText" presStyleLbl="sibTrans2D1" presStyleIdx="3" presStyleCnt="4"/>
      <dgm:spPr/>
      <dgm:t>
        <a:bodyPr/>
        <a:lstStyle/>
        <a:p>
          <a:endParaRPr lang="es-MX"/>
        </a:p>
      </dgm:t>
    </dgm:pt>
    <dgm:pt modelId="{168A4FC2-CCC4-4F48-A983-AD919191502E}" type="pres">
      <dgm:prSet presAssocID="{C4BF9111-2557-4972-B678-6DE78361E0C1}" presName="node" presStyleLbl="node1" presStyleIdx="3" presStyleCnt="4" custScaleX="170050" custRadScaleRad="146598">
        <dgm:presLayoutVars>
          <dgm:bulletEnabled val="1"/>
        </dgm:presLayoutVars>
      </dgm:prSet>
      <dgm:spPr>
        <a:prstGeom prst="hexagon">
          <a:avLst/>
        </a:prstGeom>
      </dgm:spPr>
      <dgm:t>
        <a:bodyPr/>
        <a:lstStyle/>
        <a:p>
          <a:endParaRPr lang="es-MX"/>
        </a:p>
      </dgm:t>
    </dgm:pt>
  </dgm:ptLst>
  <dgm:cxnLst>
    <dgm:cxn modelId="{0B5BB024-94CD-4188-A15E-0625D4D5E18B}" srcId="{D055169C-34F0-49E7-8987-089DFEBE5F6C}" destId="{CB2B8A31-8CAC-4E61-8290-050BF1737EA1}" srcOrd="2" destOrd="0" parTransId="{67B9C6C7-EA8D-41A8-96AF-30DF637C5961}" sibTransId="{1D4A1ED8-71D3-4EB1-B6EA-DDD67D11FDCD}"/>
    <dgm:cxn modelId="{D7CC7719-4A68-4BEC-BB1A-928DD2754D04}" type="presOf" srcId="{329E869B-B8DC-46AF-A751-64521EA2DE26}" destId="{A1AD729D-3269-4536-8ABA-CE212A95C2BD}" srcOrd="0" destOrd="0" presId="urn:microsoft.com/office/officeart/2005/8/layout/radial5"/>
    <dgm:cxn modelId="{5F77E97B-9039-409B-B684-C06DA0262090}" type="presOf" srcId="{2E6EB8A8-FF71-4E5C-BB18-1396C61D1ACA}" destId="{50146A1E-BAFE-4D78-B3D2-EEA659C2FFC1}" srcOrd="0" destOrd="0" presId="urn:microsoft.com/office/officeart/2005/8/layout/radial5"/>
    <dgm:cxn modelId="{788D659F-CE4B-4D6F-B088-7AF82813804F}" srcId="{329E869B-B8DC-46AF-A751-64521EA2DE26}" destId="{C0746DFD-D170-4076-9C8C-6A371F2EB603}" srcOrd="0" destOrd="0" parTransId="{0C3F9803-215C-4990-9060-ED176E618C16}" sibTransId="{5551992F-68B7-401C-86F2-A3444AEB3D0E}"/>
    <dgm:cxn modelId="{50DD6DDF-9140-4E03-BB65-FE3F991BD1AF}" srcId="{329E869B-B8DC-46AF-A751-64521EA2DE26}" destId="{C4BF9111-2557-4972-B678-6DE78361E0C1}" srcOrd="3" destOrd="0" parTransId="{2E6EB8A8-FF71-4E5C-BB18-1396C61D1ACA}" sibTransId="{5B9C1B97-7704-4C8A-A531-B08A1E6D6BFE}"/>
    <dgm:cxn modelId="{98CBD0FB-37CB-42E9-9411-E7484C4EB5BE}" type="presOf" srcId="{C4BF9111-2557-4972-B678-6DE78361E0C1}" destId="{168A4FC2-CCC4-4F48-A983-AD919191502E}" srcOrd="0" destOrd="0" presId="urn:microsoft.com/office/officeart/2005/8/layout/radial5"/>
    <dgm:cxn modelId="{63082744-05A9-4E84-9598-9CECBA5D68D2}" type="presOf" srcId="{1B2CD439-C5F6-41FA-B916-1F72AF2C9DD6}" destId="{3E37F536-67EF-46EA-9440-7AAE6603F00B}" srcOrd="0" destOrd="0" presId="urn:microsoft.com/office/officeart/2005/8/layout/radial5"/>
    <dgm:cxn modelId="{976A1667-18B3-44C9-8EFE-304C22F00BD1}" type="presOf" srcId="{8E60DBDA-AECF-4DB4-B3B0-CB6205F6AABA}" destId="{8C468CA8-0273-4EE6-9E3C-21D5FF5A346D}" srcOrd="1" destOrd="0" presId="urn:microsoft.com/office/officeart/2005/8/layout/radial5"/>
    <dgm:cxn modelId="{3BF33198-DA4F-4ED2-B370-51AF2489EBAF}" type="presOf" srcId="{2E6EB8A8-FF71-4E5C-BB18-1396C61D1ACA}" destId="{56FD4799-B401-4C7E-B8EE-76D96603DCBD}" srcOrd="1" destOrd="0" presId="urn:microsoft.com/office/officeart/2005/8/layout/radial5"/>
    <dgm:cxn modelId="{2159027D-C366-41C0-9431-C2E19EAED0C2}" type="presOf" srcId="{B4733D7D-042D-4BDF-8552-9B29FC5BAD0F}" destId="{584D7E73-0B9C-4C07-9F6A-A554616AA352}" srcOrd="0" destOrd="0" presId="urn:microsoft.com/office/officeart/2005/8/layout/radial5"/>
    <dgm:cxn modelId="{6F126E14-8F00-4B19-88F6-EB911246F4CC}" srcId="{D055169C-34F0-49E7-8987-089DFEBE5F6C}" destId="{329E869B-B8DC-46AF-A751-64521EA2DE26}" srcOrd="0" destOrd="0" parTransId="{98924710-D187-4A62-9DEB-5D2996E705E2}" sibTransId="{094A1D3F-9643-4ACA-9D47-264FA3B1C7A7}"/>
    <dgm:cxn modelId="{E1108B9D-8E7C-495B-B740-8F8476143280}" type="presOf" srcId="{0C3F9803-215C-4990-9060-ED176E618C16}" destId="{E648C270-C36C-4D7D-961C-59C14B96EA8B}" srcOrd="0" destOrd="0" presId="urn:microsoft.com/office/officeart/2005/8/layout/radial5"/>
    <dgm:cxn modelId="{0BB96B79-233E-4771-A81D-C070D7D2EC1F}" srcId="{329E869B-B8DC-46AF-A751-64521EA2DE26}" destId="{5519BCCB-B5E2-4559-A9D2-329595313B1C}" srcOrd="1" destOrd="0" parTransId="{1B2CD439-C5F6-41FA-B916-1F72AF2C9DD6}" sibTransId="{089EB616-5886-444F-A4E4-C75BA8CE30DC}"/>
    <dgm:cxn modelId="{5CDCE4B8-DA9C-4034-9AE9-550EC46222C5}" type="presOf" srcId="{5519BCCB-B5E2-4559-A9D2-329595313B1C}" destId="{85B8C617-984D-46C9-A97C-A044A5021941}" srcOrd="0" destOrd="0" presId="urn:microsoft.com/office/officeart/2005/8/layout/radial5"/>
    <dgm:cxn modelId="{84D05888-E52E-4EAD-A91E-C2C8F32FD255}" srcId="{329E869B-B8DC-46AF-A751-64521EA2DE26}" destId="{B4733D7D-042D-4BDF-8552-9B29FC5BAD0F}" srcOrd="2" destOrd="0" parTransId="{8E60DBDA-AECF-4DB4-B3B0-CB6205F6AABA}" sibTransId="{88A40C57-ACD8-4A76-A6A8-F60CE3D2717A}"/>
    <dgm:cxn modelId="{C2F67F51-DF53-4580-B714-B9FC3B5327FB}" type="presOf" srcId="{8E60DBDA-AECF-4DB4-B3B0-CB6205F6AABA}" destId="{12A21BBB-222F-4B32-9DF0-1164E70B6CDF}" srcOrd="0" destOrd="0" presId="urn:microsoft.com/office/officeart/2005/8/layout/radial5"/>
    <dgm:cxn modelId="{0E71EBDB-2586-4073-B1D7-5344EF209484}" type="presOf" srcId="{C0746DFD-D170-4076-9C8C-6A371F2EB603}" destId="{273C20C2-539C-4892-A75E-032C0548E246}" srcOrd="0" destOrd="0" presId="urn:microsoft.com/office/officeart/2005/8/layout/radial5"/>
    <dgm:cxn modelId="{BF3FAAAA-27A7-403A-BF2C-784407C6FD58}" type="presOf" srcId="{0C3F9803-215C-4990-9060-ED176E618C16}" destId="{4EB4623E-93DF-4487-80D7-67E923A29D2E}" srcOrd="1" destOrd="0" presId="urn:microsoft.com/office/officeart/2005/8/layout/radial5"/>
    <dgm:cxn modelId="{3F0208DF-D316-46C2-8019-88317C9EDB64}" type="presOf" srcId="{D055169C-34F0-49E7-8987-089DFEBE5F6C}" destId="{22D865C9-A6E3-4F92-BCAA-A5198401ECB5}" srcOrd="0" destOrd="0" presId="urn:microsoft.com/office/officeart/2005/8/layout/radial5"/>
    <dgm:cxn modelId="{79920B79-EBC1-47B6-8E2A-00020753CF91}" type="presOf" srcId="{1B2CD439-C5F6-41FA-B916-1F72AF2C9DD6}" destId="{E1315C61-100E-4B8B-B9DB-5D00385EDA95}" srcOrd="1" destOrd="0" presId="urn:microsoft.com/office/officeart/2005/8/layout/radial5"/>
    <dgm:cxn modelId="{5797BA37-1154-4E5C-89ED-9CAD483EF72F}" srcId="{D055169C-34F0-49E7-8987-089DFEBE5F6C}" destId="{E45471F9-F0A1-4F96-BA47-D65911B4B402}" srcOrd="1" destOrd="0" parTransId="{E32C7C10-E75D-4FB8-A9CC-FD4DEEC73BB4}" sibTransId="{42762721-01A4-49E2-B234-F2D218C295BF}"/>
    <dgm:cxn modelId="{395DE9A7-FC5A-440F-99AC-F4BDF61C7480}" type="presParOf" srcId="{22D865C9-A6E3-4F92-BCAA-A5198401ECB5}" destId="{A1AD729D-3269-4536-8ABA-CE212A95C2BD}" srcOrd="0" destOrd="0" presId="urn:microsoft.com/office/officeart/2005/8/layout/radial5"/>
    <dgm:cxn modelId="{35918C7E-525E-4B44-A69C-D96CD56C587B}" type="presParOf" srcId="{22D865C9-A6E3-4F92-BCAA-A5198401ECB5}" destId="{E648C270-C36C-4D7D-961C-59C14B96EA8B}" srcOrd="1" destOrd="0" presId="urn:microsoft.com/office/officeart/2005/8/layout/radial5"/>
    <dgm:cxn modelId="{D20647E6-8796-4D9A-9FF8-F85849939C28}" type="presParOf" srcId="{E648C270-C36C-4D7D-961C-59C14B96EA8B}" destId="{4EB4623E-93DF-4487-80D7-67E923A29D2E}" srcOrd="0" destOrd="0" presId="urn:microsoft.com/office/officeart/2005/8/layout/radial5"/>
    <dgm:cxn modelId="{BA495B82-CDB4-4406-A2CF-8848A38B6F4C}" type="presParOf" srcId="{22D865C9-A6E3-4F92-BCAA-A5198401ECB5}" destId="{273C20C2-539C-4892-A75E-032C0548E246}" srcOrd="2" destOrd="0" presId="urn:microsoft.com/office/officeart/2005/8/layout/radial5"/>
    <dgm:cxn modelId="{DC12D476-8F19-4B2B-8BDA-8D922337382A}" type="presParOf" srcId="{22D865C9-A6E3-4F92-BCAA-A5198401ECB5}" destId="{3E37F536-67EF-46EA-9440-7AAE6603F00B}" srcOrd="3" destOrd="0" presId="urn:microsoft.com/office/officeart/2005/8/layout/radial5"/>
    <dgm:cxn modelId="{5CBBF1E4-C381-4E17-952C-82E2281397FC}" type="presParOf" srcId="{3E37F536-67EF-46EA-9440-7AAE6603F00B}" destId="{E1315C61-100E-4B8B-B9DB-5D00385EDA95}" srcOrd="0" destOrd="0" presId="urn:microsoft.com/office/officeart/2005/8/layout/radial5"/>
    <dgm:cxn modelId="{979BCE41-61B2-4FBF-B097-52030B0ADE2B}" type="presParOf" srcId="{22D865C9-A6E3-4F92-BCAA-A5198401ECB5}" destId="{85B8C617-984D-46C9-A97C-A044A5021941}" srcOrd="4" destOrd="0" presId="urn:microsoft.com/office/officeart/2005/8/layout/radial5"/>
    <dgm:cxn modelId="{4B90FD1A-CA8E-4A03-9D94-0A631D173D36}" type="presParOf" srcId="{22D865C9-A6E3-4F92-BCAA-A5198401ECB5}" destId="{12A21BBB-222F-4B32-9DF0-1164E70B6CDF}" srcOrd="5" destOrd="0" presId="urn:microsoft.com/office/officeart/2005/8/layout/radial5"/>
    <dgm:cxn modelId="{7D75252A-4684-464E-86EF-2FF4400E2620}" type="presParOf" srcId="{12A21BBB-222F-4B32-9DF0-1164E70B6CDF}" destId="{8C468CA8-0273-4EE6-9E3C-21D5FF5A346D}" srcOrd="0" destOrd="0" presId="urn:microsoft.com/office/officeart/2005/8/layout/radial5"/>
    <dgm:cxn modelId="{5F6066FA-D4D4-42E0-B873-90FAC81A742C}" type="presParOf" srcId="{22D865C9-A6E3-4F92-BCAA-A5198401ECB5}" destId="{584D7E73-0B9C-4C07-9F6A-A554616AA352}" srcOrd="6" destOrd="0" presId="urn:microsoft.com/office/officeart/2005/8/layout/radial5"/>
    <dgm:cxn modelId="{FBECC48D-5834-4203-B0E8-84FF7F1212B0}" type="presParOf" srcId="{22D865C9-A6E3-4F92-BCAA-A5198401ECB5}" destId="{50146A1E-BAFE-4D78-B3D2-EEA659C2FFC1}" srcOrd="7" destOrd="0" presId="urn:microsoft.com/office/officeart/2005/8/layout/radial5"/>
    <dgm:cxn modelId="{1EF3C7DD-67C0-4150-AEBA-558BE1EDDC92}" type="presParOf" srcId="{50146A1E-BAFE-4D78-B3D2-EEA659C2FFC1}" destId="{56FD4799-B401-4C7E-B8EE-76D96603DCBD}" srcOrd="0" destOrd="0" presId="urn:microsoft.com/office/officeart/2005/8/layout/radial5"/>
    <dgm:cxn modelId="{3F1C7739-73D2-410E-8963-A6AD545B6555}" type="presParOf" srcId="{22D865C9-A6E3-4F92-BCAA-A5198401ECB5}" destId="{168A4FC2-CCC4-4F48-A983-AD919191502E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066B334-EF6A-4007-A94F-EC23394EB3E4}" type="doc">
      <dgm:prSet loTypeId="urn:microsoft.com/office/officeart/2005/8/layout/radial5" loCatId="cycle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DABDAAF3-F82C-4F01-BBA1-95A5A2F142C4}">
      <dgm:prSet phldrT="[Texto]" custT="1"/>
      <dgm:spPr>
        <a:blipFill rotWithShape="0">
          <a:blip xmlns:r="http://schemas.openxmlformats.org/officeDocument/2006/relationships" r:embed="rId1">
            <a:lum bright="14000"/>
          </a:blip>
          <a:stretch>
            <a:fillRect/>
          </a:stretch>
        </a:blipFill>
      </dgm:spPr>
      <dgm:t>
        <a:bodyPr/>
        <a:lstStyle/>
        <a:p>
          <a:r>
            <a:rPr lang="es-MX" sz="1600" b="1" dirty="0" smtClean="0">
              <a:latin typeface="Calibri" pitchFamily="34" charset="0"/>
              <a:cs typeface="Calibri" pitchFamily="34" charset="0"/>
            </a:rPr>
            <a:t>Año agrícola</a:t>
          </a:r>
        </a:p>
        <a:p>
          <a:r>
            <a:rPr lang="es-MX" sz="1600" b="1" dirty="0" smtClean="0">
              <a:latin typeface="Calibri" pitchFamily="34" charset="0"/>
              <a:cs typeface="Calibri" pitchFamily="34" charset="0"/>
            </a:rPr>
            <a:t> OCT 2011   </a:t>
          </a:r>
        </a:p>
        <a:p>
          <a:r>
            <a:rPr lang="es-MX" sz="1600" b="1" dirty="0" smtClean="0">
              <a:latin typeface="Calibri" pitchFamily="34" charset="0"/>
              <a:cs typeface="Calibri" pitchFamily="34" charset="0"/>
            </a:rPr>
            <a:t>SEP 2012</a:t>
          </a:r>
          <a:endParaRPr lang="es-MX" sz="1600" b="1" dirty="0">
            <a:latin typeface="Calibri" pitchFamily="34" charset="0"/>
            <a:cs typeface="Calibri" pitchFamily="34" charset="0"/>
          </a:endParaRPr>
        </a:p>
      </dgm:t>
    </dgm:pt>
    <dgm:pt modelId="{BF6875C5-B0BC-477E-AEF8-304DC275E523}" type="parTrans" cxnId="{BD6BD133-6E9B-42CD-B453-5DE56CCB1252}">
      <dgm:prSet/>
      <dgm:spPr/>
      <dgm:t>
        <a:bodyPr/>
        <a:lstStyle/>
        <a:p>
          <a:endParaRPr lang="es-MX" sz="1600">
            <a:latin typeface="Calibri" pitchFamily="34" charset="0"/>
            <a:cs typeface="Calibri" pitchFamily="34" charset="0"/>
          </a:endParaRPr>
        </a:p>
      </dgm:t>
    </dgm:pt>
    <dgm:pt modelId="{991A1D66-46F2-47A6-BF03-4D039D7B0D19}" type="sibTrans" cxnId="{BD6BD133-6E9B-42CD-B453-5DE56CCB1252}">
      <dgm:prSet/>
      <dgm:spPr/>
      <dgm:t>
        <a:bodyPr/>
        <a:lstStyle/>
        <a:p>
          <a:endParaRPr lang="es-MX" sz="1600">
            <a:latin typeface="Calibri" pitchFamily="34" charset="0"/>
            <a:cs typeface="Calibri" pitchFamily="34" charset="0"/>
          </a:endParaRPr>
        </a:p>
      </dgm:t>
    </dgm:pt>
    <dgm:pt modelId="{D2815877-5F32-4612-B07B-E52694BB55EB}">
      <dgm:prSet phldrT="[Texto]" custT="1"/>
      <dgm:spPr/>
      <dgm:t>
        <a:bodyPr/>
        <a:lstStyle/>
        <a:p>
          <a:r>
            <a:rPr lang="es-MX" sz="1600" b="1" dirty="0" smtClean="0">
              <a:latin typeface="Calibri" pitchFamily="34" charset="0"/>
              <a:cs typeface="Calibri" pitchFamily="34" charset="0"/>
            </a:rPr>
            <a:t>CONFORMACIÓN DE LA UNIDAD DE PRODUCCIÓN Y USO DEL SUELO</a:t>
          </a:r>
        </a:p>
        <a:p>
          <a:r>
            <a:rPr lang="es-MX" sz="1600" dirty="0" smtClean="0">
              <a:latin typeface="Calibri" pitchFamily="34" charset="0"/>
              <a:cs typeface="Calibri" pitchFamily="34" charset="0"/>
            </a:rPr>
            <a:t>Terrenos, superficie,  riego, tenencia y derechos</a:t>
          </a:r>
        </a:p>
      </dgm:t>
    </dgm:pt>
    <dgm:pt modelId="{62BD6C93-148D-4715-B124-83CFABA91727}" type="parTrans" cxnId="{2ECA25C4-36F8-4D42-AC44-CF491956EB95}">
      <dgm:prSet custT="1"/>
      <dgm:spPr/>
      <dgm:t>
        <a:bodyPr/>
        <a:lstStyle/>
        <a:p>
          <a:endParaRPr lang="es-MX" sz="1600">
            <a:latin typeface="Calibri" pitchFamily="34" charset="0"/>
            <a:cs typeface="Calibri" pitchFamily="34" charset="0"/>
          </a:endParaRPr>
        </a:p>
      </dgm:t>
    </dgm:pt>
    <dgm:pt modelId="{2AD044F2-375A-43B6-9F49-7587E4FAB1AC}" type="sibTrans" cxnId="{2ECA25C4-36F8-4D42-AC44-CF491956EB95}">
      <dgm:prSet/>
      <dgm:spPr/>
      <dgm:t>
        <a:bodyPr/>
        <a:lstStyle/>
        <a:p>
          <a:endParaRPr lang="es-MX" sz="1600">
            <a:latin typeface="Calibri" pitchFamily="34" charset="0"/>
            <a:cs typeface="Calibri" pitchFamily="34" charset="0"/>
          </a:endParaRPr>
        </a:p>
      </dgm:t>
    </dgm:pt>
    <dgm:pt modelId="{F6C8A4BD-FF1E-48D4-8E07-B1D684D93190}">
      <dgm:prSet phldrT="[Texto]" custT="1"/>
      <dgm:spPr/>
      <dgm:t>
        <a:bodyPr/>
        <a:lstStyle/>
        <a:p>
          <a:r>
            <a:rPr lang="es-MX" sz="1600" b="1" dirty="0" smtClean="0">
              <a:latin typeface="Calibri" pitchFamily="34" charset="0"/>
              <a:cs typeface="Calibri" pitchFamily="34" charset="0"/>
            </a:rPr>
            <a:t>AGRICULTURA</a:t>
          </a:r>
        </a:p>
        <a:p>
          <a:r>
            <a:rPr lang="es-MX" sz="1600" dirty="0" smtClean="0">
              <a:latin typeface="Calibri" pitchFamily="34" charset="0"/>
              <a:cs typeface="Calibri" pitchFamily="34" charset="0"/>
            </a:rPr>
            <a:t>Cultivos anuales y perennes</a:t>
          </a:r>
        </a:p>
        <a:p>
          <a:r>
            <a:rPr lang="es-MX" sz="1600" dirty="0" smtClean="0">
              <a:latin typeface="Calibri" pitchFamily="34" charset="0"/>
              <a:cs typeface="Calibri" pitchFamily="34" charset="0"/>
            </a:rPr>
            <a:t>Agricultura protegida</a:t>
          </a:r>
        </a:p>
        <a:p>
          <a:r>
            <a:rPr lang="es-MX" sz="1600" dirty="0" smtClean="0">
              <a:latin typeface="Calibri" pitchFamily="34" charset="0"/>
              <a:cs typeface="Calibri" pitchFamily="34" charset="0"/>
            </a:rPr>
            <a:t>Agricultura alternativa</a:t>
          </a:r>
        </a:p>
        <a:p>
          <a:r>
            <a:rPr lang="es-MX" sz="1600" dirty="0" smtClean="0">
              <a:latin typeface="Calibri" pitchFamily="34" charset="0"/>
              <a:cs typeface="Calibri" pitchFamily="34" charset="0"/>
            </a:rPr>
            <a:t>Tecnología agrícola</a:t>
          </a:r>
        </a:p>
        <a:p>
          <a:r>
            <a:rPr lang="es-MX" sz="1600" dirty="0" smtClean="0">
              <a:latin typeface="Calibri" pitchFamily="34" charset="0"/>
              <a:cs typeface="Calibri" pitchFamily="34" charset="0"/>
            </a:rPr>
            <a:t>Destino y venta de la producción</a:t>
          </a:r>
          <a:endParaRPr lang="es-MX" sz="1600" dirty="0">
            <a:latin typeface="Calibri" pitchFamily="34" charset="0"/>
            <a:cs typeface="Calibri" pitchFamily="34" charset="0"/>
          </a:endParaRPr>
        </a:p>
      </dgm:t>
    </dgm:pt>
    <dgm:pt modelId="{C35DD451-6613-4053-91EE-85CA406022C6}" type="parTrans" cxnId="{F564CFA5-E30A-4EF8-A10C-472837DDD5FB}">
      <dgm:prSet custT="1"/>
      <dgm:spPr/>
      <dgm:t>
        <a:bodyPr/>
        <a:lstStyle/>
        <a:p>
          <a:endParaRPr lang="es-MX" sz="1600">
            <a:latin typeface="Calibri" pitchFamily="34" charset="0"/>
            <a:cs typeface="Calibri" pitchFamily="34" charset="0"/>
          </a:endParaRPr>
        </a:p>
      </dgm:t>
    </dgm:pt>
    <dgm:pt modelId="{33C383DA-0C6C-4D15-A8D3-66DEEF4E2D96}" type="sibTrans" cxnId="{F564CFA5-E30A-4EF8-A10C-472837DDD5FB}">
      <dgm:prSet/>
      <dgm:spPr/>
      <dgm:t>
        <a:bodyPr/>
        <a:lstStyle/>
        <a:p>
          <a:endParaRPr lang="es-MX" sz="1600">
            <a:latin typeface="Calibri" pitchFamily="34" charset="0"/>
            <a:cs typeface="Calibri" pitchFamily="34" charset="0"/>
          </a:endParaRPr>
        </a:p>
      </dgm:t>
    </dgm:pt>
    <dgm:pt modelId="{3AB90857-A2DF-4A45-88DD-3391FA57523A}">
      <dgm:prSet phldrT="[Texto]" custT="1"/>
      <dgm:spPr/>
      <dgm:t>
        <a:bodyPr/>
        <a:lstStyle/>
        <a:p>
          <a:r>
            <a:rPr lang="es-MX" sz="1600" dirty="0" smtClean="0">
              <a:latin typeface="Calibri" pitchFamily="34" charset="0"/>
              <a:cs typeface="Calibri" pitchFamily="34" charset="0"/>
            </a:rPr>
            <a:t>Mano de obra</a:t>
          </a:r>
        </a:p>
        <a:p>
          <a:r>
            <a:rPr lang="es-MX" sz="1600" dirty="0" smtClean="0">
              <a:latin typeface="Calibri" pitchFamily="34" charset="0"/>
              <a:cs typeface="Calibri" pitchFamily="34" charset="0"/>
            </a:rPr>
            <a:t>Tractores y maquinaria</a:t>
          </a:r>
        </a:p>
        <a:p>
          <a:r>
            <a:rPr lang="es-MX" sz="1600" dirty="0" smtClean="0">
              <a:latin typeface="Calibri" pitchFamily="34" charset="0"/>
              <a:cs typeface="Calibri" pitchFamily="34" charset="0"/>
            </a:rPr>
            <a:t>Crédito y seguro</a:t>
          </a:r>
        </a:p>
        <a:p>
          <a:r>
            <a:rPr lang="es-MX" sz="1600" dirty="0" smtClean="0">
              <a:latin typeface="Calibri" pitchFamily="34" charset="0"/>
              <a:cs typeface="Calibri" pitchFamily="34" charset="0"/>
            </a:rPr>
            <a:t>Problemáticas principales</a:t>
          </a:r>
        </a:p>
        <a:p>
          <a:r>
            <a:rPr lang="es-MX" sz="1600" dirty="0" smtClean="0">
              <a:latin typeface="Calibri" pitchFamily="34" charset="0"/>
              <a:cs typeface="Calibri" pitchFamily="34" charset="0"/>
            </a:rPr>
            <a:t>Tecnologías informáticas y de comunicación</a:t>
          </a:r>
        </a:p>
        <a:p>
          <a:r>
            <a:rPr lang="es-MX" sz="1600" dirty="0" smtClean="0">
              <a:latin typeface="Calibri" pitchFamily="34" charset="0"/>
              <a:cs typeface="Calibri" pitchFamily="34" charset="0"/>
            </a:rPr>
            <a:t>Características </a:t>
          </a:r>
          <a:r>
            <a:rPr lang="es-MX" sz="1600" dirty="0" err="1" smtClean="0">
              <a:latin typeface="Calibri" pitchFamily="34" charset="0"/>
              <a:cs typeface="Calibri" pitchFamily="34" charset="0"/>
            </a:rPr>
            <a:t>sociodemográficas</a:t>
          </a:r>
          <a:endParaRPr lang="es-MX" sz="1600" dirty="0" smtClean="0">
            <a:latin typeface="Calibri" pitchFamily="34" charset="0"/>
            <a:cs typeface="Calibri" pitchFamily="34" charset="0"/>
          </a:endParaRPr>
        </a:p>
      </dgm:t>
    </dgm:pt>
    <dgm:pt modelId="{260CA6A6-B7C8-4CCA-A3EC-95665855102C}" type="parTrans" cxnId="{E0DC6DB0-2ED6-4BA7-AB24-AE522B9A29D5}">
      <dgm:prSet custT="1"/>
      <dgm:spPr/>
      <dgm:t>
        <a:bodyPr/>
        <a:lstStyle/>
        <a:p>
          <a:endParaRPr lang="es-MX" sz="1600">
            <a:latin typeface="Calibri" pitchFamily="34" charset="0"/>
            <a:cs typeface="Calibri" pitchFamily="34" charset="0"/>
          </a:endParaRPr>
        </a:p>
      </dgm:t>
    </dgm:pt>
    <dgm:pt modelId="{5709A659-4630-4686-B76D-427E15E0BEDA}" type="sibTrans" cxnId="{E0DC6DB0-2ED6-4BA7-AB24-AE522B9A29D5}">
      <dgm:prSet/>
      <dgm:spPr/>
      <dgm:t>
        <a:bodyPr/>
        <a:lstStyle/>
        <a:p>
          <a:endParaRPr lang="es-MX" sz="1600">
            <a:latin typeface="Calibri" pitchFamily="34" charset="0"/>
            <a:cs typeface="Calibri" pitchFamily="34" charset="0"/>
          </a:endParaRPr>
        </a:p>
      </dgm:t>
    </dgm:pt>
    <dgm:pt modelId="{4DF37F6A-F36B-490D-8F25-6F89B602FCAC}">
      <dgm:prSet phldrT="[Texto]" custT="1"/>
      <dgm:spPr/>
      <dgm:t>
        <a:bodyPr/>
        <a:lstStyle/>
        <a:p>
          <a:endParaRPr lang="es-MX" sz="1600" b="1" dirty="0" smtClean="0">
            <a:latin typeface="Calibri" pitchFamily="34" charset="0"/>
            <a:cs typeface="Calibri" pitchFamily="34" charset="0"/>
          </a:endParaRPr>
        </a:p>
        <a:p>
          <a:r>
            <a:rPr lang="es-MX" sz="1600" b="1" dirty="0" smtClean="0">
              <a:latin typeface="Calibri" pitchFamily="34" charset="0"/>
              <a:cs typeface="Calibri" pitchFamily="34" charset="0"/>
            </a:rPr>
            <a:t>CRÍA Y EXPLOTACIÓN DE ANIMALES   (bovinos, porcinos y aves de corral)</a:t>
          </a:r>
        </a:p>
        <a:p>
          <a:r>
            <a:rPr lang="es-MX" sz="1600" dirty="0" smtClean="0">
              <a:latin typeface="Calibri" pitchFamily="34" charset="0"/>
              <a:cs typeface="Calibri" pitchFamily="34" charset="0"/>
            </a:rPr>
            <a:t>Existencias </a:t>
          </a:r>
        </a:p>
        <a:p>
          <a:r>
            <a:rPr lang="es-MX" sz="1600" dirty="0" smtClean="0">
              <a:latin typeface="Calibri" pitchFamily="34" charset="0"/>
              <a:cs typeface="Calibri" pitchFamily="34" charset="0"/>
            </a:rPr>
            <a:t>Producción  de leche y huevo</a:t>
          </a:r>
        </a:p>
        <a:p>
          <a:r>
            <a:rPr lang="es-MX" sz="1600" dirty="0" smtClean="0">
              <a:latin typeface="Calibri" pitchFamily="34" charset="0"/>
              <a:cs typeface="Calibri" pitchFamily="34" charset="0"/>
            </a:rPr>
            <a:t>Tecnología en especies pecuarias</a:t>
          </a:r>
        </a:p>
        <a:p>
          <a:r>
            <a:rPr lang="es-MX" sz="1600" dirty="0" smtClean="0">
              <a:latin typeface="Calibri" pitchFamily="34" charset="0"/>
              <a:cs typeface="Calibri" pitchFamily="34" charset="0"/>
            </a:rPr>
            <a:t>Volumen y venta de la producción</a:t>
          </a:r>
        </a:p>
        <a:p>
          <a:endParaRPr lang="es-MX" sz="1600" dirty="0">
            <a:latin typeface="Calibri" pitchFamily="34" charset="0"/>
            <a:cs typeface="Calibri" pitchFamily="34" charset="0"/>
          </a:endParaRPr>
        </a:p>
      </dgm:t>
    </dgm:pt>
    <dgm:pt modelId="{DFC99238-9B60-4E1A-AA8C-4B10415C76CB}" type="parTrans" cxnId="{27CF6399-2507-43F5-8C51-930C80E4D8F8}">
      <dgm:prSet/>
      <dgm:spPr/>
      <dgm:t>
        <a:bodyPr/>
        <a:lstStyle/>
        <a:p>
          <a:endParaRPr lang="es-MX"/>
        </a:p>
      </dgm:t>
    </dgm:pt>
    <dgm:pt modelId="{D07D13F0-04EF-4BD2-9A32-6CF8F6F1CC9B}" type="sibTrans" cxnId="{27CF6399-2507-43F5-8C51-930C80E4D8F8}">
      <dgm:prSet/>
      <dgm:spPr/>
      <dgm:t>
        <a:bodyPr/>
        <a:lstStyle/>
        <a:p>
          <a:endParaRPr lang="es-MX"/>
        </a:p>
      </dgm:t>
    </dgm:pt>
    <dgm:pt modelId="{A422FFB5-67B1-46AD-B0EE-55757BCFDF5B}" type="pres">
      <dgm:prSet presAssocID="{A066B334-EF6A-4007-A94F-EC23394EB3E4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34F55F83-555C-43C5-B211-A22609B9BF43}" type="pres">
      <dgm:prSet presAssocID="{DABDAAF3-F82C-4F01-BBA1-95A5A2F142C4}" presName="centerShape" presStyleLbl="node0" presStyleIdx="0" presStyleCnt="1" custLinFactNeighborX="-26" custLinFactNeighborY="140"/>
      <dgm:spPr/>
      <dgm:t>
        <a:bodyPr/>
        <a:lstStyle/>
        <a:p>
          <a:endParaRPr lang="es-MX"/>
        </a:p>
      </dgm:t>
    </dgm:pt>
    <dgm:pt modelId="{9DC36A9C-8800-4D9D-8BD6-766AC84EF3A0}" type="pres">
      <dgm:prSet presAssocID="{62BD6C93-148D-4715-B124-83CFABA91727}" presName="parTrans" presStyleLbl="sibTrans2D1" presStyleIdx="0" presStyleCnt="4"/>
      <dgm:spPr/>
      <dgm:t>
        <a:bodyPr/>
        <a:lstStyle/>
        <a:p>
          <a:endParaRPr lang="es-MX"/>
        </a:p>
      </dgm:t>
    </dgm:pt>
    <dgm:pt modelId="{77C4F116-B0FD-400C-9AAC-EA6C35F32978}" type="pres">
      <dgm:prSet presAssocID="{62BD6C93-148D-4715-B124-83CFABA91727}" presName="connectorText" presStyleLbl="sibTrans2D1" presStyleIdx="0" presStyleCnt="4"/>
      <dgm:spPr/>
      <dgm:t>
        <a:bodyPr/>
        <a:lstStyle/>
        <a:p>
          <a:endParaRPr lang="es-MX"/>
        </a:p>
      </dgm:t>
    </dgm:pt>
    <dgm:pt modelId="{5D01DECE-7A25-4913-8FE5-BB197DEC6532}" type="pres">
      <dgm:prSet presAssocID="{D2815877-5F32-4612-B07B-E52694BB55EB}" presName="node" presStyleLbl="node1" presStyleIdx="0" presStyleCnt="4" custScaleX="256674" custScaleY="124265" custRadScaleRad="110061" custRadScaleInc="-7206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15F9F55-615C-4513-922B-C6FB0B061762}" type="pres">
      <dgm:prSet presAssocID="{C35DD451-6613-4053-91EE-85CA406022C6}" presName="parTrans" presStyleLbl="sibTrans2D1" presStyleIdx="1" presStyleCnt="4"/>
      <dgm:spPr/>
      <dgm:t>
        <a:bodyPr/>
        <a:lstStyle/>
        <a:p>
          <a:endParaRPr lang="es-MX"/>
        </a:p>
      </dgm:t>
    </dgm:pt>
    <dgm:pt modelId="{84E78640-1F0E-46C3-9D6F-815F31D86CD4}" type="pres">
      <dgm:prSet presAssocID="{C35DD451-6613-4053-91EE-85CA406022C6}" presName="connectorText" presStyleLbl="sibTrans2D1" presStyleIdx="1" presStyleCnt="4"/>
      <dgm:spPr/>
      <dgm:t>
        <a:bodyPr/>
        <a:lstStyle/>
        <a:p>
          <a:endParaRPr lang="es-MX"/>
        </a:p>
      </dgm:t>
    </dgm:pt>
    <dgm:pt modelId="{DE3C037A-1F42-444D-8A90-A2850F8C5A8B}" type="pres">
      <dgm:prSet presAssocID="{F6C8A4BD-FF1E-48D4-8E07-B1D684D93190}" presName="node" presStyleLbl="node1" presStyleIdx="1" presStyleCnt="4" custScaleX="226689" custScaleY="154504" custRadScaleRad="152815" custRadScaleInc="-37618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1202B86-9655-48A1-8E10-F0A4AAB6A777}" type="pres">
      <dgm:prSet presAssocID="{DFC99238-9B60-4E1A-AA8C-4B10415C76CB}" presName="parTrans" presStyleLbl="sibTrans2D1" presStyleIdx="2" presStyleCnt="4"/>
      <dgm:spPr/>
      <dgm:t>
        <a:bodyPr/>
        <a:lstStyle/>
        <a:p>
          <a:endParaRPr lang="es-MX"/>
        </a:p>
      </dgm:t>
    </dgm:pt>
    <dgm:pt modelId="{BC44B097-C4E2-40B8-87B1-8FCD7403FC3E}" type="pres">
      <dgm:prSet presAssocID="{DFC99238-9B60-4E1A-AA8C-4B10415C76CB}" presName="connectorText" presStyleLbl="sibTrans2D1" presStyleIdx="2" presStyleCnt="4"/>
      <dgm:spPr/>
      <dgm:t>
        <a:bodyPr/>
        <a:lstStyle/>
        <a:p>
          <a:endParaRPr lang="es-MX"/>
        </a:p>
      </dgm:t>
    </dgm:pt>
    <dgm:pt modelId="{3CDAF972-5C7B-49A3-8086-9B34DB2168B5}" type="pres">
      <dgm:prSet presAssocID="{4DF37F6A-F36B-490D-8F25-6F89B602FCAC}" presName="node" presStyleLbl="node1" presStyleIdx="2" presStyleCnt="4" custScaleX="317683" custScaleY="159850" custRadScaleRad="142496" custRadScaleInc="-10095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EF7A4AD-BC10-40C1-913D-9BB837C7540E}" type="pres">
      <dgm:prSet presAssocID="{260CA6A6-B7C8-4CCA-A3EC-95665855102C}" presName="parTrans" presStyleLbl="sibTrans2D1" presStyleIdx="3" presStyleCnt="4"/>
      <dgm:spPr/>
      <dgm:t>
        <a:bodyPr/>
        <a:lstStyle/>
        <a:p>
          <a:endParaRPr lang="es-MX"/>
        </a:p>
      </dgm:t>
    </dgm:pt>
    <dgm:pt modelId="{37B8B915-156E-4093-BA81-E5D8FA8885AB}" type="pres">
      <dgm:prSet presAssocID="{260CA6A6-B7C8-4CCA-A3EC-95665855102C}" presName="connectorText" presStyleLbl="sibTrans2D1" presStyleIdx="3" presStyleCnt="4"/>
      <dgm:spPr/>
      <dgm:t>
        <a:bodyPr/>
        <a:lstStyle/>
        <a:p>
          <a:endParaRPr lang="es-MX"/>
        </a:p>
      </dgm:t>
    </dgm:pt>
    <dgm:pt modelId="{682EDE36-5BEC-4D0E-9393-852BAA64AE4F}" type="pres">
      <dgm:prSet presAssocID="{3AB90857-A2DF-4A45-88DD-3391FA57523A}" presName="node" presStyleLbl="node1" presStyleIdx="3" presStyleCnt="4" custScaleX="227156" custScaleY="236313" custRadScaleRad="137378" custRadScaleInc="-5694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F564CFA5-E30A-4EF8-A10C-472837DDD5FB}" srcId="{DABDAAF3-F82C-4F01-BBA1-95A5A2F142C4}" destId="{F6C8A4BD-FF1E-48D4-8E07-B1D684D93190}" srcOrd="1" destOrd="0" parTransId="{C35DD451-6613-4053-91EE-85CA406022C6}" sibTransId="{33C383DA-0C6C-4D15-A8D3-66DEEF4E2D96}"/>
    <dgm:cxn modelId="{3EA54214-52B5-4596-A132-DA986A26FE21}" type="presOf" srcId="{4DF37F6A-F36B-490D-8F25-6F89B602FCAC}" destId="{3CDAF972-5C7B-49A3-8086-9B34DB2168B5}" srcOrd="0" destOrd="0" presId="urn:microsoft.com/office/officeart/2005/8/layout/radial5"/>
    <dgm:cxn modelId="{56FC8CC9-99C4-4FBD-ACB7-7D982AEFBA85}" type="presOf" srcId="{DABDAAF3-F82C-4F01-BBA1-95A5A2F142C4}" destId="{34F55F83-555C-43C5-B211-A22609B9BF43}" srcOrd="0" destOrd="0" presId="urn:microsoft.com/office/officeart/2005/8/layout/radial5"/>
    <dgm:cxn modelId="{4AA45D1F-B15D-48BE-B531-7665BF964D9D}" type="presOf" srcId="{260CA6A6-B7C8-4CCA-A3EC-95665855102C}" destId="{8EF7A4AD-BC10-40C1-913D-9BB837C7540E}" srcOrd="0" destOrd="0" presId="urn:microsoft.com/office/officeart/2005/8/layout/radial5"/>
    <dgm:cxn modelId="{A258E610-330A-4E93-A8B7-DAE287DA542E}" type="presOf" srcId="{D2815877-5F32-4612-B07B-E52694BB55EB}" destId="{5D01DECE-7A25-4913-8FE5-BB197DEC6532}" srcOrd="0" destOrd="0" presId="urn:microsoft.com/office/officeart/2005/8/layout/radial5"/>
    <dgm:cxn modelId="{A0365BCD-493A-4392-9923-D87CC46EDB58}" type="presOf" srcId="{62BD6C93-148D-4715-B124-83CFABA91727}" destId="{9DC36A9C-8800-4D9D-8BD6-766AC84EF3A0}" srcOrd="0" destOrd="0" presId="urn:microsoft.com/office/officeart/2005/8/layout/radial5"/>
    <dgm:cxn modelId="{53B9C851-3462-4D00-B6C6-C97E07569BD9}" type="presOf" srcId="{F6C8A4BD-FF1E-48D4-8E07-B1D684D93190}" destId="{DE3C037A-1F42-444D-8A90-A2850F8C5A8B}" srcOrd="0" destOrd="0" presId="urn:microsoft.com/office/officeart/2005/8/layout/radial5"/>
    <dgm:cxn modelId="{2ECA25C4-36F8-4D42-AC44-CF491956EB95}" srcId="{DABDAAF3-F82C-4F01-BBA1-95A5A2F142C4}" destId="{D2815877-5F32-4612-B07B-E52694BB55EB}" srcOrd="0" destOrd="0" parTransId="{62BD6C93-148D-4715-B124-83CFABA91727}" sibTransId="{2AD044F2-375A-43B6-9F49-7587E4FAB1AC}"/>
    <dgm:cxn modelId="{7EBD647A-8BC0-44A6-B316-AD7FF5B1A7B3}" type="presOf" srcId="{DFC99238-9B60-4E1A-AA8C-4B10415C76CB}" destId="{01202B86-9655-48A1-8E10-F0A4AAB6A777}" srcOrd="0" destOrd="0" presId="urn:microsoft.com/office/officeart/2005/8/layout/radial5"/>
    <dgm:cxn modelId="{1569B504-AC23-4A66-AD85-5294BD3F31B3}" type="presOf" srcId="{62BD6C93-148D-4715-B124-83CFABA91727}" destId="{77C4F116-B0FD-400C-9AAC-EA6C35F32978}" srcOrd="1" destOrd="0" presId="urn:microsoft.com/office/officeart/2005/8/layout/radial5"/>
    <dgm:cxn modelId="{F1547F70-1B41-463E-85B6-5212C4A25BB3}" type="presOf" srcId="{DFC99238-9B60-4E1A-AA8C-4B10415C76CB}" destId="{BC44B097-C4E2-40B8-87B1-8FCD7403FC3E}" srcOrd="1" destOrd="0" presId="urn:microsoft.com/office/officeart/2005/8/layout/radial5"/>
    <dgm:cxn modelId="{A29C5B21-6EC9-453A-BC1D-F37E08A97915}" type="presOf" srcId="{3AB90857-A2DF-4A45-88DD-3391FA57523A}" destId="{682EDE36-5BEC-4D0E-9393-852BAA64AE4F}" srcOrd="0" destOrd="0" presId="urn:microsoft.com/office/officeart/2005/8/layout/radial5"/>
    <dgm:cxn modelId="{BA674369-6DB4-4145-B906-7DFDF9055602}" type="presOf" srcId="{A066B334-EF6A-4007-A94F-EC23394EB3E4}" destId="{A422FFB5-67B1-46AD-B0EE-55757BCFDF5B}" srcOrd="0" destOrd="0" presId="urn:microsoft.com/office/officeart/2005/8/layout/radial5"/>
    <dgm:cxn modelId="{72B8D9BA-D54D-4321-B4DC-C6BBBAC3809D}" type="presOf" srcId="{C35DD451-6613-4053-91EE-85CA406022C6}" destId="{84E78640-1F0E-46C3-9D6F-815F31D86CD4}" srcOrd="1" destOrd="0" presId="urn:microsoft.com/office/officeart/2005/8/layout/radial5"/>
    <dgm:cxn modelId="{E0DC6DB0-2ED6-4BA7-AB24-AE522B9A29D5}" srcId="{DABDAAF3-F82C-4F01-BBA1-95A5A2F142C4}" destId="{3AB90857-A2DF-4A45-88DD-3391FA57523A}" srcOrd="3" destOrd="0" parTransId="{260CA6A6-B7C8-4CCA-A3EC-95665855102C}" sibTransId="{5709A659-4630-4686-B76D-427E15E0BEDA}"/>
    <dgm:cxn modelId="{A553B7DF-45A1-4896-A348-820B889BC18A}" type="presOf" srcId="{260CA6A6-B7C8-4CCA-A3EC-95665855102C}" destId="{37B8B915-156E-4093-BA81-E5D8FA8885AB}" srcOrd="1" destOrd="0" presId="urn:microsoft.com/office/officeart/2005/8/layout/radial5"/>
    <dgm:cxn modelId="{BD6BD133-6E9B-42CD-B453-5DE56CCB1252}" srcId="{A066B334-EF6A-4007-A94F-EC23394EB3E4}" destId="{DABDAAF3-F82C-4F01-BBA1-95A5A2F142C4}" srcOrd="0" destOrd="0" parTransId="{BF6875C5-B0BC-477E-AEF8-304DC275E523}" sibTransId="{991A1D66-46F2-47A6-BF03-4D039D7B0D19}"/>
    <dgm:cxn modelId="{BC7A503E-289B-41EF-9187-3B67377031A1}" type="presOf" srcId="{C35DD451-6613-4053-91EE-85CA406022C6}" destId="{515F9F55-615C-4513-922B-C6FB0B061762}" srcOrd="0" destOrd="0" presId="urn:microsoft.com/office/officeart/2005/8/layout/radial5"/>
    <dgm:cxn modelId="{27CF6399-2507-43F5-8C51-930C80E4D8F8}" srcId="{DABDAAF3-F82C-4F01-BBA1-95A5A2F142C4}" destId="{4DF37F6A-F36B-490D-8F25-6F89B602FCAC}" srcOrd="2" destOrd="0" parTransId="{DFC99238-9B60-4E1A-AA8C-4B10415C76CB}" sibTransId="{D07D13F0-04EF-4BD2-9A32-6CF8F6F1CC9B}"/>
    <dgm:cxn modelId="{D2E66236-4A79-496A-8E31-AF21627E170E}" type="presParOf" srcId="{A422FFB5-67B1-46AD-B0EE-55757BCFDF5B}" destId="{34F55F83-555C-43C5-B211-A22609B9BF43}" srcOrd="0" destOrd="0" presId="urn:microsoft.com/office/officeart/2005/8/layout/radial5"/>
    <dgm:cxn modelId="{222D0BFB-7582-44C5-9EC6-9CB372D0BD59}" type="presParOf" srcId="{A422FFB5-67B1-46AD-B0EE-55757BCFDF5B}" destId="{9DC36A9C-8800-4D9D-8BD6-766AC84EF3A0}" srcOrd="1" destOrd="0" presId="urn:microsoft.com/office/officeart/2005/8/layout/radial5"/>
    <dgm:cxn modelId="{D8BD20A6-BD9E-4C9E-90B9-4F517BE5A152}" type="presParOf" srcId="{9DC36A9C-8800-4D9D-8BD6-766AC84EF3A0}" destId="{77C4F116-B0FD-400C-9AAC-EA6C35F32978}" srcOrd="0" destOrd="0" presId="urn:microsoft.com/office/officeart/2005/8/layout/radial5"/>
    <dgm:cxn modelId="{333328E2-5468-4D21-8A3C-97217D33AD5F}" type="presParOf" srcId="{A422FFB5-67B1-46AD-B0EE-55757BCFDF5B}" destId="{5D01DECE-7A25-4913-8FE5-BB197DEC6532}" srcOrd="2" destOrd="0" presId="urn:microsoft.com/office/officeart/2005/8/layout/radial5"/>
    <dgm:cxn modelId="{9ABDB7C1-2A87-469E-80AA-59129B932FE9}" type="presParOf" srcId="{A422FFB5-67B1-46AD-B0EE-55757BCFDF5B}" destId="{515F9F55-615C-4513-922B-C6FB0B061762}" srcOrd="3" destOrd="0" presId="urn:microsoft.com/office/officeart/2005/8/layout/radial5"/>
    <dgm:cxn modelId="{1AC9D236-5B19-4E14-A371-3842BDF53E63}" type="presParOf" srcId="{515F9F55-615C-4513-922B-C6FB0B061762}" destId="{84E78640-1F0E-46C3-9D6F-815F31D86CD4}" srcOrd="0" destOrd="0" presId="urn:microsoft.com/office/officeart/2005/8/layout/radial5"/>
    <dgm:cxn modelId="{6EF17F23-D461-4D44-89DD-2AEB047B579A}" type="presParOf" srcId="{A422FFB5-67B1-46AD-B0EE-55757BCFDF5B}" destId="{DE3C037A-1F42-444D-8A90-A2850F8C5A8B}" srcOrd="4" destOrd="0" presId="urn:microsoft.com/office/officeart/2005/8/layout/radial5"/>
    <dgm:cxn modelId="{EC13F0F7-40AC-4B34-A78C-8BE211421F7B}" type="presParOf" srcId="{A422FFB5-67B1-46AD-B0EE-55757BCFDF5B}" destId="{01202B86-9655-48A1-8E10-F0A4AAB6A777}" srcOrd="5" destOrd="0" presId="urn:microsoft.com/office/officeart/2005/8/layout/radial5"/>
    <dgm:cxn modelId="{6D0605FE-D16D-4D1B-8C58-1B34772B991C}" type="presParOf" srcId="{01202B86-9655-48A1-8E10-F0A4AAB6A777}" destId="{BC44B097-C4E2-40B8-87B1-8FCD7403FC3E}" srcOrd="0" destOrd="0" presId="urn:microsoft.com/office/officeart/2005/8/layout/radial5"/>
    <dgm:cxn modelId="{63A5CA57-D8EE-4C3C-A49E-E165D38C7C09}" type="presParOf" srcId="{A422FFB5-67B1-46AD-B0EE-55757BCFDF5B}" destId="{3CDAF972-5C7B-49A3-8086-9B34DB2168B5}" srcOrd="6" destOrd="0" presId="urn:microsoft.com/office/officeart/2005/8/layout/radial5"/>
    <dgm:cxn modelId="{9325466D-853C-4683-BBCF-E992AB55FFAE}" type="presParOf" srcId="{A422FFB5-67B1-46AD-B0EE-55757BCFDF5B}" destId="{8EF7A4AD-BC10-40C1-913D-9BB837C7540E}" srcOrd="7" destOrd="0" presId="urn:microsoft.com/office/officeart/2005/8/layout/radial5"/>
    <dgm:cxn modelId="{ED1760A4-C6D8-45E0-A7C8-58007CF21B55}" type="presParOf" srcId="{8EF7A4AD-BC10-40C1-913D-9BB837C7540E}" destId="{37B8B915-156E-4093-BA81-E5D8FA8885AB}" srcOrd="0" destOrd="0" presId="urn:microsoft.com/office/officeart/2005/8/layout/radial5"/>
    <dgm:cxn modelId="{70246C60-995A-4047-973C-9C1F4F66E7F4}" type="presParOf" srcId="{A422FFB5-67B1-46AD-B0EE-55757BCFDF5B}" destId="{682EDE36-5BEC-4D0E-9393-852BAA64AE4F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BB7515D-80A9-477A-98E5-7D607292D2D3}" type="doc">
      <dgm:prSet loTypeId="urn:microsoft.com/office/officeart/2005/8/layout/radial5" loCatId="relationship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MX"/>
        </a:p>
      </dgm:t>
    </dgm:pt>
    <dgm:pt modelId="{EB4782EB-8287-43CA-AE82-9F2018DBED98}">
      <dgm:prSet phldrT="[Texto]" custT="1"/>
      <dgm:spPr/>
      <dgm:t>
        <a:bodyPr/>
        <a:lstStyle/>
        <a:p>
          <a:pPr rtl="0"/>
          <a:r>
            <a:rPr lang="es-MX" sz="2200" b="1" noProof="0" dirty="0" smtClean="0"/>
            <a:t>Cartografía digital y Directorio de productores digital</a:t>
          </a:r>
          <a:endParaRPr lang="es-MX" sz="2200" b="1" dirty="0"/>
        </a:p>
      </dgm:t>
    </dgm:pt>
    <dgm:pt modelId="{7D8D97CF-9C52-4C38-B606-58E386A7549D}" type="parTrans" cxnId="{6340A347-2E42-428F-8DCD-4E3A0A1EAE89}">
      <dgm:prSet custT="1"/>
      <dgm:spPr/>
      <dgm:t>
        <a:bodyPr/>
        <a:lstStyle/>
        <a:p>
          <a:endParaRPr lang="es-MX" sz="1600" b="1" dirty="0"/>
        </a:p>
      </dgm:t>
    </dgm:pt>
    <dgm:pt modelId="{F80D52A4-914E-4B7C-970E-1AAE6675B4D3}" type="sibTrans" cxnId="{6340A347-2E42-428F-8DCD-4E3A0A1EAE89}">
      <dgm:prSet/>
      <dgm:spPr/>
      <dgm:t>
        <a:bodyPr/>
        <a:lstStyle/>
        <a:p>
          <a:endParaRPr lang="es-MX" sz="1600" b="1"/>
        </a:p>
      </dgm:t>
    </dgm:pt>
    <dgm:pt modelId="{20F605CB-D8E3-4DC9-8260-08430AB04747}">
      <dgm:prSet phldrT="[Texto]" custT="1"/>
      <dgm:spPr/>
      <dgm:t>
        <a:bodyPr/>
        <a:lstStyle/>
        <a:p>
          <a:r>
            <a:rPr lang="es-MX" sz="2200" b="1" dirty="0" smtClean="0">
              <a:solidFill>
                <a:schemeClr val="tx1"/>
              </a:solidFill>
            </a:rPr>
            <a:t>Congruencia entre la superficie cartográfica y la superficie declarada</a:t>
          </a:r>
          <a:endParaRPr lang="es-MX" sz="2200" b="1" dirty="0">
            <a:solidFill>
              <a:schemeClr val="tx1"/>
            </a:solidFill>
          </a:endParaRPr>
        </a:p>
      </dgm:t>
    </dgm:pt>
    <dgm:pt modelId="{F8A7CB93-BB14-4814-8DD3-4F4F9C6E4A32}" type="parTrans" cxnId="{7A2EF5D6-0D96-4E68-9814-6F1820490F6D}">
      <dgm:prSet custT="1"/>
      <dgm:spPr/>
      <dgm:t>
        <a:bodyPr/>
        <a:lstStyle/>
        <a:p>
          <a:endParaRPr lang="es-MX" sz="1600" b="1" dirty="0"/>
        </a:p>
      </dgm:t>
    </dgm:pt>
    <dgm:pt modelId="{77C5DC25-6F2D-4772-8B28-C9A60BE28BD4}" type="sibTrans" cxnId="{7A2EF5D6-0D96-4E68-9814-6F1820490F6D}">
      <dgm:prSet/>
      <dgm:spPr/>
      <dgm:t>
        <a:bodyPr/>
        <a:lstStyle/>
        <a:p>
          <a:endParaRPr lang="es-MX" sz="1600" b="1"/>
        </a:p>
      </dgm:t>
    </dgm:pt>
    <dgm:pt modelId="{205BE428-0358-40F5-95DD-29994E42AEA0}">
      <dgm:prSet custT="1"/>
      <dgm:spPr/>
      <dgm:t>
        <a:bodyPr/>
        <a:lstStyle/>
        <a:p>
          <a:r>
            <a:rPr lang="es-MX" sz="2200" b="1" dirty="0" smtClean="0">
              <a:solidFill>
                <a:schemeClr val="tx1"/>
              </a:solidFill>
            </a:rPr>
            <a:t>Captura y validación del cuestionario</a:t>
          </a:r>
          <a:endParaRPr lang="es-MX" sz="2200" b="1" dirty="0">
            <a:solidFill>
              <a:schemeClr val="tx1"/>
            </a:solidFill>
          </a:endParaRPr>
        </a:p>
      </dgm:t>
    </dgm:pt>
    <dgm:pt modelId="{C1B6515C-F4CB-4CF8-BA9F-17E95086138E}" type="parTrans" cxnId="{A61683BC-2AC8-4219-8737-0E2EF0042B07}">
      <dgm:prSet custT="1"/>
      <dgm:spPr/>
      <dgm:t>
        <a:bodyPr/>
        <a:lstStyle/>
        <a:p>
          <a:endParaRPr lang="es-MX" sz="1600" b="1" dirty="0"/>
        </a:p>
      </dgm:t>
    </dgm:pt>
    <dgm:pt modelId="{968C1053-9AF2-4935-8372-FA47C09EAADC}" type="sibTrans" cxnId="{A61683BC-2AC8-4219-8737-0E2EF0042B07}">
      <dgm:prSet/>
      <dgm:spPr/>
      <dgm:t>
        <a:bodyPr/>
        <a:lstStyle/>
        <a:p>
          <a:endParaRPr lang="es-MX" sz="1600" b="1"/>
        </a:p>
      </dgm:t>
    </dgm:pt>
    <dgm:pt modelId="{1A7F696C-7D67-46C0-89AA-F9CC57B6F1CF}">
      <dgm:prSet phldrT="[Texto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MX" sz="1600" b="1" dirty="0"/>
        </a:p>
      </dgm:t>
    </dgm:pt>
    <dgm:pt modelId="{65446EBD-4A57-4FBB-8696-DAA52FB38012}" type="sibTrans" cxnId="{2027997B-648F-4E44-A604-2AB5E6B8A7BF}">
      <dgm:prSet/>
      <dgm:spPr/>
      <dgm:t>
        <a:bodyPr/>
        <a:lstStyle/>
        <a:p>
          <a:endParaRPr lang="es-MX" sz="1600" b="1"/>
        </a:p>
      </dgm:t>
    </dgm:pt>
    <dgm:pt modelId="{7AFF0019-6D28-4718-9850-B6A129580DCF}" type="parTrans" cxnId="{2027997B-648F-4E44-A604-2AB5E6B8A7BF}">
      <dgm:prSet/>
      <dgm:spPr/>
      <dgm:t>
        <a:bodyPr/>
        <a:lstStyle/>
        <a:p>
          <a:endParaRPr lang="es-MX" sz="1600" b="1"/>
        </a:p>
      </dgm:t>
    </dgm:pt>
    <dgm:pt modelId="{BFDCC0BB-1609-4467-95B2-2231C2589AE6}">
      <dgm:prSet phldrT="[Texto]" custT="1"/>
      <dgm:spPr/>
      <dgm:t>
        <a:bodyPr/>
        <a:lstStyle/>
        <a:p>
          <a:r>
            <a:rPr lang="es-MX" sz="2200" b="1" dirty="0" smtClean="0"/>
            <a:t>Actualización del terreno</a:t>
          </a:r>
          <a:endParaRPr lang="es-MX" sz="2200" b="1" dirty="0"/>
        </a:p>
      </dgm:t>
    </dgm:pt>
    <dgm:pt modelId="{21197D7E-7433-4A69-9517-E9C3A84B6F4C}" type="sibTrans" cxnId="{0D068A02-BD2C-4D3E-8EC0-93073BE8DCE6}">
      <dgm:prSet/>
      <dgm:spPr/>
      <dgm:t>
        <a:bodyPr/>
        <a:lstStyle/>
        <a:p>
          <a:endParaRPr lang="es-MX" sz="1600" b="1"/>
        </a:p>
      </dgm:t>
    </dgm:pt>
    <dgm:pt modelId="{85892B1B-8FD2-442F-8BBE-F21A62A62C0B}" type="parTrans" cxnId="{0D068A02-BD2C-4D3E-8EC0-93073BE8DCE6}">
      <dgm:prSet custT="1"/>
      <dgm:spPr/>
      <dgm:t>
        <a:bodyPr/>
        <a:lstStyle/>
        <a:p>
          <a:endParaRPr lang="es-MX" sz="1600" b="1" dirty="0"/>
        </a:p>
      </dgm:t>
    </dgm:pt>
    <dgm:pt modelId="{14F9BF2F-5EFB-4A4E-AE88-7E3E111798AF}" type="pres">
      <dgm:prSet presAssocID="{4BB7515D-80A9-477A-98E5-7D607292D2D3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E29F069D-78D8-4888-BD97-A9DFBE12ED45}" type="pres">
      <dgm:prSet presAssocID="{1A7F696C-7D67-46C0-89AA-F9CC57B6F1CF}" presName="centerShape" presStyleLbl="node0" presStyleIdx="0" presStyleCnt="1" custScaleX="168490" custScaleY="152531"/>
      <dgm:spPr/>
      <dgm:t>
        <a:bodyPr/>
        <a:lstStyle/>
        <a:p>
          <a:endParaRPr lang="es-MX"/>
        </a:p>
      </dgm:t>
    </dgm:pt>
    <dgm:pt modelId="{19619FCD-2ADE-4B62-813D-8F5A6C9072D6}" type="pres">
      <dgm:prSet presAssocID="{85892B1B-8FD2-442F-8BBE-F21A62A62C0B}" presName="parTrans" presStyleLbl="sibTrans2D1" presStyleIdx="0" presStyleCnt="4"/>
      <dgm:spPr/>
      <dgm:t>
        <a:bodyPr/>
        <a:lstStyle/>
        <a:p>
          <a:endParaRPr lang="es-MX"/>
        </a:p>
      </dgm:t>
    </dgm:pt>
    <dgm:pt modelId="{D3865A6E-E69E-482B-BB93-F3BCA2C5D684}" type="pres">
      <dgm:prSet presAssocID="{85892B1B-8FD2-442F-8BBE-F21A62A62C0B}" presName="connectorText" presStyleLbl="sibTrans2D1" presStyleIdx="0" presStyleCnt="4"/>
      <dgm:spPr/>
      <dgm:t>
        <a:bodyPr/>
        <a:lstStyle/>
        <a:p>
          <a:endParaRPr lang="es-MX"/>
        </a:p>
      </dgm:t>
    </dgm:pt>
    <dgm:pt modelId="{715E66EC-CCDE-4AE9-B4D5-B68DE2D79B88}" type="pres">
      <dgm:prSet presAssocID="{BFDCC0BB-1609-4467-95B2-2231C2589AE6}" presName="node" presStyleLbl="node1" presStyleIdx="0" presStyleCnt="4" custScaleX="238745" custScaleY="59882" custRadScaleRad="112399" custRadScaleInc="6641">
        <dgm:presLayoutVars>
          <dgm:bulletEnabled val="1"/>
        </dgm:presLayoutVars>
      </dgm:prSet>
      <dgm:spPr>
        <a:prstGeom prst="bevel">
          <a:avLst/>
        </a:prstGeom>
      </dgm:spPr>
      <dgm:t>
        <a:bodyPr/>
        <a:lstStyle/>
        <a:p>
          <a:endParaRPr lang="es-MX"/>
        </a:p>
      </dgm:t>
    </dgm:pt>
    <dgm:pt modelId="{B6DAFA8C-7D14-4DA5-A24A-BDADA62EA69E}" type="pres">
      <dgm:prSet presAssocID="{7D8D97CF-9C52-4C38-B606-58E386A7549D}" presName="parTrans" presStyleLbl="sibTrans2D1" presStyleIdx="1" presStyleCnt="4"/>
      <dgm:spPr/>
      <dgm:t>
        <a:bodyPr/>
        <a:lstStyle/>
        <a:p>
          <a:endParaRPr lang="es-MX"/>
        </a:p>
      </dgm:t>
    </dgm:pt>
    <dgm:pt modelId="{C05E3E10-AAAE-4E07-A422-8082DF0FB309}" type="pres">
      <dgm:prSet presAssocID="{7D8D97CF-9C52-4C38-B606-58E386A7549D}" presName="connectorText" presStyleLbl="sibTrans2D1" presStyleIdx="1" presStyleCnt="4"/>
      <dgm:spPr/>
      <dgm:t>
        <a:bodyPr/>
        <a:lstStyle/>
        <a:p>
          <a:endParaRPr lang="es-MX"/>
        </a:p>
      </dgm:t>
    </dgm:pt>
    <dgm:pt modelId="{B19D1719-D8E4-4D5B-98E8-8E35D1901B9E}" type="pres">
      <dgm:prSet presAssocID="{EB4782EB-8287-43CA-AE82-9F2018DBED98}" presName="node" presStyleLbl="node1" presStyleIdx="1" presStyleCnt="4" custScaleX="143134" custScaleY="167454" custRadScaleRad="151898">
        <dgm:presLayoutVars>
          <dgm:bulletEnabled val="1"/>
        </dgm:presLayoutVars>
      </dgm:prSet>
      <dgm:spPr>
        <a:prstGeom prst="bevel">
          <a:avLst/>
        </a:prstGeom>
      </dgm:spPr>
      <dgm:t>
        <a:bodyPr/>
        <a:lstStyle/>
        <a:p>
          <a:endParaRPr lang="es-MX"/>
        </a:p>
      </dgm:t>
    </dgm:pt>
    <dgm:pt modelId="{D19D926C-2F7E-40A5-B241-37A0C0E9E094}" type="pres">
      <dgm:prSet presAssocID="{F8A7CB93-BB14-4814-8DD3-4F4F9C6E4A32}" presName="parTrans" presStyleLbl="sibTrans2D1" presStyleIdx="2" presStyleCnt="4"/>
      <dgm:spPr/>
      <dgm:t>
        <a:bodyPr/>
        <a:lstStyle/>
        <a:p>
          <a:endParaRPr lang="es-MX"/>
        </a:p>
      </dgm:t>
    </dgm:pt>
    <dgm:pt modelId="{88495D3C-5FD0-41B7-B5C8-0C51A2F71BCC}" type="pres">
      <dgm:prSet presAssocID="{F8A7CB93-BB14-4814-8DD3-4F4F9C6E4A32}" presName="connectorText" presStyleLbl="sibTrans2D1" presStyleIdx="2" presStyleCnt="4"/>
      <dgm:spPr/>
      <dgm:t>
        <a:bodyPr/>
        <a:lstStyle/>
        <a:p>
          <a:endParaRPr lang="es-MX"/>
        </a:p>
      </dgm:t>
    </dgm:pt>
    <dgm:pt modelId="{91E4A15B-4AD6-4F3F-BB73-C32FDE3E626F}" type="pres">
      <dgm:prSet presAssocID="{20F605CB-D8E3-4DC9-8260-08430AB04747}" presName="node" presStyleLbl="node1" presStyleIdx="2" presStyleCnt="4" custScaleX="335215" custScaleY="72544" custRadScaleRad="112395" custRadScaleInc="-6565">
        <dgm:presLayoutVars>
          <dgm:bulletEnabled val="1"/>
        </dgm:presLayoutVars>
      </dgm:prSet>
      <dgm:spPr>
        <a:prstGeom prst="bevel">
          <a:avLst/>
        </a:prstGeom>
      </dgm:spPr>
      <dgm:t>
        <a:bodyPr/>
        <a:lstStyle/>
        <a:p>
          <a:endParaRPr lang="es-MX"/>
        </a:p>
      </dgm:t>
    </dgm:pt>
    <dgm:pt modelId="{622E4CB5-0A1D-47A2-A6AD-C44E908FC864}" type="pres">
      <dgm:prSet presAssocID="{C1B6515C-F4CB-4CF8-BA9F-17E95086138E}" presName="parTrans" presStyleLbl="sibTrans2D1" presStyleIdx="3" presStyleCnt="4"/>
      <dgm:spPr/>
      <dgm:t>
        <a:bodyPr/>
        <a:lstStyle/>
        <a:p>
          <a:endParaRPr lang="es-MX"/>
        </a:p>
      </dgm:t>
    </dgm:pt>
    <dgm:pt modelId="{A4CAEC7A-9E96-4BE2-B503-9AC89B242132}" type="pres">
      <dgm:prSet presAssocID="{C1B6515C-F4CB-4CF8-BA9F-17E95086138E}" presName="connectorText" presStyleLbl="sibTrans2D1" presStyleIdx="3" presStyleCnt="4"/>
      <dgm:spPr/>
      <dgm:t>
        <a:bodyPr/>
        <a:lstStyle/>
        <a:p>
          <a:endParaRPr lang="es-MX"/>
        </a:p>
      </dgm:t>
    </dgm:pt>
    <dgm:pt modelId="{A37EFD89-CBAF-4483-8928-833A6CF25199}" type="pres">
      <dgm:prSet presAssocID="{205BE428-0358-40F5-95DD-29994E42AEA0}" presName="node" presStyleLbl="node1" presStyleIdx="3" presStyleCnt="4" custScaleX="143134" custScaleY="167454" custRadScaleRad="151898">
        <dgm:presLayoutVars>
          <dgm:bulletEnabled val="1"/>
        </dgm:presLayoutVars>
      </dgm:prSet>
      <dgm:spPr>
        <a:prstGeom prst="bevel">
          <a:avLst/>
        </a:prstGeom>
      </dgm:spPr>
      <dgm:t>
        <a:bodyPr/>
        <a:lstStyle/>
        <a:p>
          <a:endParaRPr lang="es-MX"/>
        </a:p>
      </dgm:t>
    </dgm:pt>
  </dgm:ptLst>
  <dgm:cxnLst>
    <dgm:cxn modelId="{17991DEF-C4B5-472A-A5C7-1F4621474647}" type="presOf" srcId="{BFDCC0BB-1609-4467-95B2-2231C2589AE6}" destId="{715E66EC-CCDE-4AE9-B4D5-B68DE2D79B88}" srcOrd="0" destOrd="0" presId="urn:microsoft.com/office/officeart/2005/8/layout/radial5"/>
    <dgm:cxn modelId="{148F51F0-D24C-4B19-9BCF-053843FE9E6C}" type="presOf" srcId="{F8A7CB93-BB14-4814-8DD3-4F4F9C6E4A32}" destId="{D19D926C-2F7E-40A5-B241-37A0C0E9E094}" srcOrd="0" destOrd="0" presId="urn:microsoft.com/office/officeart/2005/8/layout/radial5"/>
    <dgm:cxn modelId="{6340A347-2E42-428F-8DCD-4E3A0A1EAE89}" srcId="{1A7F696C-7D67-46C0-89AA-F9CC57B6F1CF}" destId="{EB4782EB-8287-43CA-AE82-9F2018DBED98}" srcOrd="1" destOrd="0" parTransId="{7D8D97CF-9C52-4C38-B606-58E386A7549D}" sibTransId="{F80D52A4-914E-4B7C-970E-1AAE6675B4D3}"/>
    <dgm:cxn modelId="{0D068A02-BD2C-4D3E-8EC0-93073BE8DCE6}" srcId="{1A7F696C-7D67-46C0-89AA-F9CC57B6F1CF}" destId="{BFDCC0BB-1609-4467-95B2-2231C2589AE6}" srcOrd="0" destOrd="0" parTransId="{85892B1B-8FD2-442F-8BBE-F21A62A62C0B}" sibTransId="{21197D7E-7433-4A69-9517-E9C3A84B6F4C}"/>
    <dgm:cxn modelId="{C52104A8-D99D-4020-92CF-0EE9E2BAA976}" type="presOf" srcId="{20F605CB-D8E3-4DC9-8260-08430AB04747}" destId="{91E4A15B-4AD6-4F3F-BB73-C32FDE3E626F}" srcOrd="0" destOrd="0" presId="urn:microsoft.com/office/officeart/2005/8/layout/radial5"/>
    <dgm:cxn modelId="{AC9F0016-89CC-415E-91C4-BF712F6FEAEA}" type="presOf" srcId="{F8A7CB93-BB14-4814-8DD3-4F4F9C6E4A32}" destId="{88495D3C-5FD0-41B7-B5C8-0C51A2F71BCC}" srcOrd="1" destOrd="0" presId="urn:microsoft.com/office/officeart/2005/8/layout/radial5"/>
    <dgm:cxn modelId="{7B8E3865-E592-4B8C-B12F-5E6E9B155B07}" type="presOf" srcId="{205BE428-0358-40F5-95DD-29994E42AEA0}" destId="{A37EFD89-CBAF-4483-8928-833A6CF25199}" srcOrd="0" destOrd="0" presId="urn:microsoft.com/office/officeart/2005/8/layout/radial5"/>
    <dgm:cxn modelId="{6989CD89-41B6-44C9-A42E-AAF2A9D45B2A}" type="presOf" srcId="{85892B1B-8FD2-442F-8BBE-F21A62A62C0B}" destId="{D3865A6E-E69E-482B-BB93-F3BCA2C5D684}" srcOrd="1" destOrd="0" presId="urn:microsoft.com/office/officeart/2005/8/layout/radial5"/>
    <dgm:cxn modelId="{BCB4FEFF-9D4B-4F69-B31F-10293D4D6859}" type="presOf" srcId="{4BB7515D-80A9-477A-98E5-7D607292D2D3}" destId="{14F9BF2F-5EFB-4A4E-AE88-7E3E111798AF}" srcOrd="0" destOrd="0" presId="urn:microsoft.com/office/officeart/2005/8/layout/radial5"/>
    <dgm:cxn modelId="{C58C4659-F3C3-461E-AA2E-73A7B5D31D2A}" type="presOf" srcId="{EB4782EB-8287-43CA-AE82-9F2018DBED98}" destId="{B19D1719-D8E4-4D5B-98E8-8E35D1901B9E}" srcOrd="0" destOrd="0" presId="urn:microsoft.com/office/officeart/2005/8/layout/radial5"/>
    <dgm:cxn modelId="{FF6D5B01-DB17-4EA4-990A-255E655AF4BA}" type="presOf" srcId="{7D8D97CF-9C52-4C38-B606-58E386A7549D}" destId="{C05E3E10-AAAE-4E07-A422-8082DF0FB309}" srcOrd="1" destOrd="0" presId="urn:microsoft.com/office/officeart/2005/8/layout/radial5"/>
    <dgm:cxn modelId="{61A7D25B-E752-4D24-894C-D4B6E6ACAE4E}" type="presOf" srcId="{7D8D97CF-9C52-4C38-B606-58E386A7549D}" destId="{B6DAFA8C-7D14-4DA5-A24A-BDADA62EA69E}" srcOrd="0" destOrd="0" presId="urn:microsoft.com/office/officeart/2005/8/layout/radial5"/>
    <dgm:cxn modelId="{11C1D67E-6F7E-458F-9800-CD7876B82F4D}" type="presOf" srcId="{1A7F696C-7D67-46C0-89AA-F9CC57B6F1CF}" destId="{E29F069D-78D8-4888-BD97-A9DFBE12ED45}" srcOrd="0" destOrd="0" presId="urn:microsoft.com/office/officeart/2005/8/layout/radial5"/>
    <dgm:cxn modelId="{FA21209D-290F-421C-8A6E-304A97B7B132}" type="presOf" srcId="{C1B6515C-F4CB-4CF8-BA9F-17E95086138E}" destId="{A4CAEC7A-9E96-4BE2-B503-9AC89B242132}" srcOrd="1" destOrd="0" presId="urn:microsoft.com/office/officeart/2005/8/layout/radial5"/>
    <dgm:cxn modelId="{7A2EF5D6-0D96-4E68-9814-6F1820490F6D}" srcId="{1A7F696C-7D67-46C0-89AA-F9CC57B6F1CF}" destId="{20F605CB-D8E3-4DC9-8260-08430AB04747}" srcOrd="2" destOrd="0" parTransId="{F8A7CB93-BB14-4814-8DD3-4F4F9C6E4A32}" sibTransId="{77C5DC25-6F2D-4772-8B28-C9A60BE28BD4}"/>
    <dgm:cxn modelId="{3B177F6E-BDE4-42D5-AD5A-28C0B50FB677}" type="presOf" srcId="{85892B1B-8FD2-442F-8BBE-F21A62A62C0B}" destId="{19619FCD-2ADE-4B62-813D-8F5A6C9072D6}" srcOrd="0" destOrd="0" presId="urn:microsoft.com/office/officeart/2005/8/layout/radial5"/>
    <dgm:cxn modelId="{B9BF6EF4-A718-417D-8370-6B0A2EEC9A4A}" type="presOf" srcId="{C1B6515C-F4CB-4CF8-BA9F-17E95086138E}" destId="{622E4CB5-0A1D-47A2-A6AD-C44E908FC864}" srcOrd="0" destOrd="0" presId="urn:microsoft.com/office/officeart/2005/8/layout/radial5"/>
    <dgm:cxn modelId="{2027997B-648F-4E44-A604-2AB5E6B8A7BF}" srcId="{4BB7515D-80A9-477A-98E5-7D607292D2D3}" destId="{1A7F696C-7D67-46C0-89AA-F9CC57B6F1CF}" srcOrd="0" destOrd="0" parTransId="{7AFF0019-6D28-4718-9850-B6A129580DCF}" sibTransId="{65446EBD-4A57-4FBB-8696-DAA52FB38012}"/>
    <dgm:cxn modelId="{A61683BC-2AC8-4219-8737-0E2EF0042B07}" srcId="{1A7F696C-7D67-46C0-89AA-F9CC57B6F1CF}" destId="{205BE428-0358-40F5-95DD-29994E42AEA0}" srcOrd="3" destOrd="0" parTransId="{C1B6515C-F4CB-4CF8-BA9F-17E95086138E}" sibTransId="{968C1053-9AF2-4935-8372-FA47C09EAADC}"/>
    <dgm:cxn modelId="{BB1CE0DB-66D5-444C-927D-11354A721400}" type="presParOf" srcId="{14F9BF2F-5EFB-4A4E-AE88-7E3E111798AF}" destId="{E29F069D-78D8-4888-BD97-A9DFBE12ED45}" srcOrd="0" destOrd="0" presId="urn:microsoft.com/office/officeart/2005/8/layout/radial5"/>
    <dgm:cxn modelId="{39B02FEB-80AE-478F-877A-C73B234B43A6}" type="presParOf" srcId="{14F9BF2F-5EFB-4A4E-AE88-7E3E111798AF}" destId="{19619FCD-2ADE-4B62-813D-8F5A6C9072D6}" srcOrd="1" destOrd="0" presId="urn:microsoft.com/office/officeart/2005/8/layout/radial5"/>
    <dgm:cxn modelId="{E640E0CE-582D-4C85-B463-AF35DCAD985C}" type="presParOf" srcId="{19619FCD-2ADE-4B62-813D-8F5A6C9072D6}" destId="{D3865A6E-E69E-482B-BB93-F3BCA2C5D684}" srcOrd="0" destOrd="0" presId="urn:microsoft.com/office/officeart/2005/8/layout/radial5"/>
    <dgm:cxn modelId="{AFA168A5-2B7B-456C-979C-A4DC7CEC2D9A}" type="presParOf" srcId="{14F9BF2F-5EFB-4A4E-AE88-7E3E111798AF}" destId="{715E66EC-CCDE-4AE9-B4D5-B68DE2D79B88}" srcOrd="2" destOrd="0" presId="urn:microsoft.com/office/officeart/2005/8/layout/radial5"/>
    <dgm:cxn modelId="{6C6A15F6-62F2-4AE8-9F50-BAA54F8B10AF}" type="presParOf" srcId="{14F9BF2F-5EFB-4A4E-AE88-7E3E111798AF}" destId="{B6DAFA8C-7D14-4DA5-A24A-BDADA62EA69E}" srcOrd="3" destOrd="0" presId="urn:microsoft.com/office/officeart/2005/8/layout/radial5"/>
    <dgm:cxn modelId="{57360489-878E-4869-9054-C2EF2CF2881F}" type="presParOf" srcId="{B6DAFA8C-7D14-4DA5-A24A-BDADA62EA69E}" destId="{C05E3E10-AAAE-4E07-A422-8082DF0FB309}" srcOrd="0" destOrd="0" presId="urn:microsoft.com/office/officeart/2005/8/layout/radial5"/>
    <dgm:cxn modelId="{00D837D4-D9F6-4129-988C-73D144E95283}" type="presParOf" srcId="{14F9BF2F-5EFB-4A4E-AE88-7E3E111798AF}" destId="{B19D1719-D8E4-4D5B-98E8-8E35D1901B9E}" srcOrd="4" destOrd="0" presId="urn:microsoft.com/office/officeart/2005/8/layout/radial5"/>
    <dgm:cxn modelId="{964B5D47-70D2-465D-BD76-B41E8C58BF18}" type="presParOf" srcId="{14F9BF2F-5EFB-4A4E-AE88-7E3E111798AF}" destId="{D19D926C-2F7E-40A5-B241-37A0C0E9E094}" srcOrd="5" destOrd="0" presId="urn:microsoft.com/office/officeart/2005/8/layout/radial5"/>
    <dgm:cxn modelId="{B1D41403-6733-4120-9AD5-CB3B3E9F1457}" type="presParOf" srcId="{D19D926C-2F7E-40A5-B241-37A0C0E9E094}" destId="{88495D3C-5FD0-41B7-B5C8-0C51A2F71BCC}" srcOrd="0" destOrd="0" presId="urn:microsoft.com/office/officeart/2005/8/layout/radial5"/>
    <dgm:cxn modelId="{8C8DA273-1EED-4350-9B59-ECFBD5181AAD}" type="presParOf" srcId="{14F9BF2F-5EFB-4A4E-AE88-7E3E111798AF}" destId="{91E4A15B-4AD6-4F3F-BB73-C32FDE3E626F}" srcOrd="6" destOrd="0" presId="urn:microsoft.com/office/officeart/2005/8/layout/radial5"/>
    <dgm:cxn modelId="{915CB581-C353-4B18-A7DD-435994655EFD}" type="presParOf" srcId="{14F9BF2F-5EFB-4A4E-AE88-7E3E111798AF}" destId="{622E4CB5-0A1D-47A2-A6AD-C44E908FC864}" srcOrd="7" destOrd="0" presId="urn:microsoft.com/office/officeart/2005/8/layout/radial5"/>
    <dgm:cxn modelId="{88B0C9BA-0DDF-4E77-8F7C-372348681001}" type="presParOf" srcId="{622E4CB5-0A1D-47A2-A6AD-C44E908FC864}" destId="{A4CAEC7A-9E96-4BE2-B503-9AC89B242132}" srcOrd="0" destOrd="0" presId="urn:microsoft.com/office/officeart/2005/8/layout/radial5"/>
    <dgm:cxn modelId="{2D8EE659-5B2A-4BAC-8D06-CD9601BE07D1}" type="presParOf" srcId="{14F9BF2F-5EFB-4A4E-AE88-7E3E111798AF}" destId="{A37EFD89-CBAF-4483-8928-833A6CF25199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474F31F-1351-48B5-AF1B-8A9B2C5AF88C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A6662D03-DF3B-4F26-86C1-7846D6A3CE1A}">
      <dgm:prSet phldrT="[Texto]"/>
      <dgm:spPr/>
      <dgm:t>
        <a:bodyPr/>
        <a:lstStyle/>
        <a:p>
          <a:r>
            <a:rPr lang="es-MX" dirty="0" smtClean="0"/>
            <a:t>17.4%</a:t>
          </a:r>
          <a:endParaRPr lang="es-MX" dirty="0"/>
        </a:p>
      </dgm:t>
    </dgm:pt>
    <dgm:pt modelId="{1B22E694-6C2A-4605-A5DD-C6041B87154A}" type="parTrans" cxnId="{78EA6586-3CB4-485D-A08A-AF40E00A8A2B}">
      <dgm:prSet/>
      <dgm:spPr/>
      <dgm:t>
        <a:bodyPr/>
        <a:lstStyle/>
        <a:p>
          <a:endParaRPr lang="es-MX"/>
        </a:p>
      </dgm:t>
    </dgm:pt>
    <dgm:pt modelId="{424FF0F5-1265-4283-81C2-5A074FF84A86}" type="sibTrans" cxnId="{78EA6586-3CB4-485D-A08A-AF40E00A8A2B}">
      <dgm:prSet/>
      <dgm:spPr/>
      <dgm:t>
        <a:bodyPr/>
        <a:lstStyle/>
        <a:p>
          <a:endParaRPr lang="es-MX"/>
        </a:p>
      </dgm:t>
    </dgm:pt>
    <dgm:pt modelId="{DF7B8C67-7AED-44C7-AA6F-FA8550D6EC51}">
      <dgm:prSet phldrT="[Texto]"/>
      <dgm:spPr/>
      <dgm:t>
        <a:bodyPr/>
        <a:lstStyle/>
        <a:p>
          <a:r>
            <a:rPr lang="es-MX"/>
            <a:t>18.2%</a:t>
          </a:r>
        </a:p>
      </dgm:t>
    </dgm:pt>
    <dgm:pt modelId="{99F7E761-B4CE-4D34-B475-6EBA7458222F}" type="parTrans" cxnId="{84197092-CDA8-4600-8EA0-B17F4D483923}">
      <dgm:prSet/>
      <dgm:spPr/>
      <dgm:t>
        <a:bodyPr/>
        <a:lstStyle/>
        <a:p>
          <a:endParaRPr lang="es-MX"/>
        </a:p>
      </dgm:t>
    </dgm:pt>
    <dgm:pt modelId="{58ED1849-6AC7-499B-BFCC-C945710B5CB8}" type="sibTrans" cxnId="{84197092-CDA8-4600-8EA0-B17F4D483923}">
      <dgm:prSet/>
      <dgm:spPr/>
      <dgm:t>
        <a:bodyPr/>
        <a:lstStyle/>
        <a:p>
          <a:endParaRPr lang="es-MX"/>
        </a:p>
      </dgm:t>
    </dgm:pt>
    <dgm:pt modelId="{EA398461-8E49-4F15-8060-E3DCA78F2CB6}">
      <dgm:prSet phldrT="[Texto]"/>
      <dgm:spPr/>
      <dgm:t>
        <a:bodyPr/>
        <a:lstStyle/>
        <a:p>
          <a:r>
            <a:rPr lang="es-MX" dirty="0" smtClean="0"/>
            <a:t>82.6%</a:t>
          </a:r>
          <a:endParaRPr lang="es-MX" dirty="0"/>
        </a:p>
      </dgm:t>
    </dgm:pt>
    <dgm:pt modelId="{23017074-0E1E-4A8E-B7C5-67A20AF80ED8}" type="parTrans" cxnId="{2CFC4D16-5135-4BFB-BB8B-42FC749FD113}">
      <dgm:prSet/>
      <dgm:spPr/>
      <dgm:t>
        <a:bodyPr/>
        <a:lstStyle/>
        <a:p>
          <a:endParaRPr lang="es-MX"/>
        </a:p>
      </dgm:t>
    </dgm:pt>
    <dgm:pt modelId="{84667BFD-E31D-499D-828A-50CB38639BE8}" type="sibTrans" cxnId="{2CFC4D16-5135-4BFB-BB8B-42FC749FD113}">
      <dgm:prSet/>
      <dgm:spPr/>
      <dgm:t>
        <a:bodyPr/>
        <a:lstStyle/>
        <a:p>
          <a:endParaRPr lang="es-MX"/>
        </a:p>
      </dgm:t>
    </dgm:pt>
    <dgm:pt modelId="{E17C25B5-F43E-438E-9C5F-E30393D716F8}">
      <dgm:prSet phldrT="[Texto]"/>
      <dgm:spPr/>
      <dgm:t>
        <a:bodyPr/>
        <a:lstStyle/>
        <a:p>
          <a:r>
            <a:rPr lang="es-MX"/>
            <a:t>81.8%</a:t>
          </a:r>
        </a:p>
      </dgm:t>
    </dgm:pt>
    <dgm:pt modelId="{601053DC-38C1-4B5F-A08C-A7ED00D0E5F2}" type="parTrans" cxnId="{E2535F89-F224-4591-A622-5AF008C24904}">
      <dgm:prSet/>
      <dgm:spPr/>
      <dgm:t>
        <a:bodyPr/>
        <a:lstStyle/>
        <a:p>
          <a:endParaRPr lang="es-MX"/>
        </a:p>
      </dgm:t>
    </dgm:pt>
    <dgm:pt modelId="{FA0AA467-67EF-42C3-9CC8-6FAC4A859B6D}" type="sibTrans" cxnId="{E2535F89-F224-4591-A622-5AF008C24904}">
      <dgm:prSet/>
      <dgm:spPr/>
      <dgm:t>
        <a:bodyPr/>
        <a:lstStyle/>
        <a:p>
          <a:endParaRPr lang="es-MX"/>
        </a:p>
      </dgm:t>
    </dgm:pt>
    <dgm:pt modelId="{C67B3B44-7EF4-4187-9106-FC5A9D73C94B}" type="pres">
      <dgm:prSet presAssocID="{4474F31F-1351-48B5-AF1B-8A9B2C5AF88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CE74877B-329C-4F19-9A3C-DF8BDB923F53}" type="pres">
      <dgm:prSet presAssocID="{A6662D03-DF3B-4F26-86C1-7846D6A3CE1A}" presName="compNode" presStyleCnt="0"/>
      <dgm:spPr/>
    </dgm:pt>
    <dgm:pt modelId="{5B316F9A-65BB-4298-9122-41285932C6E3}" type="pres">
      <dgm:prSet presAssocID="{A6662D03-DF3B-4F26-86C1-7846D6A3CE1A}" presName="pictRect" presStyleLbl="node1" presStyleIdx="0" presStyleCnt="4" custLinFactNeighborX="37341" custLinFactNeighborY="16169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chemeClr val="tx1"/>
          </a:solidFill>
        </a:ln>
      </dgm:spPr>
      <dgm:t>
        <a:bodyPr/>
        <a:lstStyle/>
        <a:p>
          <a:endParaRPr lang="es-MX"/>
        </a:p>
      </dgm:t>
    </dgm:pt>
    <dgm:pt modelId="{F3B85665-F289-4C2C-8FE1-C9F79F1AFDE9}" type="pres">
      <dgm:prSet presAssocID="{A6662D03-DF3B-4F26-86C1-7846D6A3CE1A}" presName="textRect" presStyleLbl="revTx" presStyleIdx="0" presStyleCnt="4" custLinFactNeighborX="3734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7EC061F-2512-4DD3-A64A-3D9A4B86C267}" type="pres">
      <dgm:prSet presAssocID="{424FF0F5-1265-4283-81C2-5A074FF84A86}" presName="sibTrans" presStyleLbl="sibTrans2D1" presStyleIdx="0" presStyleCnt="0"/>
      <dgm:spPr/>
      <dgm:t>
        <a:bodyPr/>
        <a:lstStyle/>
        <a:p>
          <a:endParaRPr lang="es-MX"/>
        </a:p>
      </dgm:t>
    </dgm:pt>
    <dgm:pt modelId="{381F191B-12EC-4C3E-805A-6A246E705782}" type="pres">
      <dgm:prSet presAssocID="{DF7B8C67-7AED-44C7-AA6F-FA8550D6EC51}" presName="compNode" presStyleCnt="0"/>
      <dgm:spPr/>
    </dgm:pt>
    <dgm:pt modelId="{07DB4A83-A545-4989-A3AD-477B71FEA061}" type="pres">
      <dgm:prSet presAssocID="{DF7B8C67-7AED-44C7-AA6F-FA8550D6EC51}" presName="pictRect" presStyleLbl="node1" presStyleIdx="1" presStyleCnt="4" custLinFactNeighborX="37341" custLinFactNeighborY="16169"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solidFill>
            <a:schemeClr val="tx1"/>
          </a:solidFill>
        </a:ln>
      </dgm:spPr>
      <dgm:t>
        <a:bodyPr/>
        <a:lstStyle/>
        <a:p>
          <a:endParaRPr lang="es-MX"/>
        </a:p>
      </dgm:t>
    </dgm:pt>
    <dgm:pt modelId="{CC51E4BC-B69B-4DE2-BE97-376243CFBE5D}" type="pres">
      <dgm:prSet presAssocID="{DF7B8C67-7AED-44C7-AA6F-FA8550D6EC51}" presName="textRect" presStyleLbl="revTx" presStyleIdx="1" presStyleCnt="4" custLinFactNeighborX="3734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7FE9BE7-D338-4B3F-8931-DF9C437AF3C6}" type="pres">
      <dgm:prSet presAssocID="{58ED1849-6AC7-499B-BFCC-C945710B5CB8}" presName="sibTrans" presStyleLbl="sibTrans2D1" presStyleIdx="0" presStyleCnt="0"/>
      <dgm:spPr/>
      <dgm:t>
        <a:bodyPr/>
        <a:lstStyle/>
        <a:p>
          <a:endParaRPr lang="es-MX"/>
        </a:p>
      </dgm:t>
    </dgm:pt>
    <dgm:pt modelId="{C8C93E43-B078-4B23-BD42-BBBE5A431CAD}" type="pres">
      <dgm:prSet presAssocID="{EA398461-8E49-4F15-8060-E3DCA78F2CB6}" presName="compNode" presStyleCnt="0"/>
      <dgm:spPr/>
    </dgm:pt>
    <dgm:pt modelId="{862425B4-89D6-475A-8559-23C76952B519}" type="pres">
      <dgm:prSet presAssocID="{EA398461-8E49-4F15-8060-E3DCA78F2CB6}" presName="pictRect" presStyleLbl="node1" presStyleIdx="2" presStyleCnt="4" custLinFactNeighborX="37341" custLinFactNeighborY="11686"/>
      <dgm:spPr>
        <a:blipFill rotWithShape="0">
          <a:blip xmlns:r="http://schemas.openxmlformats.org/officeDocument/2006/relationships" r:embed="rId3"/>
          <a:stretch>
            <a:fillRect/>
          </a:stretch>
        </a:blipFill>
        <a:ln>
          <a:solidFill>
            <a:schemeClr val="tx1"/>
          </a:solidFill>
        </a:ln>
      </dgm:spPr>
      <dgm:t>
        <a:bodyPr/>
        <a:lstStyle/>
        <a:p>
          <a:endParaRPr lang="es-MX"/>
        </a:p>
      </dgm:t>
    </dgm:pt>
    <dgm:pt modelId="{C53C304C-B8DF-4D44-B100-F99420DBE449}" type="pres">
      <dgm:prSet presAssocID="{EA398461-8E49-4F15-8060-E3DCA78F2CB6}" presName="textRect" presStyleLbl="revTx" presStyleIdx="2" presStyleCnt="4" custLinFactNeighborX="3734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B894AF0-C0BB-4CC0-B7E0-B813214D110A}" type="pres">
      <dgm:prSet presAssocID="{84667BFD-E31D-499D-828A-50CB38639BE8}" presName="sibTrans" presStyleLbl="sibTrans2D1" presStyleIdx="0" presStyleCnt="0"/>
      <dgm:spPr/>
      <dgm:t>
        <a:bodyPr/>
        <a:lstStyle/>
        <a:p>
          <a:endParaRPr lang="es-MX"/>
        </a:p>
      </dgm:t>
    </dgm:pt>
    <dgm:pt modelId="{9C3925B8-39DC-4913-9118-6A4F89E02DB2}" type="pres">
      <dgm:prSet presAssocID="{E17C25B5-F43E-438E-9C5F-E30393D716F8}" presName="compNode" presStyleCnt="0"/>
      <dgm:spPr/>
    </dgm:pt>
    <dgm:pt modelId="{7DE9F568-73E8-44F7-904F-B8B574038763}" type="pres">
      <dgm:prSet presAssocID="{E17C25B5-F43E-438E-9C5F-E30393D716F8}" presName="pictRect" presStyleLbl="node1" presStyleIdx="3" presStyleCnt="4" custLinFactNeighborX="37341" custLinFactNeighborY="11686"/>
      <dgm:spPr>
        <a:blipFill rotWithShape="0">
          <a:blip xmlns:r="http://schemas.openxmlformats.org/officeDocument/2006/relationships" r:embed="rId4"/>
          <a:stretch>
            <a:fillRect/>
          </a:stretch>
        </a:blipFill>
        <a:ln>
          <a:solidFill>
            <a:schemeClr val="tx1"/>
          </a:solidFill>
        </a:ln>
      </dgm:spPr>
      <dgm:t>
        <a:bodyPr/>
        <a:lstStyle/>
        <a:p>
          <a:endParaRPr lang="es-MX"/>
        </a:p>
      </dgm:t>
    </dgm:pt>
    <dgm:pt modelId="{C6773FDB-5B79-4E48-B69A-86CD857A1259}" type="pres">
      <dgm:prSet presAssocID="{E17C25B5-F43E-438E-9C5F-E30393D716F8}" presName="textRect" presStyleLbl="revTx" presStyleIdx="3" presStyleCnt="4" custLinFactNeighborX="37341" custLinFactNeighborY="-286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5039CF36-B99D-4474-9861-FDA1F3DF316B}" type="presOf" srcId="{424FF0F5-1265-4283-81C2-5A074FF84A86}" destId="{17EC061F-2512-4DD3-A64A-3D9A4B86C267}" srcOrd="0" destOrd="0" presId="urn:microsoft.com/office/officeart/2005/8/layout/pList1"/>
    <dgm:cxn modelId="{2CFC4D16-5135-4BFB-BB8B-42FC749FD113}" srcId="{4474F31F-1351-48B5-AF1B-8A9B2C5AF88C}" destId="{EA398461-8E49-4F15-8060-E3DCA78F2CB6}" srcOrd="2" destOrd="0" parTransId="{23017074-0E1E-4A8E-B7C5-67A20AF80ED8}" sibTransId="{84667BFD-E31D-499D-828A-50CB38639BE8}"/>
    <dgm:cxn modelId="{E2535F89-F224-4591-A622-5AF008C24904}" srcId="{4474F31F-1351-48B5-AF1B-8A9B2C5AF88C}" destId="{E17C25B5-F43E-438E-9C5F-E30393D716F8}" srcOrd="3" destOrd="0" parTransId="{601053DC-38C1-4B5F-A08C-A7ED00D0E5F2}" sibTransId="{FA0AA467-67EF-42C3-9CC8-6FAC4A859B6D}"/>
    <dgm:cxn modelId="{FC2D61DD-4E8A-45E5-90BD-44A442817A78}" type="presOf" srcId="{4474F31F-1351-48B5-AF1B-8A9B2C5AF88C}" destId="{C67B3B44-7EF4-4187-9106-FC5A9D73C94B}" srcOrd="0" destOrd="0" presId="urn:microsoft.com/office/officeart/2005/8/layout/pList1"/>
    <dgm:cxn modelId="{3BE747E1-A655-40AC-B870-839367567A89}" type="presOf" srcId="{84667BFD-E31D-499D-828A-50CB38639BE8}" destId="{7B894AF0-C0BB-4CC0-B7E0-B813214D110A}" srcOrd="0" destOrd="0" presId="urn:microsoft.com/office/officeart/2005/8/layout/pList1"/>
    <dgm:cxn modelId="{84197092-CDA8-4600-8EA0-B17F4D483923}" srcId="{4474F31F-1351-48B5-AF1B-8A9B2C5AF88C}" destId="{DF7B8C67-7AED-44C7-AA6F-FA8550D6EC51}" srcOrd="1" destOrd="0" parTransId="{99F7E761-B4CE-4D34-B475-6EBA7458222F}" sibTransId="{58ED1849-6AC7-499B-BFCC-C945710B5CB8}"/>
    <dgm:cxn modelId="{78EA6586-3CB4-485D-A08A-AF40E00A8A2B}" srcId="{4474F31F-1351-48B5-AF1B-8A9B2C5AF88C}" destId="{A6662D03-DF3B-4F26-86C1-7846D6A3CE1A}" srcOrd="0" destOrd="0" parTransId="{1B22E694-6C2A-4605-A5DD-C6041B87154A}" sibTransId="{424FF0F5-1265-4283-81C2-5A074FF84A86}"/>
    <dgm:cxn modelId="{56242D06-EB7F-497F-A375-76D5D0AABAD4}" type="presOf" srcId="{A6662D03-DF3B-4F26-86C1-7846D6A3CE1A}" destId="{F3B85665-F289-4C2C-8FE1-C9F79F1AFDE9}" srcOrd="0" destOrd="0" presId="urn:microsoft.com/office/officeart/2005/8/layout/pList1"/>
    <dgm:cxn modelId="{84DA1AA4-91A6-4790-A79C-E1A66CA0AA25}" type="presOf" srcId="{58ED1849-6AC7-499B-BFCC-C945710B5CB8}" destId="{C7FE9BE7-D338-4B3F-8931-DF9C437AF3C6}" srcOrd="0" destOrd="0" presId="urn:microsoft.com/office/officeart/2005/8/layout/pList1"/>
    <dgm:cxn modelId="{681131EA-2A14-4530-BBA0-E19FBB373B8C}" type="presOf" srcId="{DF7B8C67-7AED-44C7-AA6F-FA8550D6EC51}" destId="{CC51E4BC-B69B-4DE2-BE97-376243CFBE5D}" srcOrd="0" destOrd="0" presId="urn:microsoft.com/office/officeart/2005/8/layout/pList1"/>
    <dgm:cxn modelId="{7D6191A3-DAD3-49F6-BF0F-B4F97F28995F}" type="presOf" srcId="{E17C25B5-F43E-438E-9C5F-E30393D716F8}" destId="{C6773FDB-5B79-4E48-B69A-86CD857A1259}" srcOrd="0" destOrd="0" presId="urn:microsoft.com/office/officeart/2005/8/layout/pList1"/>
    <dgm:cxn modelId="{7494B2A6-C25A-495F-B982-A625F4F1698C}" type="presOf" srcId="{EA398461-8E49-4F15-8060-E3DCA78F2CB6}" destId="{C53C304C-B8DF-4D44-B100-F99420DBE449}" srcOrd="0" destOrd="0" presId="urn:microsoft.com/office/officeart/2005/8/layout/pList1"/>
    <dgm:cxn modelId="{84402256-5834-448A-878E-94F5FE794E4E}" type="presParOf" srcId="{C67B3B44-7EF4-4187-9106-FC5A9D73C94B}" destId="{CE74877B-329C-4F19-9A3C-DF8BDB923F53}" srcOrd="0" destOrd="0" presId="urn:microsoft.com/office/officeart/2005/8/layout/pList1"/>
    <dgm:cxn modelId="{764D2407-4FA1-4134-97B2-E1CDD2FA4543}" type="presParOf" srcId="{CE74877B-329C-4F19-9A3C-DF8BDB923F53}" destId="{5B316F9A-65BB-4298-9122-41285932C6E3}" srcOrd="0" destOrd="0" presId="urn:microsoft.com/office/officeart/2005/8/layout/pList1"/>
    <dgm:cxn modelId="{769946E7-9199-4927-B152-C29454827E5A}" type="presParOf" srcId="{CE74877B-329C-4F19-9A3C-DF8BDB923F53}" destId="{F3B85665-F289-4C2C-8FE1-C9F79F1AFDE9}" srcOrd="1" destOrd="0" presId="urn:microsoft.com/office/officeart/2005/8/layout/pList1"/>
    <dgm:cxn modelId="{8FD6A90A-3BF6-4DB1-A2B0-A790EC114396}" type="presParOf" srcId="{C67B3B44-7EF4-4187-9106-FC5A9D73C94B}" destId="{17EC061F-2512-4DD3-A64A-3D9A4B86C267}" srcOrd="1" destOrd="0" presId="urn:microsoft.com/office/officeart/2005/8/layout/pList1"/>
    <dgm:cxn modelId="{B446B112-C518-4BEA-8DE1-F3F2DEEBC18B}" type="presParOf" srcId="{C67B3B44-7EF4-4187-9106-FC5A9D73C94B}" destId="{381F191B-12EC-4C3E-805A-6A246E705782}" srcOrd="2" destOrd="0" presId="urn:microsoft.com/office/officeart/2005/8/layout/pList1"/>
    <dgm:cxn modelId="{F0D04873-8151-426E-AF59-326A71904219}" type="presParOf" srcId="{381F191B-12EC-4C3E-805A-6A246E705782}" destId="{07DB4A83-A545-4989-A3AD-477B71FEA061}" srcOrd="0" destOrd="0" presId="urn:microsoft.com/office/officeart/2005/8/layout/pList1"/>
    <dgm:cxn modelId="{2FD31FA8-952A-4897-B016-E2AEC16C6F60}" type="presParOf" srcId="{381F191B-12EC-4C3E-805A-6A246E705782}" destId="{CC51E4BC-B69B-4DE2-BE97-376243CFBE5D}" srcOrd="1" destOrd="0" presId="urn:microsoft.com/office/officeart/2005/8/layout/pList1"/>
    <dgm:cxn modelId="{6843BA50-3108-47E3-BB17-DA4C2ADD4CF5}" type="presParOf" srcId="{C67B3B44-7EF4-4187-9106-FC5A9D73C94B}" destId="{C7FE9BE7-D338-4B3F-8931-DF9C437AF3C6}" srcOrd="3" destOrd="0" presId="urn:microsoft.com/office/officeart/2005/8/layout/pList1"/>
    <dgm:cxn modelId="{04DBA01B-4924-4052-A3AD-C5053D4D14E1}" type="presParOf" srcId="{C67B3B44-7EF4-4187-9106-FC5A9D73C94B}" destId="{C8C93E43-B078-4B23-BD42-BBBE5A431CAD}" srcOrd="4" destOrd="0" presId="urn:microsoft.com/office/officeart/2005/8/layout/pList1"/>
    <dgm:cxn modelId="{201A3D9F-7F8C-4F84-BF59-2CCE6EAD1A5C}" type="presParOf" srcId="{C8C93E43-B078-4B23-BD42-BBBE5A431CAD}" destId="{862425B4-89D6-475A-8559-23C76952B519}" srcOrd="0" destOrd="0" presId="urn:microsoft.com/office/officeart/2005/8/layout/pList1"/>
    <dgm:cxn modelId="{D86C23EB-E7EF-4C4D-850B-E6FF086693CF}" type="presParOf" srcId="{C8C93E43-B078-4B23-BD42-BBBE5A431CAD}" destId="{C53C304C-B8DF-4D44-B100-F99420DBE449}" srcOrd="1" destOrd="0" presId="urn:microsoft.com/office/officeart/2005/8/layout/pList1"/>
    <dgm:cxn modelId="{62377B68-778F-46A4-8823-1AF83424AD8D}" type="presParOf" srcId="{C67B3B44-7EF4-4187-9106-FC5A9D73C94B}" destId="{7B894AF0-C0BB-4CC0-B7E0-B813214D110A}" srcOrd="5" destOrd="0" presId="urn:microsoft.com/office/officeart/2005/8/layout/pList1"/>
    <dgm:cxn modelId="{87DE5EB0-B8A9-4A62-84E6-9C94052DA1C8}" type="presParOf" srcId="{C67B3B44-7EF4-4187-9106-FC5A9D73C94B}" destId="{9C3925B8-39DC-4913-9118-6A4F89E02DB2}" srcOrd="6" destOrd="0" presId="urn:microsoft.com/office/officeart/2005/8/layout/pList1"/>
    <dgm:cxn modelId="{F893797D-0D26-47B1-ADDC-AFA803FCF7DE}" type="presParOf" srcId="{9C3925B8-39DC-4913-9118-6A4F89E02DB2}" destId="{7DE9F568-73E8-44F7-904F-B8B574038763}" srcOrd="0" destOrd="0" presId="urn:microsoft.com/office/officeart/2005/8/layout/pList1"/>
    <dgm:cxn modelId="{2A86A231-CFA6-4D32-A6FE-333635A0ADF0}" type="presParOf" srcId="{9C3925B8-39DC-4913-9118-6A4F89E02DB2}" destId="{C6773FDB-5B79-4E48-B69A-86CD857A1259}" srcOrd="1" destOrd="0" presId="urn:microsoft.com/office/officeart/2005/8/layout/pList1"/>
  </dgm:cxnLst>
  <dgm:bg>
    <a:blipFill dpi="0" rotWithShape="1">
      <a:blip xmlns:r="http://schemas.openxmlformats.org/officeDocument/2006/relationships" r:embed="rId5">
        <a:alphaModFix amt="30000"/>
      </a:blip>
      <a:srcRect/>
      <a:stretch>
        <a:fillRect/>
      </a:stretch>
    </a:blipFill>
  </dgm:bg>
  <dgm:whole>
    <a:ln>
      <a:noFill/>
    </a:ln>
  </dgm:whole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47062FC-94F5-49DA-BB04-18662EA8F210}" type="doc">
      <dgm:prSet loTypeId="urn:microsoft.com/office/officeart/2005/8/layout/radial5" loCatId="cycle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MX"/>
        </a:p>
      </dgm:t>
    </dgm:pt>
    <dgm:pt modelId="{7DE15A30-CF22-4EEB-87AE-265BD88849DA}">
      <dgm:prSet phldrT="[Texto]"/>
      <dgm:spPr>
        <a:blipFill rotWithShape="0">
          <a:blip xmlns:r="http://schemas.openxmlformats.org/officeDocument/2006/relationships" r:embed="rId1"/>
          <a:stretch>
            <a:fillRect/>
          </a:stretch>
        </a:blipFill>
        <a:scene3d>
          <a:camera prst="orthographicFront"/>
          <a:lightRig rig="flat" dir="t"/>
        </a:scene3d>
        <a:sp3d prstMaterial="plastic">
          <a:bevelT w="254000"/>
        </a:sp3d>
      </dgm:spPr>
      <dgm:t>
        <a:bodyPr/>
        <a:lstStyle/>
        <a:p>
          <a:r>
            <a:rPr lang="es-MX" dirty="0" smtClean="0"/>
            <a:t> </a:t>
          </a:r>
          <a:endParaRPr lang="es-MX" dirty="0"/>
        </a:p>
      </dgm:t>
    </dgm:pt>
    <dgm:pt modelId="{0C051DB2-2899-4911-BDDE-8451B3C2BF75}" type="parTrans" cxnId="{EE061BD8-D81D-4F2E-B644-21F0AF9D52AB}">
      <dgm:prSet/>
      <dgm:spPr/>
      <dgm:t>
        <a:bodyPr/>
        <a:lstStyle/>
        <a:p>
          <a:endParaRPr lang="es-MX"/>
        </a:p>
      </dgm:t>
    </dgm:pt>
    <dgm:pt modelId="{4B91EDC9-F6F3-44FB-8903-7A990E7E4BA9}" type="sibTrans" cxnId="{EE061BD8-D81D-4F2E-B644-21F0AF9D52AB}">
      <dgm:prSet/>
      <dgm:spPr/>
      <dgm:t>
        <a:bodyPr/>
        <a:lstStyle/>
        <a:p>
          <a:endParaRPr lang="es-MX"/>
        </a:p>
      </dgm:t>
    </dgm:pt>
    <dgm:pt modelId="{51A21E07-3849-4952-8854-29BF9A7D42D3}">
      <dgm:prSet phldrT="[Texto]"/>
      <dgm:spPr/>
      <dgm:t>
        <a:bodyPr/>
        <a:lstStyle/>
        <a:p>
          <a:pPr algn="ctr"/>
          <a:r>
            <a:rPr lang="es-MX" sz="1800" dirty="0" smtClean="0"/>
            <a:t>Primeros resultados:</a:t>
          </a:r>
          <a:endParaRPr lang="es-MX" sz="1800" dirty="0"/>
        </a:p>
      </dgm:t>
    </dgm:pt>
    <dgm:pt modelId="{8B0D976C-59F3-4655-94F3-6A860A8C3080}" type="parTrans" cxnId="{04EE6BD1-54DD-4914-BED2-8F2E0B739399}">
      <dgm:prSet/>
      <dgm:spPr/>
      <dgm:t>
        <a:bodyPr/>
        <a:lstStyle/>
        <a:p>
          <a:endParaRPr lang="es-MX"/>
        </a:p>
      </dgm:t>
    </dgm:pt>
    <dgm:pt modelId="{5B137909-BB40-4321-A06C-F0543A102A6B}" type="sibTrans" cxnId="{04EE6BD1-54DD-4914-BED2-8F2E0B739399}">
      <dgm:prSet/>
      <dgm:spPr/>
      <dgm:t>
        <a:bodyPr/>
        <a:lstStyle/>
        <a:p>
          <a:endParaRPr lang="es-MX"/>
        </a:p>
      </dgm:t>
    </dgm:pt>
    <dgm:pt modelId="{FB477DDA-F407-4703-A495-CF8A8FF628C8}">
      <dgm:prSet phldrT="[Texto]"/>
      <dgm:spPr/>
      <dgm:t>
        <a:bodyPr/>
        <a:lstStyle/>
        <a:p>
          <a:r>
            <a:rPr lang="es-MX" dirty="0" smtClean="0"/>
            <a:t>Carpetas temáticas con información general</a:t>
          </a:r>
          <a:endParaRPr lang="es-MX" dirty="0"/>
        </a:p>
      </dgm:t>
    </dgm:pt>
    <dgm:pt modelId="{28CD392B-4BD5-4941-AF19-DE79A73E9C9A}" type="parTrans" cxnId="{93FD40B5-BC0A-4D9C-B429-1BEEB48AD655}">
      <dgm:prSet/>
      <dgm:spPr/>
      <dgm:t>
        <a:bodyPr/>
        <a:lstStyle/>
        <a:p>
          <a:endParaRPr lang="es-MX"/>
        </a:p>
      </dgm:t>
    </dgm:pt>
    <dgm:pt modelId="{23FF0651-E61D-4BC1-BD0F-1F28784313DB}" type="sibTrans" cxnId="{93FD40B5-BC0A-4D9C-B429-1BEEB48AD655}">
      <dgm:prSet/>
      <dgm:spPr/>
      <dgm:t>
        <a:bodyPr/>
        <a:lstStyle/>
        <a:p>
          <a:endParaRPr lang="es-MX"/>
        </a:p>
      </dgm:t>
    </dgm:pt>
    <dgm:pt modelId="{3641904E-6F45-4618-8ED5-A57DB3637942}">
      <dgm:prSet phldrT="[Texto]" custT="1"/>
      <dgm:spPr/>
      <dgm:t>
        <a:bodyPr/>
        <a:lstStyle/>
        <a:p>
          <a:pPr algn="l"/>
          <a:r>
            <a:rPr lang="es-MX" sz="1600" dirty="0" smtClean="0"/>
            <a:t>35 tabulados (nacionales y por entidad federativa)</a:t>
          </a:r>
          <a:endParaRPr lang="es-MX" sz="1600" dirty="0"/>
        </a:p>
      </dgm:t>
    </dgm:pt>
    <dgm:pt modelId="{741BA561-A468-40AE-95A6-F7F3EF81B7C9}" type="parTrans" cxnId="{025A18A3-FBA1-4726-B859-8CBAC4020737}">
      <dgm:prSet/>
      <dgm:spPr/>
      <dgm:t>
        <a:bodyPr/>
        <a:lstStyle/>
        <a:p>
          <a:endParaRPr lang="es-MX"/>
        </a:p>
      </dgm:t>
    </dgm:pt>
    <dgm:pt modelId="{F1117034-C41E-41A6-BEFE-79C708A45BE4}" type="sibTrans" cxnId="{025A18A3-FBA1-4726-B859-8CBAC4020737}">
      <dgm:prSet/>
      <dgm:spPr/>
      <dgm:t>
        <a:bodyPr/>
        <a:lstStyle/>
        <a:p>
          <a:endParaRPr lang="es-MX"/>
        </a:p>
      </dgm:t>
    </dgm:pt>
    <dgm:pt modelId="{8A51787E-0582-47D0-98DF-800B3D97CCC7}">
      <dgm:prSet phldrT="[Texto]" custT="1"/>
      <dgm:spPr/>
      <dgm:t>
        <a:bodyPr/>
        <a:lstStyle/>
        <a:p>
          <a:pPr algn="l"/>
          <a:r>
            <a:rPr lang="es-MX" sz="1600" dirty="0" smtClean="0"/>
            <a:t>20 temas</a:t>
          </a:r>
          <a:endParaRPr lang="es-MX" sz="1600" dirty="0"/>
        </a:p>
      </dgm:t>
    </dgm:pt>
    <dgm:pt modelId="{FA4AE9A5-9C54-43D3-92D1-3E2B44ACF9B6}" type="parTrans" cxnId="{B096A096-0982-42A4-B568-35076410F888}">
      <dgm:prSet/>
      <dgm:spPr/>
      <dgm:t>
        <a:bodyPr/>
        <a:lstStyle/>
        <a:p>
          <a:endParaRPr lang="es-MX"/>
        </a:p>
      </dgm:t>
    </dgm:pt>
    <dgm:pt modelId="{33CC408C-E36B-4615-B3CA-3EB6C61CBC96}" type="sibTrans" cxnId="{B096A096-0982-42A4-B568-35076410F888}">
      <dgm:prSet/>
      <dgm:spPr/>
      <dgm:t>
        <a:bodyPr/>
        <a:lstStyle/>
        <a:p>
          <a:endParaRPr lang="es-MX"/>
        </a:p>
      </dgm:t>
    </dgm:pt>
    <dgm:pt modelId="{87D2667A-28EB-49C1-866D-EE844634ED3F}">
      <dgm:prSet phldrT="[Texto]" custT="1"/>
      <dgm:spPr/>
      <dgm:t>
        <a:bodyPr/>
        <a:lstStyle/>
        <a:p>
          <a:pPr algn="l"/>
          <a:r>
            <a:rPr lang="es-MX" sz="1600" dirty="0" smtClean="0"/>
            <a:t>200 variables</a:t>
          </a:r>
          <a:endParaRPr lang="es-MX" sz="1600" dirty="0"/>
        </a:p>
      </dgm:t>
    </dgm:pt>
    <dgm:pt modelId="{D1948D51-CF78-48B3-B102-DDD5D92F364A}" type="parTrans" cxnId="{F58757B9-102C-4D5B-80AF-586C9626004B}">
      <dgm:prSet/>
      <dgm:spPr/>
      <dgm:t>
        <a:bodyPr/>
        <a:lstStyle/>
        <a:p>
          <a:endParaRPr lang="es-MX"/>
        </a:p>
      </dgm:t>
    </dgm:pt>
    <dgm:pt modelId="{C6BC53FA-0C15-4E79-87CA-448E220F69E6}" type="sibTrans" cxnId="{F58757B9-102C-4D5B-80AF-586C9626004B}">
      <dgm:prSet/>
      <dgm:spPr/>
      <dgm:t>
        <a:bodyPr/>
        <a:lstStyle/>
        <a:p>
          <a:endParaRPr lang="es-MX"/>
        </a:p>
      </dgm:t>
    </dgm:pt>
    <dgm:pt modelId="{44EFEA02-CF8F-4369-9016-F901E6FC85B1}">
      <dgm:prSet phldrT="[Texto]"/>
      <dgm:spPr/>
      <dgm:t>
        <a:bodyPr/>
        <a:lstStyle/>
        <a:p>
          <a:r>
            <a:rPr lang="es-MX" dirty="0" smtClean="0"/>
            <a:t>Atención a usuarios especializados                                                    (Laboratorio de </a:t>
          </a:r>
          <a:r>
            <a:rPr lang="es-MX" dirty="0" err="1" smtClean="0"/>
            <a:t>microdatos</a:t>
          </a:r>
          <a:r>
            <a:rPr lang="es-MX" dirty="0" smtClean="0"/>
            <a:t>)</a:t>
          </a:r>
          <a:endParaRPr lang="es-MX" dirty="0"/>
        </a:p>
      </dgm:t>
    </dgm:pt>
    <dgm:pt modelId="{BEE35F73-C72C-4D95-9DCD-955AD7812A6C}" type="sibTrans" cxnId="{A7CF720C-EBDA-422F-8267-5C96FFA95BAD}">
      <dgm:prSet/>
      <dgm:spPr/>
      <dgm:t>
        <a:bodyPr/>
        <a:lstStyle/>
        <a:p>
          <a:endParaRPr lang="es-MX"/>
        </a:p>
      </dgm:t>
    </dgm:pt>
    <dgm:pt modelId="{D06F96F3-B11A-4055-A1AB-B0ABC4A52C7C}" type="parTrans" cxnId="{A7CF720C-EBDA-422F-8267-5C96FFA95BAD}">
      <dgm:prSet/>
      <dgm:spPr/>
      <dgm:t>
        <a:bodyPr/>
        <a:lstStyle/>
        <a:p>
          <a:endParaRPr lang="es-MX"/>
        </a:p>
      </dgm:t>
    </dgm:pt>
    <dgm:pt modelId="{F572846D-BF23-4273-8F61-31C1A05C0108}" type="pres">
      <dgm:prSet presAssocID="{A47062FC-94F5-49DA-BB04-18662EA8F210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98CA2B90-BC93-47BB-83DF-BD4720A529E9}" type="pres">
      <dgm:prSet presAssocID="{7DE15A30-CF22-4EEB-87AE-265BD88849DA}" presName="centerShape" presStyleLbl="node0" presStyleIdx="0" presStyleCnt="1" custScaleX="168259" custScaleY="138249"/>
      <dgm:spPr>
        <a:prstGeom prst="hexagon">
          <a:avLst/>
        </a:prstGeom>
      </dgm:spPr>
      <dgm:t>
        <a:bodyPr/>
        <a:lstStyle/>
        <a:p>
          <a:endParaRPr lang="es-MX"/>
        </a:p>
      </dgm:t>
    </dgm:pt>
    <dgm:pt modelId="{514FC507-0166-4083-95E9-4E1B17107FB6}" type="pres">
      <dgm:prSet presAssocID="{8B0D976C-59F3-4655-94F3-6A860A8C3080}" presName="parTrans" presStyleLbl="sibTrans2D1" presStyleIdx="0" presStyleCnt="3"/>
      <dgm:spPr/>
      <dgm:t>
        <a:bodyPr/>
        <a:lstStyle/>
        <a:p>
          <a:endParaRPr lang="es-MX"/>
        </a:p>
      </dgm:t>
    </dgm:pt>
    <dgm:pt modelId="{CB547FD7-C5C5-4AAE-B5AB-3AC5D12AA899}" type="pres">
      <dgm:prSet presAssocID="{8B0D976C-59F3-4655-94F3-6A860A8C3080}" presName="connectorText" presStyleLbl="sibTrans2D1" presStyleIdx="0" presStyleCnt="3"/>
      <dgm:spPr/>
      <dgm:t>
        <a:bodyPr/>
        <a:lstStyle/>
        <a:p>
          <a:endParaRPr lang="es-MX"/>
        </a:p>
      </dgm:t>
    </dgm:pt>
    <dgm:pt modelId="{12B403E5-2C2A-4014-832E-0F4C055627A4}" type="pres">
      <dgm:prSet presAssocID="{51A21E07-3849-4952-8854-29BF9A7D42D3}" presName="node" presStyleLbl="node1" presStyleIdx="0" presStyleCnt="3" custScaleX="142894">
        <dgm:presLayoutVars>
          <dgm:bulletEnabled val="1"/>
        </dgm:presLayoutVars>
      </dgm:prSet>
      <dgm:spPr>
        <a:prstGeom prst="hexagon">
          <a:avLst/>
        </a:prstGeom>
      </dgm:spPr>
      <dgm:t>
        <a:bodyPr/>
        <a:lstStyle/>
        <a:p>
          <a:endParaRPr lang="es-MX"/>
        </a:p>
      </dgm:t>
    </dgm:pt>
    <dgm:pt modelId="{CBDC6D39-0F40-4FB2-9729-39298237C468}" type="pres">
      <dgm:prSet presAssocID="{28CD392B-4BD5-4941-AF19-DE79A73E9C9A}" presName="parTrans" presStyleLbl="sibTrans2D1" presStyleIdx="1" presStyleCnt="3"/>
      <dgm:spPr/>
      <dgm:t>
        <a:bodyPr/>
        <a:lstStyle/>
        <a:p>
          <a:endParaRPr lang="es-MX"/>
        </a:p>
      </dgm:t>
    </dgm:pt>
    <dgm:pt modelId="{1BF605B8-94CC-432F-9E41-7BD7976F4096}" type="pres">
      <dgm:prSet presAssocID="{28CD392B-4BD5-4941-AF19-DE79A73E9C9A}" presName="connectorText" presStyleLbl="sibTrans2D1" presStyleIdx="1" presStyleCnt="3"/>
      <dgm:spPr/>
      <dgm:t>
        <a:bodyPr/>
        <a:lstStyle/>
        <a:p>
          <a:endParaRPr lang="es-MX"/>
        </a:p>
      </dgm:t>
    </dgm:pt>
    <dgm:pt modelId="{16F61A92-82F1-4AC0-A423-3FAEE9CA9713}" type="pres">
      <dgm:prSet presAssocID="{FB477DDA-F407-4703-A495-CF8A8FF628C8}" presName="node" presStyleLbl="node1" presStyleIdx="1" presStyleCnt="3" custScaleX="142894" custRadScaleRad="125981" custRadScaleInc="-11027">
        <dgm:presLayoutVars>
          <dgm:bulletEnabled val="1"/>
        </dgm:presLayoutVars>
      </dgm:prSet>
      <dgm:spPr>
        <a:prstGeom prst="hexagon">
          <a:avLst/>
        </a:prstGeom>
      </dgm:spPr>
      <dgm:t>
        <a:bodyPr/>
        <a:lstStyle/>
        <a:p>
          <a:endParaRPr lang="es-MX"/>
        </a:p>
      </dgm:t>
    </dgm:pt>
    <dgm:pt modelId="{2F17E7B8-C27A-45DB-8F3D-A5D3A1FD7C19}" type="pres">
      <dgm:prSet presAssocID="{D06F96F3-B11A-4055-A1AB-B0ABC4A52C7C}" presName="parTrans" presStyleLbl="sibTrans2D1" presStyleIdx="2" presStyleCnt="3"/>
      <dgm:spPr/>
      <dgm:t>
        <a:bodyPr/>
        <a:lstStyle/>
        <a:p>
          <a:endParaRPr lang="es-MX"/>
        </a:p>
      </dgm:t>
    </dgm:pt>
    <dgm:pt modelId="{2C03FC1E-6523-400D-8C7F-73785D265C03}" type="pres">
      <dgm:prSet presAssocID="{D06F96F3-B11A-4055-A1AB-B0ABC4A52C7C}" presName="connectorText" presStyleLbl="sibTrans2D1" presStyleIdx="2" presStyleCnt="3"/>
      <dgm:spPr/>
      <dgm:t>
        <a:bodyPr/>
        <a:lstStyle/>
        <a:p>
          <a:endParaRPr lang="es-MX"/>
        </a:p>
      </dgm:t>
    </dgm:pt>
    <dgm:pt modelId="{25269DA0-29C2-47BD-BCAB-183357DC5C55}" type="pres">
      <dgm:prSet presAssocID="{44EFEA02-CF8F-4369-9016-F901E6FC85B1}" presName="node" presStyleLbl="node1" presStyleIdx="2" presStyleCnt="3" custScaleX="142894" custRadScaleRad="125981" custRadScaleInc="11027">
        <dgm:presLayoutVars>
          <dgm:bulletEnabled val="1"/>
        </dgm:presLayoutVars>
      </dgm:prSet>
      <dgm:spPr>
        <a:prstGeom prst="hexagon">
          <a:avLst/>
        </a:prstGeom>
      </dgm:spPr>
      <dgm:t>
        <a:bodyPr/>
        <a:lstStyle/>
        <a:p>
          <a:endParaRPr lang="es-MX"/>
        </a:p>
      </dgm:t>
    </dgm:pt>
  </dgm:ptLst>
  <dgm:cxnLst>
    <dgm:cxn modelId="{C7E49C08-E27C-4716-A86D-B1AF634ED9C6}" type="presOf" srcId="{51A21E07-3849-4952-8854-29BF9A7D42D3}" destId="{12B403E5-2C2A-4014-832E-0F4C055627A4}" srcOrd="0" destOrd="0" presId="urn:microsoft.com/office/officeart/2005/8/layout/radial5"/>
    <dgm:cxn modelId="{40F26EF7-8B37-4395-ABCE-31BB646B7B0E}" type="presOf" srcId="{FB477DDA-F407-4703-A495-CF8A8FF628C8}" destId="{16F61A92-82F1-4AC0-A423-3FAEE9CA9713}" srcOrd="0" destOrd="0" presId="urn:microsoft.com/office/officeart/2005/8/layout/radial5"/>
    <dgm:cxn modelId="{22C47347-146B-40F1-B6D9-24AD2B2AE142}" type="presOf" srcId="{D06F96F3-B11A-4055-A1AB-B0ABC4A52C7C}" destId="{2C03FC1E-6523-400D-8C7F-73785D265C03}" srcOrd="1" destOrd="0" presId="urn:microsoft.com/office/officeart/2005/8/layout/radial5"/>
    <dgm:cxn modelId="{F2D91FC7-FFCD-4A58-A425-C42315D142E0}" type="presOf" srcId="{28CD392B-4BD5-4941-AF19-DE79A73E9C9A}" destId="{CBDC6D39-0F40-4FB2-9729-39298237C468}" srcOrd="0" destOrd="0" presId="urn:microsoft.com/office/officeart/2005/8/layout/radial5"/>
    <dgm:cxn modelId="{025A18A3-FBA1-4726-B859-8CBAC4020737}" srcId="{51A21E07-3849-4952-8854-29BF9A7D42D3}" destId="{3641904E-6F45-4618-8ED5-A57DB3637942}" srcOrd="0" destOrd="0" parTransId="{741BA561-A468-40AE-95A6-F7F3EF81B7C9}" sibTransId="{F1117034-C41E-41A6-BEFE-79C708A45BE4}"/>
    <dgm:cxn modelId="{A7CF720C-EBDA-422F-8267-5C96FFA95BAD}" srcId="{7DE15A30-CF22-4EEB-87AE-265BD88849DA}" destId="{44EFEA02-CF8F-4369-9016-F901E6FC85B1}" srcOrd="2" destOrd="0" parTransId="{D06F96F3-B11A-4055-A1AB-B0ABC4A52C7C}" sibTransId="{BEE35F73-C72C-4D95-9DCD-955AD7812A6C}"/>
    <dgm:cxn modelId="{B096A096-0982-42A4-B568-35076410F888}" srcId="{51A21E07-3849-4952-8854-29BF9A7D42D3}" destId="{8A51787E-0582-47D0-98DF-800B3D97CCC7}" srcOrd="1" destOrd="0" parTransId="{FA4AE9A5-9C54-43D3-92D1-3E2B44ACF9B6}" sibTransId="{33CC408C-E36B-4615-B3CA-3EB6C61CBC96}"/>
    <dgm:cxn modelId="{04EE6BD1-54DD-4914-BED2-8F2E0B739399}" srcId="{7DE15A30-CF22-4EEB-87AE-265BD88849DA}" destId="{51A21E07-3849-4952-8854-29BF9A7D42D3}" srcOrd="0" destOrd="0" parTransId="{8B0D976C-59F3-4655-94F3-6A860A8C3080}" sibTransId="{5B137909-BB40-4321-A06C-F0543A102A6B}"/>
    <dgm:cxn modelId="{924C944E-06E8-4A54-A5BB-131754F5A942}" type="presOf" srcId="{8A51787E-0582-47D0-98DF-800B3D97CCC7}" destId="{12B403E5-2C2A-4014-832E-0F4C055627A4}" srcOrd="0" destOrd="2" presId="urn:microsoft.com/office/officeart/2005/8/layout/radial5"/>
    <dgm:cxn modelId="{D5E579AB-E96D-489B-9C40-78C342DCD66E}" type="presOf" srcId="{87D2667A-28EB-49C1-866D-EE844634ED3F}" destId="{12B403E5-2C2A-4014-832E-0F4C055627A4}" srcOrd="0" destOrd="3" presId="urn:microsoft.com/office/officeart/2005/8/layout/radial5"/>
    <dgm:cxn modelId="{DC32384E-FAF4-4A62-8307-BE441A0D8991}" type="presOf" srcId="{3641904E-6F45-4618-8ED5-A57DB3637942}" destId="{12B403E5-2C2A-4014-832E-0F4C055627A4}" srcOrd="0" destOrd="1" presId="urn:microsoft.com/office/officeart/2005/8/layout/radial5"/>
    <dgm:cxn modelId="{EE061BD8-D81D-4F2E-B644-21F0AF9D52AB}" srcId="{A47062FC-94F5-49DA-BB04-18662EA8F210}" destId="{7DE15A30-CF22-4EEB-87AE-265BD88849DA}" srcOrd="0" destOrd="0" parTransId="{0C051DB2-2899-4911-BDDE-8451B3C2BF75}" sibTransId="{4B91EDC9-F6F3-44FB-8903-7A990E7E4BA9}"/>
    <dgm:cxn modelId="{74DE33FF-9141-49C3-8E44-4FEA94D52D81}" type="presOf" srcId="{D06F96F3-B11A-4055-A1AB-B0ABC4A52C7C}" destId="{2F17E7B8-C27A-45DB-8F3D-A5D3A1FD7C19}" srcOrd="0" destOrd="0" presId="urn:microsoft.com/office/officeart/2005/8/layout/radial5"/>
    <dgm:cxn modelId="{93FD40B5-BC0A-4D9C-B429-1BEEB48AD655}" srcId="{7DE15A30-CF22-4EEB-87AE-265BD88849DA}" destId="{FB477DDA-F407-4703-A495-CF8A8FF628C8}" srcOrd="1" destOrd="0" parTransId="{28CD392B-4BD5-4941-AF19-DE79A73E9C9A}" sibTransId="{23FF0651-E61D-4BC1-BD0F-1F28784313DB}"/>
    <dgm:cxn modelId="{FFAB2762-1322-4CC1-A8C2-5D469F58443F}" type="presOf" srcId="{8B0D976C-59F3-4655-94F3-6A860A8C3080}" destId="{514FC507-0166-4083-95E9-4E1B17107FB6}" srcOrd="0" destOrd="0" presId="urn:microsoft.com/office/officeart/2005/8/layout/radial5"/>
    <dgm:cxn modelId="{DAA3412A-F8FE-4115-A9C8-EDD29830177E}" type="presOf" srcId="{7DE15A30-CF22-4EEB-87AE-265BD88849DA}" destId="{98CA2B90-BC93-47BB-83DF-BD4720A529E9}" srcOrd="0" destOrd="0" presId="urn:microsoft.com/office/officeart/2005/8/layout/radial5"/>
    <dgm:cxn modelId="{48BD7BE2-FBDC-43D9-AB60-7CF295716FD7}" type="presOf" srcId="{28CD392B-4BD5-4941-AF19-DE79A73E9C9A}" destId="{1BF605B8-94CC-432F-9E41-7BD7976F4096}" srcOrd="1" destOrd="0" presId="urn:microsoft.com/office/officeart/2005/8/layout/radial5"/>
    <dgm:cxn modelId="{F58757B9-102C-4D5B-80AF-586C9626004B}" srcId="{51A21E07-3849-4952-8854-29BF9A7D42D3}" destId="{87D2667A-28EB-49C1-866D-EE844634ED3F}" srcOrd="2" destOrd="0" parTransId="{D1948D51-CF78-48B3-B102-DDD5D92F364A}" sibTransId="{C6BC53FA-0C15-4E79-87CA-448E220F69E6}"/>
    <dgm:cxn modelId="{34E5A599-AC7C-4D3C-BDD7-49A523096F1E}" type="presOf" srcId="{A47062FC-94F5-49DA-BB04-18662EA8F210}" destId="{F572846D-BF23-4273-8F61-31C1A05C0108}" srcOrd="0" destOrd="0" presId="urn:microsoft.com/office/officeart/2005/8/layout/radial5"/>
    <dgm:cxn modelId="{A0382B8B-E5E8-4267-9C42-D86BA050E8EE}" type="presOf" srcId="{8B0D976C-59F3-4655-94F3-6A860A8C3080}" destId="{CB547FD7-C5C5-4AAE-B5AB-3AC5D12AA899}" srcOrd="1" destOrd="0" presId="urn:microsoft.com/office/officeart/2005/8/layout/radial5"/>
    <dgm:cxn modelId="{A7F684BA-3BEB-4D0C-ABE9-58E31B628E07}" type="presOf" srcId="{44EFEA02-CF8F-4369-9016-F901E6FC85B1}" destId="{25269DA0-29C2-47BD-BCAB-183357DC5C55}" srcOrd="0" destOrd="0" presId="urn:microsoft.com/office/officeart/2005/8/layout/radial5"/>
    <dgm:cxn modelId="{2293B8BA-ABA2-45C0-8D7B-E55DED325B13}" type="presParOf" srcId="{F572846D-BF23-4273-8F61-31C1A05C0108}" destId="{98CA2B90-BC93-47BB-83DF-BD4720A529E9}" srcOrd="0" destOrd="0" presId="urn:microsoft.com/office/officeart/2005/8/layout/radial5"/>
    <dgm:cxn modelId="{44F1CC7A-7998-496F-BD7F-20846B996784}" type="presParOf" srcId="{F572846D-BF23-4273-8F61-31C1A05C0108}" destId="{514FC507-0166-4083-95E9-4E1B17107FB6}" srcOrd="1" destOrd="0" presId="urn:microsoft.com/office/officeart/2005/8/layout/radial5"/>
    <dgm:cxn modelId="{0F2E57EF-F838-4327-87FD-B8526D6DB7CB}" type="presParOf" srcId="{514FC507-0166-4083-95E9-4E1B17107FB6}" destId="{CB547FD7-C5C5-4AAE-B5AB-3AC5D12AA899}" srcOrd="0" destOrd="0" presId="urn:microsoft.com/office/officeart/2005/8/layout/radial5"/>
    <dgm:cxn modelId="{5C78E8BB-EE25-42DA-9374-5E6E1DC834FB}" type="presParOf" srcId="{F572846D-BF23-4273-8F61-31C1A05C0108}" destId="{12B403E5-2C2A-4014-832E-0F4C055627A4}" srcOrd="2" destOrd="0" presId="urn:microsoft.com/office/officeart/2005/8/layout/radial5"/>
    <dgm:cxn modelId="{F8EDFD07-4CB3-4361-B456-E95C098E422A}" type="presParOf" srcId="{F572846D-BF23-4273-8F61-31C1A05C0108}" destId="{CBDC6D39-0F40-4FB2-9729-39298237C468}" srcOrd="3" destOrd="0" presId="urn:microsoft.com/office/officeart/2005/8/layout/radial5"/>
    <dgm:cxn modelId="{6EB632CB-8F13-415D-A249-45EBD920FD60}" type="presParOf" srcId="{CBDC6D39-0F40-4FB2-9729-39298237C468}" destId="{1BF605B8-94CC-432F-9E41-7BD7976F4096}" srcOrd="0" destOrd="0" presId="urn:microsoft.com/office/officeart/2005/8/layout/radial5"/>
    <dgm:cxn modelId="{F1EBE983-224B-437E-A0F9-23BF829F4DFC}" type="presParOf" srcId="{F572846D-BF23-4273-8F61-31C1A05C0108}" destId="{16F61A92-82F1-4AC0-A423-3FAEE9CA9713}" srcOrd="4" destOrd="0" presId="urn:microsoft.com/office/officeart/2005/8/layout/radial5"/>
    <dgm:cxn modelId="{7292C4C3-11C6-4BD2-B8A7-1F32A98C5C1C}" type="presParOf" srcId="{F572846D-BF23-4273-8F61-31C1A05C0108}" destId="{2F17E7B8-C27A-45DB-8F3D-A5D3A1FD7C19}" srcOrd="5" destOrd="0" presId="urn:microsoft.com/office/officeart/2005/8/layout/radial5"/>
    <dgm:cxn modelId="{20B5BE9B-AD3B-4D26-8016-806208F553BC}" type="presParOf" srcId="{2F17E7B8-C27A-45DB-8F3D-A5D3A1FD7C19}" destId="{2C03FC1E-6523-400D-8C7F-73785D265C03}" srcOrd="0" destOrd="0" presId="urn:microsoft.com/office/officeart/2005/8/layout/radial5"/>
    <dgm:cxn modelId="{8EBB8D76-524D-4AAB-AFC4-01B219E7ABA2}" type="presParOf" srcId="{F572846D-BF23-4273-8F61-31C1A05C0108}" destId="{25269DA0-29C2-47BD-BCAB-183357DC5C55}" srcOrd="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AB1919F-E427-4375-9705-624AB2BF79F7}">
      <dsp:nvSpPr>
        <dsp:cNvPr id="0" name=""/>
        <dsp:cNvSpPr/>
      </dsp:nvSpPr>
      <dsp:spPr>
        <a:xfrm>
          <a:off x="121114" y="1000"/>
          <a:ext cx="2579530" cy="1777296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E0A3BA-9EA1-4A54-A930-B998425537F3}">
      <dsp:nvSpPr>
        <dsp:cNvPr id="0" name=""/>
        <dsp:cNvSpPr/>
      </dsp:nvSpPr>
      <dsp:spPr>
        <a:xfrm>
          <a:off x="121114" y="1778297"/>
          <a:ext cx="2579530" cy="9570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/>
            <a:t>Así hicimos la ENA 2012</a:t>
          </a:r>
          <a:endParaRPr lang="es-MX" sz="2000" kern="1200" dirty="0"/>
        </a:p>
      </dsp:txBody>
      <dsp:txXfrm>
        <a:off x="121114" y="1778297"/>
        <a:ext cx="2579530" cy="957005"/>
      </dsp:txXfrm>
    </dsp:sp>
    <dsp:sp modelId="{89F89D58-6919-4091-800D-F244357DD063}">
      <dsp:nvSpPr>
        <dsp:cNvPr id="0" name=""/>
        <dsp:cNvSpPr/>
      </dsp:nvSpPr>
      <dsp:spPr>
        <a:xfrm>
          <a:off x="2958706" y="1000"/>
          <a:ext cx="2579530" cy="1777296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EF92CF-4150-4FD4-A782-52E941EDB632}">
      <dsp:nvSpPr>
        <dsp:cNvPr id="0" name=""/>
        <dsp:cNvSpPr/>
      </dsp:nvSpPr>
      <dsp:spPr>
        <a:xfrm>
          <a:off x="2958706" y="1778297"/>
          <a:ext cx="2579530" cy="9570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/>
            <a:t>Resultados</a:t>
          </a:r>
          <a:endParaRPr lang="es-MX" sz="1800" kern="1200" dirty="0"/>
        </a:p>
      </dsp:txBody>
      <dsp:txXfrm>
        <a:off x="2958706" y="1778297"/>
        <a:ext cx="2579530" cy="957005"/>
      </dsp:txXfrm>
    </dsp:sp>
    <dsp:sp modelId="{3FD02CC2-5B5D-49EC-AB94-E81056320078}">
      <dsp:nvSpPr>
        <dsp:cNvPr id="0" name=""/>
        <dsp:cNvSpPr/>
      </dsp:nvSpPr>
      <dsp:spPr>
        <a:xfrm>
          <a:off x="5796298" y="1000"/>
          <a:ext cx="2579530" cy="1777296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7EBACD-193D-4622-A932-55302076112F}">
      <dsp:nvSpPr>
        <dsp:cNvPr id="0" name=""/>
        <dsp:cNvSpPr/>
      </dsp:nvSpPr>
      <dsp:spPr>
        <a:xfrm>
          <a:off x="5796298" y="1778297"/>
          <a:ext cx="2579530" cy="9570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/>
            <a:t>Publicación de resultados</a:t>
          </a:r>
          <a:endParaRPr lang="es-MX" sz="2000" kern="1200" dirty="0"/>
        </a:p>
      </dsp:txBody>
      <dsp:txXfrm>
        <a:off x="5796298" y="1778297"/>
        <a:ext cx="2579530" cy="957005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CACBD1F-AE25-4C9D-B7FD-9F0E58FAFD34}">
      <dsp:nvSpPr>
        <dsp:cNvPr id="0" name=""/>
        <dsp:cNvSpPr/>
      </dsp:nvSpPr>
      <dsp:spPr>
        <a:xfrm>
          <a:off x="450222" y="420"/>
          <a:ext cx="1061023" cy="731044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F02B1F-6794-444B-8DE4-D7175401CDD4}">
      <dsp:nvSpPr>
        <dsp:cNvPr id="0" name=""/>
        <dsp:cNvSpPr/>
      </dsp:nvSpPr>
      <dsp:spPr>
        <a:xfrm>
          <a:off x="450222" y="731465"/>
          <a:ext cx="1061023" cy="3936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0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300" b="1" kern="1200" dirty="0" smtClean="0"/>
            <a:t>Bovinos</a:t>
          </a:r>
          <a:endParaRPr lang="es-MX" sz="1300" b="1" kern="1200" dirty="0"/>
        </a:p>
      </dsp:txBody>
      <dsp:txXfrm>
        <a:off x="450222" y="731465"/>
        <a:ext cx="1061023" cy="393639"/>
      </dsp:txXfrm>
    </dsp:sp>
    <dsp:sp modelId="{947FFB42-0DF6-42FF-91D0-A0431E8F9434}">
      <dsp:nvSpPr>
        <dsp:cNvPr id="0" name=""/>
        <dsp:cNvSpPr/>
      </dsp:nvSpPr>
      <dsp:spPr>
        <a:xfrm>
          <a:off x="1617392" y="420"/>
          <a:ext cx="1061023" cy="731044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2B2631-8E6A-44BD-A6E2-C868693EE886}">
      <dsp:nvSpPr>
        <dsp:cNvPr id="0" name=""/>
        <dsp:cNvSpPr/>
      </dsp:nvSpPr>
      <dsp:spPr>
        <a:xfrm>
          <a:off x="1617392" y="731465"/>
          <a:ext cx="1061023" cy="3936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0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300" b="1" kern="1200" dirty="0" smtClean="0"/>
            <a:t>Aves de corral</a:t>
          </a:r>
          <a:endParaRPr lang="es-MX" sz="1300" b="1" kern="1200" dirty="0"/>
        </a:p>
      </dsp:txBody>
      <dsp:txXfrm>
        <a:off x="1617392" y="731465"/>
        <a:ext cx="1061023" cy="393639"/>
      </dsp:txXfrm>
    </dsp:sp>
    <dsp:sp modelId="{7C0A977B-B6FA-421F-BED6-F92D6E30AAB3}">
      <dsp:nvSpPr>
        <dsp:cNvPr id="0" name=""/>
        <dsp:cNvSpPr/>
      </dsp:nvSpPr>
      <dsp:spPr>
        <a:xfrm>
          <a:off x="2784562" y="420"/>
          <a:ext cx="1061023" cy="731044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AFFBB2-9E83-4B6E-83AB-507D83BBBED6}">
      <dsp:nvSpPr>
        <dsp:cNvPr id="0" name=""/>
        <dsp:cNvSpPr/>
      </dsp:nvSpPr>
      <dsp:spPr>
        <a:xfrm>
          <a:off x="2784562" y="731465"/>
          <a:ext cx="1061023" cy="3936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0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300" b="1" kern="1200" dirty="0" smtClean="0"/>
            <a:t>Maíz grano</a:t>
          </a:r>
          <a:endParaRPr lang="es-MX" sz="1300" b="1" kern="1200" dirty="0"/>
        </a:p>
      </dsp:txBody>
      <dsp:txXfrm>
        <a:off x="2784562" y="731465"/>
        <a:ext cx="1061023" cy="393639"/>
      </dsp:txXfrm>
    </dsp:sp>
    <dsp:sp modelId="{D157DB29-0DBC-4CB0-A2F2-64CD5631472D}">
      <dsp:nvSpPr>
        <dsp:cNvPr id="0" name=""/>
        <dsp:cNvSpPr/>
      </dsp:nvSpPr>
      <dsp:spPr>
        <a:xfrm>
          <a:off x="3951732" y="420"/>
          <a:ext cx="1061023" cy="731044"/>
        </a:xfrm>
        <a:prstGeom prst="round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D40867-3E2A-4318-A42B-E78A3C01A4AA}">
      <dsp:nvSpPr>
        <dsp:cNvPr id="0" name=""/>
        <dsp:cNvSpPr/>
      </dsp:nvSpPr>
      <dsp:spPr>
        <a:xfrm>
          <a:off x="3951732" y="731465"/>
          <a:ext cx="1061023" cy="3936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0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300" b="1" kern="1200" dirty="0" smtClean="0"/>
            <a:t>Maíz forrajero</a:t>
          </a:r>
          <a:endParaRPr lang="es-MX" sz="1300" b="1" kern="1200" dirty="0"/>
        </a:p>
      </dsp:txBody>
      <dsp:txXfrm>
        <a:off x="3951732" y="731465"/>
        <a:ext cx="1061023" cy="393639"/>
      </dsp:txXfrm>
    </dsp:sp>
    <dsp:sp modelId="{3A9B86E6-69C7-4456-95A6-6EB367DD59A3}">
      <dsp:nvSpPr>
        <dsp:cNvPr id="0" name=""/>
        <dsp:cNvSpPr/>
      </dsp:nvSpPr>
      <dsp:spPr>
        <a:xfrm>
          <a:off x="5118902" y="420"/>
          <a:ext cx="1061023" cy="731044"/>
        </a:xfrm>
        <a:prstGeom prst="roundRect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CC7B50-B8C1-4557-8C41-9ADCF0DB5CE8}">
      <dsp:nvSpPr>
        <dsp:cNvPr id="0" name=""/>
        <dsp:cNvSpPr/>
      </dsp:nvSpPr>
      <dsp:spPr>
        <a:xfrm>
          <a:off x="5118902" y="731465"/>
          <a:ext cx="1061023" cy="3936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0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300" b="1" kern="1200" dirty="0" smtClean="0"/>
            <a:t>Porcinos</a:t>
          </a:r>
          <a:endParaRPr lang="es-MX" sz="1300" b="1" kern="1200" dirty="0"/>
        </a:p>
      </dsp:txBody>
      <dsp:txXfrm>
        <a:off x="5118902" y="731465"/>
        <a:ext cx="1061023" cy="393639"/>
      </dsp:txXfrm>
    </dsp:sp>
    <dsp:sp modelId="{B4E068F7-C8BC-4AE8-A478-85ADA2C89BB5}">
      <dsp:nvSpPr>
        <dsp:cNvPr id="0" name=""/>
        <dsp:cNvSpPr/>
      </dsp:nvSpPr>
      <dsp:spPr>
        <a:xfrm>
          <a:off x="6286072" y="420"/>
          <a:ext cx="1061023" cy="731044"/>
        </a:xfrm>
        <a:prstGeom prst="roundRect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C86126-FDF6-4CAB-939B-0A40C63DA61B}">
      <dsp:nvSpPr>
        <dsp:cNvPr id="0" name=""/>
        <dsp:cNvSpPr/>
      </dsp:nvSpPr>
      <dsp:spPr>
        <a:xfrm>
          <a:off x="6286072" y="731465"/>
          <a:ext cx="1061023" cy="3936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0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300" b="1" kern="1200" dirty="0" smtClean="0"/>
            <a:t>Huevo</a:t>
          </a:r>
          <a:endParaRPr lang="es-MX" sz="1300" b="1" kern="1200" dirty="0"/>
        </a:p>
      </dsp:txBody>
      <dsp:txXfrm>
        <a:off x="6286072" y="731465"/>
        <a:ext cx="1061023" cy="393639"/>
      </dsp:txXfrm>
    </dsp:sp>
    <dsp:sp modelId="{87CBE91F-7C58-47BF-9846-DB41383C49B0}">
      <dsp:nvSpPr>
        <dsp:cNvPr id="0" name=""/>
        <dsp:cNvSpPr/>
      </dsp:nvSpPr>
      <dsp:spPr>
        <a:xfrm>
          <a:off x="7453242" y="420"/>
          <a:ext cx="1061023" cy="731044"/>
        </a:xfrm>
        <a:prstGeom prst="roundRect">
          <a:avLst/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FD3494-89BB-44CC-9878-1C3069868D40}">
      <dsp:nvSpPr>
        <dsp:cNvPr id="0" name=""/>
        <dsp:cNvSpPr/>
      </dsp:nvSpPr>
      <dsp:spPr>
        <a:xfrm>
          <a:off x="7453242" y="731465"/>
          <a:ext cx="1061023" cy="3936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0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300" b="1" kern="1200" dirty="0" smtClean="0"/>
            <a:t>Caña de azúcar</a:t>
          </a:r>
          <a:endParaRPr lang="es-MX" sz="1300" b="1" kern="1200" dirty="0"/>
        </a:p>
      </dsp:txBody>
      <dsp:txXfrm>
        <a:off x="7453242" y="731465"/>
        <a:ext cx="1061023" cy="393639"/>
      </dsp:txXfrm>
    </dsp:sp>
    <dsp:sp modelId="{1AA42447-77C8-4D26-843A-48A284361537}">
      <dsp:nvSpPr>
        <dsp:cNvPr id="0" name=""/>
        <dsp:cNvSpPr/>
      </dsp:nvSpPr>
      <dsp:spPr>
        <a:xfrm>
          <a:off x="450222" y="1231206"/>
          <a:ext cx="1061023" cy="731044"/>
        </a:xfrm>
        <a:prstGeom prst="roundRect">
          <a:avLst/>
        </a:prstGeom>
        <a:blipFill rotWithShape="0">
          <a:blip xmlns:r="http://schemas.openxmlformats.org/officeDocument/2006/relationships" r:embed="rId8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FBAF2B-823E-4B1B-B915-282D3E95BD6E}">
      <dsp:nvSpPr>
        <dsp:cNvPr id="0" name=""/>
        <dsp:cNvSpPr/>
      </dsp:nvSpPr>
      <dsp:spPr>
        <a:xfrm>
          <a:off x="450222" y="1962251"/>
          <a:ext cx="1061023" cy="3936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0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300" b="1" kern="1200" dirty="0" smtClean="0"/>
            <a:t>Pastos</a:t>
          </a:r>
          <a:endParaRPr lang="es-MX" sz="1300" b="1" kern="1200" dirty="0"/>
        </a:p>
      </dsp:txBody>
      <dsp:txXfrm>
        <a:off x="450222" y="1962251"/>
        <a:ext cx="1061023" cy="393639"/>
      </dsp:txXfrm>
    </dsp:sp>
    <dsp:sp modelId="{A81ED313-F55E-4BC9-B4E8-AAA922A1B6EC}">
      <dsp:nvSpPr>
        <dsp:cNvPr id="0" name=""/>
        <dsp:cNvSpPr/>
      </dsp:nvSpPr>
      <dsp:spPr>
        <a:xfrm>
          <a:off x="1617392" y="1231206"/>
          <a:ext cx="1061023" cy="731044"/>
        </a:xfrm>
        <a:prstGeom prst="roundRect">
          <a:avLst/>
        </a:prstGeom>
        <a:blipFill rotWithShape="0">
          <a:blip xmlns:r="http://schemas.openxmlformats.org/officeDocument/2006/relationships" r:embed="rId9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76A73E-7D71-4885-81AE-B05CD4D238F1}">
      <dsp:nvSpPr>
        <dsp:cNvPr id="0" name=""/>
        <dsp:cNvSpPr/>
      </dsp:nvSpPr>
      <dsp:spPr>
        <a:xfrm>
          <a:off x="1617392" y="1962251"/>
          <a:ext cx="1061023" cy="3936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0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300" b="1" kern="1200" dirty="0" smtClean="0"/>
            <a:t>Trigo grano</a:t>
          </a:r>
          <a:endParaRPr lang="es-MX" sz="1300" b="1" kern="1200" dirty="0"/>
        </a:p>
      </dsp:txBody>
      <dsp:txXfrm>
        <a:off x="1617392" y="1962251"/>
        <a:ext cx="1061023" cy="393639"/>
      </dsp:txXfrm>
    </dsp:sp>
    <dsp:sp modelId="{8C341721-5255-46FB-8B8D-2687BC0195D6}">
      <dsp:nvSpPr>
        <dsp:cNvPr id="0" name=""/>
        <dsp:cNvSpPr/>
      </dsp:nvSpPr>
      <dsp:spPr>
        <a:xfrm>
          <a:off x="2784562" y="1231206"/>
          <a:ext cx="1061023" cy="731044"/>
        </a:xfrm>
        <a:prstGeom prst="roundRect">
          <a:avLst/>
        </a:prstGeom>
        <a:blipFill rotWithShape="0">
          <a:blip xmlns:r="http://schemas.openxmlformats.org/officeDocument/2006/relationships" r:embed="rId10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C74A50-9F4C-4470-B9AE-20766C1EB23F}">
      <dsp:nvSpPr>
        <dsp:cNvPr id="0" name=""/>
        <dsp:cNvSpPr/>
      </dsp:nvSpPr>
      <dsp:spPr>
        <a:xfrm>
          <a:off x="2784562" y="1962251"/>
          <a:ext cx="1061023" cy="3936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0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300" b="1" kern="1200" dirty="0" smtClean="0"/>
            <a:t>Aguacate</a:t>
          </a:r>
          <a:endParaRPr lang="es-MX" sz="1300" b="1" kern="1200" dirty="0"/>
        </a:p>
      </dsp:txBody>
      <dsp:txXfrm>
        <a:off x="2784562" y="1962251"/>
        <a:ext cx="1061023" cy="393639"/>
      </dsp:txXfrm>
    </dsp:sp>
    <dsp:sp modelId="{781A60AF-DC16-4A62-8A3F-BB51AFB3C647}">
      <dsp:nvSpPr>
        <dsp:cNvPr id="0" name=""/>
        <dsp:cNvSpPr/>
      </dsp:nvSpPr>
      <dsp:spPr>
        <a:xfrm>
          <a:off x="3951732" y="1231206"/>
          <a:ext cx="1061023" cy="731044"/>
        </a:xfrm>
        <a:prstGeom prst="roundRect">
          <a:avLst/>
        </a:prstGeom>
        <a:blipFill rotWithShape="0">
          <a:blip xmlns:r="http://schemas.openxmlformats.org/officeDocument/2006/relationships" r:embed="rId1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78CC36-73D7-4363-B7FD-325448A45BCE}">
      <dsp:nvSpPr>
        <dsp:cNvPr id="0" name=""/>
        <dsp:cNvSpPr/>
      </dsp:nvSpPr>
      <dsp:spPr>
        <a:xfrm>
          <a:off x="3951732" y="1962251"/>
          <a:ext cx="1061023" cy="3936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0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300" b="1" kern="1200" dirty="0" smtClean="0"/>
            <a:t>Sorgo grano</a:t>
          </a:r>
          <a:endParaRPr lang="es-MX" sz="1300" b="1" kern="1200" dirty="0"/>
        </a:p>
      </dsp:txBody>
      <dsp:txXfrm>
        <a:off x="3951732" y="1962251"/>
        <a:ext cx="1061023" cy="393639"/>
      </dsp:txXfrm>
    </dsp:sp>
    <dsp:sp modelId="{CAD03644-9DAF-4D49-A4B5-7D98868055F9}">
      <dsp:nvSpPr>
        <dsp:cNvPr id="0" name=""/>
        <dsp:cNvSpPr/>
      </dsp:nvSpPr>
      <dsp:spPr>
        <a:xfrm>
          <a:off x="5118902" y="1231206"/>
          <a:ext cx="1061023" cy="731044"/>
        </a:xfrm>
        <a:prstGeom prst="roundRect">
          <a:avLst/>
        </a:prstGeom>
        <a:blipFill rotWithShape="0">
          <a:blip xmlns:r="http://schemas.openxmlformats.org/officeDocument/2006/relationships" r:embed="rId1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525DBE-4031-4A32-ADF7-6B6FA6BC520D}">
      <dsp:nvSpPr>
        <dsp:cNvPr id="0" name=""/>
        <dsp:cNvSpPr/>
      </dsp:nvSpPr>
      <dsp:spPr>
        <a:xfrm>
          <a:off x="5118902" y="1962251"/>
          <a:ext cx="1061023" cy="3936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0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300" b="1" kern="1200" dirty="0" smtClean="0"/>
            <a:t>Frijol</a:t>
          </a:r>
          <a:endParaRPr lang="es-MX" sz="1300" b="1" kern="1200" dirty="0"/>
        </a:p>
      </dsp:txBody>
      <dsp:txXfrm>
        <a:off x="5118902" y="1962251"/>
        <a:ext cx="1061023" cy="393639"/>
      </dsp:txXfrm>
    </dsp:sp>
    <dsp:sp modelId="{68579ECC-6643-4861-9F99-34D8F901676B}">
      <dsp:nvSpPr>
        <dsp:cNvPr id="0" name=""/>
        <dsp:cNvSpPr/>
      </dsp:nvSpPr>
      <dsp:spPr>
        <a:xfrm>
          <a:off x="6286072" y="1231206"/>
          <a:ext cx="1061023" cy="731044"/>
        </a:xfrm>
        <a:prstGeom prst="roundRect">
          <a:avLst/>
        </a:prstGeom>
        <a:blipFill rotWithShape="0">
          <a:blip xmlns:r="http://schemas.openxmlformats.org/officeDocument/2006/relationships" r:embed="rId1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457DA2-A4E4-41DF-AF0C-93A0F5C396B9}">
      <dsp:nvSpPr>
        <dsp:cNvPr id="0" name=""/>
        <dsp:cNvSpPr/>
      </dsp:nvSpPr>
      <dsp:spPr>
        <a:xfrm>
          <a:off x="6286072" y="1962251"/>
          <a:ext cx="1061023" cy="3936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0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300" b="1" kern="1200" dirty="0" smtClean="0"/>
            <a:t>Chile</a:t>
          </a:r>
          <a:endParaRPr lang="es-MX" sz="1300" b="1" kern="1200" dirty="0"/>
        </a:p>
      </dsp:txBody>
      <dsp:txXfrm>
        <a:off x="6286072" y="1962251"/>
        <a:ext cx="1061023" cy="393639"/>
      </dsp:txXfrm>
    </dsp:sp>
    <dsp:sp modelId="{BB5FF818-ED04-49DA-8921-DB177D070847}">
      <dsp:nvSpPr>
        <dsp:cNvPr id="0" name=""/>
        <dsp:cNvSpPr/>
      </dsp:nvSpPr>
      <dsp:spPr>
        <a:xfrm>
          <a:off x="7453242" y="1231206"/>
          <a:ext cx="1061023" cy="731044"/>
        </a:xfrm>
        <a:prstGeom prst="roundRect">
          <a:avLst/>
        </a:prstGeom>
        <a:blipFill rotWithShape="0">
          <a:blip xmlns:r="http://schemas.openxmlformats.org/officeDocument/2006/relationships" r:embed="rId1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1491D0-89C6-4B3F-850C-D95DE89ADA5E}">
      <dsp:nvSpPr>
        <dsp:cNvPr id="0" name=""/>
        <dsp:cNvSpPr/>
      </dsp:nvSpPr>
      <dsp:spPr>
        <a:xfrm>
          <a:off x="7453242" y="1962251"/>
          <a:ext cx="1061023" cy="3936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0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300" b="1" kern="1200" dirty="0" smtClean="0"/>
            <a:t>Alfalfa</a:t>
          </a:r>
          <a:endParaRPr lang="es-MX" sz="1300" b="1" kern="1200" dirty="0"/>
        </a:p>
      </dsp:txBody>
      <dsp:txXfrm>
        <a:off x="7453242" y="1962251"/>
        <a:ext cx="1061023" cy="393639"/>
      </dsp:txXfrm>
    </dsp:sp>
    <dsp:sp modelId="{7B1F93DF-8B1E-4974-8939-506D6FAF6F27}">
      <dsp:nvSpPr>
        <dsp:cNvPr id="0" name=""/>
        <dsp:cNvSpPr/>
      </dsp:nvSpPr>
      <dsp:spPr>
        <a:xfrm>
          <a:off x="450222" y="2461993"/>
          <a:ext cx="1061023" cy="731044"/>
        </a:xfrm>
        <a:prstGeom prst="roundRect">
          <a:avLst/>
        </a:prstGeom>
        <a:blipFill rotWithShape="0">
          <a:blip xmlns:r="http://schemas.openxmlformats.org/officeDocument/2006/relationships" r:embed="rId1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0316C3-5AB3-4C5E-9338-85C41009A638}">
      <dsp:nvSpPr>
        <dsp:cNvPr id="0" name=""/>
        <dsp:cNvSpPr/>
      </dsp:nvSpPr>
      <dsp:spPr>
        <a:xfrm>
          <a:off x="450222" y="3193038"/>
          <a:ext cx="1061023" cy="3936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0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300" b="1" kern="1200" dirty="0" smtClean="0"/>
            <a:t>Jitomate</a:t>
          </a:r>
          <a:endParaRPr lang="es-MX" sz="1300" b="1" kern="1200" dirty="0"/>
        </a:p>
      </dsp:txBody>
      <dsp:txXfrm>
        <a:off x="450222" y="3193038"/>
        <a:ext cx="1061023" cy="393639"/>
      </dsp:txXfrm>
    </dsp:sp>
    <dsp:sp modelId="{6AB6AEA6-F132-43FC-9CB9-79149C37E7AB}">
      <dsp:nvSpPr>
        <dsp:cNvPr id="0" name=""/>
        <dsp:cNvSpPr/>
      </dsp:nvSpPr>
      <dsp:spPr>
        <a:xfrm>
          <a:off x="1617392" y="2461993"/>
          <a:ext cx="1061023" cy="731044"/>
        </a:xfrm>
        <a:prstGeom prst="roundRect">
          <a:avLst/>
        </a:prstGeom>
        <a:blipFill rotWithShape="0">
          <a:blip xmlns:r="http://schemas.openxmlformats.org/officeDocument/2006/relationships" r:embed="rId16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75D81A-CBF8-42F3-BE0A-41245563D2CD}">
      <dsp:nvSpPr>
        <dsp:cNvPr id="0" name=""/>
        <dsp:cNvSpPr/>
      </dsp:nvSpPr>
      <dsp:spPr>
        <a:xfrm>
          <a:off x="1617392" y="3193038"/>
          <a:ext cx="1061023" cy="3936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0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300" b="1" kern="1200" dirty="0" smtClean="0"/>
            <a:t>Papa</a:t>
          </a:r>
          <a:endParaRPr lang="es-MX" sz="1300" b="1" kern="1200" dirty="0"/>
        </a:p>
      </dsp:txBody>
      <dsp:txXfrm>
        <a:off x="1617392" y="3193038"/>
        <a:ext cx="1061023" cy="393639"/>
      </dsp:txXfrm>
    </dsp:sp>
    <dsp:sp modelId="{932734B8-B8C6-4851-897D-B3FC65BF2C3E}">
      <dsp:nvSpPr>
        <dsp:cNvPr id="0" name=""/>
        <dsp:cNvSpPr/>
      </dsp:nvSpPr>
      <dsp:spPr>
        <a:xfrm>
          <a:off x="2784562" y="2461993"/>
          <a:ext cx="1061023" cy="731044"/>
        </a:xfrm>
        <a:prstGeom prst="roundRect">
          <a:avLst/>
        </a:prstGeom>
        <a:blipFill rotWithShape="0">
          <a:blip xmlns:r="http://schemas.openxmlformats.org/officeDocument/2006/relationships" r:embed="rId17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41DF82-DA79-4B6A-8F16-1D95F7CEBF8C}">
      <dsp:nvSpPr>
        <dsp:cNvPr id="0" name=""/>
        <dsp:cNvSpPr/>
      </dsp:nvSpPr>
      <dsp:spPr>
        <a:xfrm>
          <a:off x="2784562" y="3193038"/>
          <a:ext cx="1061023" cy="3936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0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300" b="1" kern="1200" dirty="0" smtClean="0"/>
            <a:t>Melón y Sandía</a:t>
          </a:r>
          <a:endParaRPr lang="es-MX" sz="1300" b="1" kern="1200" dirty="0"/>
        </a:p>
      </dsp:txBody>
      <dsp:txXfrm>
        <a:off x="2784562" y="3193038"/>
        <a:ext cx="1061023" cy="393639"/>
      </dsp:txXfrm>
    </dsp:sp>
    <dsp:sp modelId="{4AABE8B0-FDEB-4CBD-869B-4A02569F843A}">
      <dsp:nvSpPr>
        <dsp:cNvPr id="0" name=""/>
        <dsp:cNvSpPr/>
      </dsp:nvSpPr>
      <dsp:spPr>
        <a:xfrm>
          <a:off x="3951732" y="2461993"/>
          <a:ext cx="1061023" cy="731044"/>
        </a:xfrm>
        <a:prstGeom prst="roundRect">
          <a:avLst/>
        </a:prstGeom>
        <a:blipFill rotWithShape="0">
          <a:blip xmlns:r="http://schemas.openxmlformats.org/officeDocument/2006/relationships" r:embed="rId18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C3CDD1-BD58-4652-9710-0431EF372824}">
      <dsp:nvSpPr>
        <dsp:cNvPr id="0" name=""/>
        <dsp:cNvSpPr/>
      </dsp:nvSpPr>
      <dsp:spPr>
        <a:xfrm>
          <a:off x="3951732" y="3193038"/>
          <a:ext cx="1061023" cy="3936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0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300" b="1" kern="1200" dirty="0" smtClean="0"/>
            <a:t>Café</a:t>
          </a:r>
          <a:endParaRPr lang="es-MX" sz="1300" b="1" kern="1200" dirty="0"/>
        </a:p>
      </dsp:txBody>
      <dsp:txXfrm>
        <a:off x="3951732" y="3193038"/>
        <a:ext cx="1061023" cy="393639"/>
      </dsp:txXfrm>
    </dsp:sp>
    <dsp:sp modelId="{6E7941E6-0AC1-4C15-9856-3E1764F8757D}">
      <dsp:nvSpPr>
        <dsp:cNvPr id="0" name=""/>
        <dsp:cNvSpPr/>
      </dsp:nvSpPr>
      <dsp:spPr>
        <a:xfrm>
          <a:off x="5118902" y="2461993"/>
          <a:ext cx="1061023" cy="731044"/>
        </a:xfrm>
        <a:prstGeom prst="roundRect">
          <a:avLst/>
        </a:prstGeom>
        <a:blipFill rotWithShape="0">
          <a:blip xmlns:r="http://schemas.openxmlformats.org/officeDocument/2006/relationships" r:embed="rId19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9B59F4-2ABD-4AD5-A06E-3EE2E4D9DA50}">
      <dsp:nvSpPr>
        <dsp:cNvPr id="0" name=""/>
        <dsp:cNvSpPr/>
      </dsp:nvSpPr>
      <dsp:spPr>
        <a:xfrm>
          <a:off x="5118902" y="3193038"/>
          <a:ext cx="1061023" cy="3936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0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300" b="1" kern="1200" dirty="0" smtClean="0"/>
            <a:t>Naranja</a:t>
          </a:r>
          <a:endParaRPr lang="es-MX" sz="1300" b="1" kern="1200" dirty="0"/>
        </a:p>
      </dsp:txBody>
      <dsp:txXfrm>
        <a:off x="5118902" y="3193038"/>
        <a:ext cx="1061023" cy="393639"/>
      </dsp:txXfrm>
    </dsp:sp>
    <dsp:sp modelId="{DD000E18-A7A0-48E8-B8B4-A5EC15723649}">
      <dsp:nvSpPr>
        <dsp:cNvPr id="0" name=""/>
        <dsp:cNvSpPr/>
      </dsp:nvSpPr>
      <dsp:spPr>
        <a:xfrm>
          <a:off x="6286072" y="2461993"/>
          <a:ext cx="1061023" cy="731044"/>
        </a:xfrm>
        <a:prstGeom prst="roundRect">
          <a:avLst/>
        </a:prstGeom>
        <a:blipFill rotWithShape="0">
          <a:blip xmlns:r="http://schemas.openxmlformats.org/officeDocument/2006/relationships" r:embed="rId20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B0DB97-DD33-41F2-A7F1-CDF690C21B8B}">
      <dsp:nvSpPr>
        <dsp:cNvPr id="0" name=""/>
        <dsp:cNvSpPr/>
      </dsp:nvSpPr>
      <dsp:spPr>
        <a:xfrm>
          <a:off x="6286072" y="3193038"/>
          <a:ext cx="1061023" cy="3936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0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300" b="1" kern="1200" dirty="0" smtClean="0"/>
            <a:t>Uva</a:t>
          </a:r>
          <a:endParaRPr lang="es-MX" sz="1300" b="1" kern="1200" dirty="0"/>
        </a:p>
      </dsp:txBody>
      <dsp:txXfrm>
        <a:off x="6286072" y="3193038"/>
        <a:ext cx="1061023" cy="393639"/>
      </dsp:txXfrm>
    </dsp:sp>
    <dsp:sp modelId="{58667AB7-9908-435C-9AC3-1C6B72DA9797}">
      <dsp:nvSpPr>
        <dsp:cNvPr id="0" name=""/>
        <dsp:cNvSpPr/>
      </dsp:nvSpPr>
      <dsp:spPr>
        <a:xfrm>
          <a:off x="7453242" y="2461993"/>
          <a:ext cx="1061023" cy="731044"/>
        </a:xfrm>
        <a:prstGeom prst="roundRect">
          <a:avLst/>
        </a:prstGeom>
        <a:blipFill rotWithShape="0">
          <a:blip xmlns:r="http://schemas.openxmlformats.org/officeDocument/2006/relationships" r:embed="rId2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BB0734-FD27-4B42-BA91-2EDE05242354}">
      <dsp:nvSpPr>
        <dsp:cNvPr id="0" name=""/>
        <dsp:cNvSpPr/>
      </dsp:nvSpPr>
      <dsp:spPr>
        <a:xfrm>
          <a:off x="7453242" y="3193038"/>
          <a:ext cx="1061023" cy="3936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0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300" b="1" kern="1200" dirty="0" smtClean="0"/>
            <a:t>Plátano</a:t>
          </a:r>
          <a:endParaRPr lang="es-MX" sz="1300" b="1" kern="1200" dirty="0"/>
        </a:p>
      </dsp:txBody>
      <dsp:txXfrm>
        <a:off x="7453242" y="3193038"/>
        <a:ext cx="1061023" cy="393639"/>
      </dsp:txXfrm>
    </dsp:sp>
    <dsp:sp modelId="{8A47BD03-C48C-48B1-867E-DCAF4BA24998}">
      <dsp:nvSpPr>
        <dsp:cNvPr id="0" name=""/>
        <dsp:cNvSpPr/>
      </dsp:nvSpPr>
      <dsp:spPr>
        <a:xfrm>
          <a:off x="450222" y="3692780"/>
          <a:ext cx="1061023" cy="731044"/>
        </a:xfrm>
        <a:prstGeom prst="roundRect">
          <a:avLst/>
        </a:prstGeom>
        <a:blipFill rotWithShape="0">
          <a:blip xmlns:r="http://schemas.openxmlformats.org/officeDocument/2006/relationships" r:embed="rId2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10CC48-D4B9-4591-ABE2-46A2D272A125}">
      <dsp:nvSpPr>
        <dsp:cNvPr id="0" name=""/>
        <dsp:cNvSpPr/>
      </dsp:nvSpPr>
      <dsp:spPr>
        <a:xfrm>
          <a:off x="450222" y="4423825"/>
          <a:ext cx="1061023" cy="3936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0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300" b="1" kern="1200" dirty="0" smtClean="0"/>
            <a:t>Limón</a:t>
          </a:r>
          <a:endParaRPr lang="es-MX" sz="1300" b="1" kern="1200" dirty="0"/>
        </a:p>
      </dsp:txBody>
      <dsp:txXfrm>
        <a:off x="450222" y="4423825"/>
        <a:ext cx="1061023" cy="393639"/>
      </dsp:txXfrm>
    </dsp:sp>
    <dsp:sp modelId="{71FFC808-6B22-4A52-A0C5-71385A0B32AD}">
      <dsp:nvSpPr>
        <dsp:cNvPr id="0" name=""/>
        <dsp:cNvSpPr/>
      </dsp:nvSpPr>
      <dsp:spPr>
        <a:xfrm>
          <a:off x="1617392" y="3692780"/>
          <a:ext cx="1061023" cy="731044"/>
        </a:xfrm>
        <a:prstGeom prst="roundRect">
          <a:avLst/>
        </a:prstGeom>
        <a:blipFill rotWithShape="0">
          <a:blip xmlns:r="http://schemas.openxmlformats.org/officeDocument/2006/relationships" r:embed="rId2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9E1B68-A8E4-455C-9563-EB1E71F420A5}">
      <dsp:nvSpPr>
        <dsp:cNvPr id="0" name=""/>
        <dsp:cNvSpPr/>
      </dsp:nvSpPr>
      <dsp:spPr>
        <a:xfrm>
          <a:off x="1617392" y="4423825"/>
          <a:ext cx="1061023" cy="3936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0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300" b="1" kern="1200" dirty="0" smtClean="0"/>
            <a:t>Mango</a:t>
          </a:r>
          <a:endParaRPr lang="es-MX" sz="1300" b="1" kern="1200" dirty="0"/>
        </a:p>
      </dsp:txBody>
      <dsp:txXfrm>
        <a:off x="1617392" y="4423825"/>
        <a:ext cx="1061023" cy="393639"/>
      </dsp:txXfrm>
    </dsp:sp>
    <dsp:sp modelId="{58B7BF33-210D-4BDF-B920-3758C4733088}">
      <dsp:nvSpPr>
        <dsp:cNvPr id="0" name=""/>
        <dsp:cNvSpPr/>
      </dsp:nvSpPr>
      <dsp:spPr>
        <a:xfrm>
          <a:off x="2784562" y="3692780"/>
          <a:ext cx="1061023" cy="731044"/>
        </a:xfrm>
        <a:prstGeom prst="roundRect">
          <a:avLst/>
        </a:prstGeom>
        <a:blipFill rotWithShape="0">
          <a:blip xmlns:r="http://schemas.openxmlformats.org/officeDocument/2006/relationships" r:embed="rId2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1253BD-9BB9-4D5B-B539-85F7916C6AEF}">
      <dsp:nvSpPr>
        <dsp:cNvPr id="0" name=""/>
        <dsp:cNvSpPr/>
      </dsp:nvSpPr>
      <dsp:spPr>
        <a:xfrm>
          <a:off x="2784562" y="4423825"/>
          <a:ext cx="1061023" cy="3936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0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300" b="1" kern="1200" dirty="0" smtClean="0"/>
            <a:t>Cebolla</a:t>
          </a:r>
          <a:endParaRPr lang="es-MX" sz="1300" b="1" kern="1200" dirty="0"/>
        </a:p>
      </dsp:txBody>
      <dsp:txXfrm>
        <a:off x="2784562" y="4423825"/>
        <a:ext cx="1061023" cy="393639"/>
      </dsp:txXfrm>
    </dsp:sp>
    <dsp:sp modelId="{DDB13F72-493B-410D-89E9-C49B3B15B445}">
      <dsp:nvSpPr>
        <dsp:cNvPr id="0" name=""/>
        <dsp:cNvSpPr/>
      </dsp:nvSpPr>
      <dsp:spPr>
        <a:xfrm>
          <a:off x="3951732" y="3692780"/>
          <a:ext cx="1061023" cy="731044"/>
        </a:xfrm>
        <a:prstGeom prst="roundRect">
          <a:avLst/>
        </a:prstGeom>
        <a:blipFill rotWithShape="0">
          <a:blip xmlns:r="http://schemas.openxmlformats.org/officeDocument/2006/relationships" r:embed="rId2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C07064-AB42-4505-808C-71C187C45D3A}">
      <dsp:nvSpPr>
        <dsp:cNvPr id="0" name=""/>
        <dsp:cNvSpPr/>
      </dsp:nvSpPr>
      <dsp:spPr>
        <a:xfrm>
          <a:off x="3951732" y="4423825"/>
          <a:ext cx="1061023" cy="3936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0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300" b="1" kern="1200" dirty="0" smtClean="0"/>
            <a:t>Calabaza</a:t>
          </a:r>
          <a:endParaRPr lang="es-MX" sz="1300" b="1" kern="1200" dirty="0"/>
        </a:p>
      </dsp:txBody>
      <dsp:txXfrm>
        <a:off x="3951732" y="4423825"/>
        <a:ext cx="1061023" cy="393639"/>
      </dsp:txXfrm>
    </dsp:sp>
    <dsp:sp modelId="{560EF0D0-CB08-4FC6-A77A-069CC39598D4}">
      <dsp:nvSpPr>
        <dsp:cNvPr id="0" name=""/>
        <dsp:cNvSpPr/>
      </dsp:nvSpPr>
      <dsp:spPr>
        <a:xfrm>
          <a:off x="5118902" y="3692780"/>
          <a:ext cx="1061023" cy="731044"/>
        </a:xfrm>
        <a:prstGeom prst="roundRect">
          <a:avLst/>
        </a:prstGeom>
        <a:blipFill rotWithShape="0">
          <a:blip xmlns:r="http://schemas.openxmlformats.org/officeDocument/2006/relationships" r:embed="rId26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CC3AEA-100A-41D8-B88D-5DCD690B8631}">
      <dsp:nvSpPr>
        <dsp:cNvPr id="0" name=""/>
        <dsp:cNvSpPr/>
      </dsp:nvSpPr>
      <dsp:spPr>
        <a:xfrm>
          <a:off x="5118902" y="4423825"/>
          <a:ext cx="1061023" cy="3936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0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300" b="1" kern="1200" dirty="0" smtClean="0"/>
            <a:t>Tomate verde</a:t>
          </a:r>
          <a:endParaRPr lang="es-MX" sz="1300" b="1" kern="1200" dirty="0"/>
        </a:p>
      </dsp:txBody>
      <dsp:txXfrm>
        <a:off x="5118902" y="4423825"/>
        <a:ext cx="1061023" cy="393639"/>
      </dsp:txXfrm>
    </dsp:sp>
    <dsp:sp modelId="{74E28360-91BC-4DA2-B871-F9497803D33B}">
      <dsp:nvSpPr>
        <dsp:cNvPr id="0" name=""/>
        <dsp:cNvSpPr/>
      </dsp:nvSpPr>
      <dsp:spPr>
        <a:xfrm>
          <a:off x="6286072" y="3692780"/>
          <a:ext cx="1061023" cy="731044"/>
        </a:xfrm>
        <a:prstGeom prst="roundRect">
          <a:avLst/>
        </a:prstGeom>
        <a:blipFill rotWithShape="0">
          <a:blip xmlns:r="http://schemas.openxmlformats.org/officeDocument/2006/relationships" r:embed="rId27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9E03D0-1210-4146-A24C-706A47B99ABC}">
      <dsp:nvSpPr>
        <dsp:cNvPr id="0" name=""/>
        <dsp:cNvSpPr/>
      </dsp:nvSpPr>
      <dsp:spPr>
        <a:xfrm>
          <a:off x="6286072" y="4423825"/>
          <a:ext cx="1061023" cy="3936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0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300" b="1" kern="1200" dirty="0" smtClean="0"/>
            <a:t>Algodón</a:t>
          </a:r>
          <a:endParaRPr lang="es-MX" sz="1300" b="1" kern="1200" dirty="0"/>
        </a:p>
      </dsp:txBody>
      <dsp:txXfrm>
        <a:off x="6286072" y="4423825"/>
        <a:ext cx="1061023" cy="393639"/>
      </dsp:txXfrm>
    </dsp:sp>
    <dsp:sp modelId="{440FC9C2-D01E-4884-8776-C04B3BAF5A4E}">
      <dsp:nvSpPr>
        <dsp:cNvPr id="0" name=""/>
        <dsp:cNvSpPr/>
      </dsp:nvSpPr>
      <dsp:spPr>
        <a:xfrm>
          <a:off x="7453242" y="3692780"/>
          <a:ext cx="1061023" cy="731044"/>
        </a:xfrm>
        <a:prstGeom prst="roundRect">
          <a:avLst/>
        </a:prstGeom>
        <a:blipFill rotWithShape="0">
          <a:blip xmlns:r="http://schemas.openxmlformats.org/officeDocument/2006/relationships" r:embed="rId28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BED3E3-C43C-485E-AFF3-DC97227D9B90}">
      <dsp:nvSpPr>
        <dsp:cNvPr id="0" name=""/>
        <dsp:cNvSpPr/>
      </dsp:nvSpPr>
      <dsp:spPr>
        <a:xfrm>
          <a:off x="7453242" y="4423825"/>
          <a:ext cx="1061023" cy="3936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0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300" b="1" kern="1200" dirty="0" smtClean="0"/>
            <a:t>Manzana</a:t>
          </a:r>
          <a:endParaRPr lang="es-MX" sz="1300" b="1" kern="1200" dirty="0"/>
        </a:p>
      </dsp:txBody>
      <dsp:txXfrm>
        <a:off x="7453242" y="4423825"/>
        <a:ext cx="1061023" cy="393639"/>
      </dsp:txXfrm>
    </dsp:sp>
    <dsp:sp modelId="{546591FC-2F97-4EAA-BA87-F5367CC3C144}">
      <dsp:nvSpPr>
        <dsp:cNvPr id="0" name=""/>
        <dsp:cNvSpPr/>
      </dsp:nvSpPr>
      <dsp:spPr>
        <a:xfrm>
          <a:off x="1617392" y="4923567"/>
          <a:ext cx="1061023" cy="731044"/>
        </a:xfrm>
        <a:prstGeom prst="roundRect">
          <a:avLst/>
        </a:prstGeom>
        <a:blipFill rotWithShape="0">
          <a:blip xmlns:r="http://schemas.openxmlformats.org/officeDocument/2006/relationships" r:embed="rId29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6ADDC7-F489-45B4-BAE9-1965ED1D1DE3}">
      <dsp:nvSpPr>
        <dsp:cNvPr id="0" name=""/>
        <dsp:cNvSpPr/>
      </dsp:nvSpPr>
      <dsp:spPr>
        <a:xfrm>
          <a:off x="1617392" y="5654612"/>
          <a:ext cx="1061023" cy="3936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0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300" b="1" kern="1200" dirty="0" smtClean="0"/>
            <a:t>Cacao</a:t>
          </a:r>
          <a:endParaRPr lang="es-MX" sz="1300" b="1" kern="1200" dirty="0"/>
        </a:p>
      </dsp:txBody>
      <dsp:txXfrm>
        <a:off x="1617392" y="5654612"/>
        <a:ext cx="1061023" cy="393639"/>
      </dsp:txXfrm>
    </dsp:sp>
    <dsp:sp modelId="{DC7FF0B7-AFAB-43D1-BEBC-E4C6424B2228}">
      <dsp:nvSpPr>
        <dsp:cNvPr id="0" name=""/>
        <dsp:cNvSpPr/>
      </dsp:nvSpPr>
      <dsp:spPr>
        <a:xfrm>
          <a:off x="2784562" y="4923567"/>
          <a:ext cx="1061023" cy="731044"/>
        </a:xfrm>
        <a:prstGeom prst="roundRect">
          <a:avLst/>
        </a:prstGeom>
        <a:blipFill rotWithShape="0">
          <a:blip xmlns:r="http://schemas.openxmlformats.org/officeDocument/2006/relationships" r:embed="rId30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2ECE9E-7C8D-41EF-926E-160C69AF980A}">
      <dsp:nvSpPr>
        <dsp:cNvPr id="0" name=""/>
        <dsp:cNvSpPr/>
      </dsp:nvSpPr>
      <dsp:spPr>
        <a:xfrm>
          <a:off x="2784562" y="5654612"/>
          <a:ext cx="1061023" cy="3936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0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300" b="1" kern="1200" dirty="0" smtClean="0"/>
            <a:t>Arroz</a:t>
          </a:r>
          <a:endParaRPr lang="es-MX" sz="1300" b="1" kern="1200" dirty="0"/>
        </a:p>
      </dsp:txBody>
      <dsp:txXfrm>
        <a:off x="2784562" y="5654612"/>
        <a:ext cx="1061023" cy="393639"/>
      </dsp:txXfrm>
    </dsp:sp>
    <dsp:sp modelId="{DA6B6A84-97B6-45D8-857A-69D363E875A1}">
      <dsp:nvSpPr>
        <dsp:cNvPr id="0" name=""/>
        <dsp:cNvSpPr/>
      </dsp:nvSpPr>
      <dsp:spPr>
        <a:xfrm>
          <a:off x="3951732" y="4923567"/>
          <a:ext cx="1061023" cy="731044"/>
        </a:xfrm>
        <a:prstGeom prst="roundRect">
          <a:avLst/>
        </a:prstGeom>
        <a:blipFill rotWithShape="0">
          <a:blip xmlns:r="http://schemas.openxmlformats.org/officeDocument/2006/relationships" r:embed="rId3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268213-0098-401B-88A3-01B451489AAA}">
      <dsp:nvSpPr>
        <dsp:cNvPr id="0" name=""/>
        <dsp:cNvSpPr/>
      </dsp:nvSpPr>
      <dsp:spPr>
        <a:xfrm>
          <a:off x="3951732" y="5654612"/>
          <a:ext cx="1061023" cy="3936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0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300" b="1" kern="1200" dirty="0" smtClean="0"/>
            <a:t>Cebada</a:t>
          </a:r>
          <a:endParaRPr lang="es-MX" sz="1300" b="1" kern="1200" dirty="0"/>
        </a:p>
      </dsp:txBody>
      <dsp:txXfrm>
        <a:off x="3951732" y="5654612"/>
        <a:ext cx="1061023" cy="393639"/>
      </dsp:txXfrm>
    </dsp:sp>
    <dsp:sp modelId="{E0391CA0-7E59-4176-AC26-8F3B6B622250}">
      <dsp:nvSpPr>
        <dsp:cNvPr id="0" name=""/>
        <dsp:cNvSpPr/>
      </dsp:nvSpPr>
      <dsp:spPr>
        <a:xfrm>
          <a:off x="5118902" y="4923567"/>
          <a:ext cx="1061023" cy="731044"/>
        </a:xfrm>
        <a:prstGeom prst="roundRect">
          <a:avLst/>
        </a:prstGeom>
        <a:blipFill rotWithShape="0">
          <a:blip xmlns:r="http://schemas.openxmlformats.org/officeDocument/2006/relationships" r:embed="rId3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451917-286E-4920-A8F9-1D7C23A8FD2F}">
      <dsp:nvSpPr>
        <dsp:cNvPr id="0" name=""/>
        <dsp:cNvSpPr/>
      </dsp:nvSpPr>
      <dsp:spPr>
        <a:xfrm>
          <a:off x="5118902" y="5654612"/>
          <a:ext cx="1061023" cy="3936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0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300" b="1" kern="1200" dirty="0" smtClean="0"/>
            <a:t>Soya</a:t>
          </a:r>
          <a:endParaRPr lang="es-MX" sz="1300" b="1" kern="1200" dirty="0"/>
        </a:p>
      </dsp:txBody>
      <dsp:txXfrm>
        <a:off x="5118902" y="5654612"/>
        <a:ext cx="1061023" cy="393639"/>
      </dsp:txXfrm>
    </dsp:sp>
    <dsp:sp modelId="{3DB6FCA9-CFA6-4C8F-81AC-5DD2E59086F6}">
      <dsp:nvSpPr>
        <dsp:cNvPr id="0" name=""/>
        <dsp:cNvSpPr/>
      </dsp:nvSpPr>
      <dsp:spPr>
        <a:xfrm>
          <a:off x="6286072" y="4923567"/>
          <a:ext cx="1061023" cy="731044"/>
        </a:xfrm>
        <a:prstGeom prst="roundRect">
          <a:avLst/>
        </a:prstGeom>
        <a:blipFill rotWithShape="0">
          <a:blip xmlns:r="http://schemas.openxmlformats.org/officeDocument/2006/relationships" r:embed="rId3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12D272-4380-4B0E-8968-544EB8919BD8}">
      <dsp:nvSpPr>
        <dsp:cNvPr id="0" name=""/>
        <dsp:cNvSpPr/>
      </dsp:nvSpPr>
      <dsp:spPr>
        <a:xfrm>
          <a:off x="6286072" y="5654612"/>
          <a:ext cx="1061023" cy="3936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0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300" b="1" kern="1200" dirty="0" smtClean="0"/>
            <a:t>Avena forrajera</a:t>
          </a:r>
          <a:endParaRPr lang="es-MX" sz="1300" b="1" kern="1200" dirty="0"/>
        </a:p>
      </dsp:txBody>
      <dsp:txXfrm>
        <a:off x="6286072" y="5654612"/>
        <a:ext cx="1061023" cy="393639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AD729D-3269-4536-8ABA-CE212A95C2BD}">
      <dsp:nvSpPr>
        <dsp:cNvPr id="0" name=""/>
        <dsp:cNvSpPr/>
      </dsp:nvSpPr>
      <dsp:spPr>
        <a:xfrm>
          <a:off x="2952326" y="2016434"/>
          <a:ext cx="2448274" cy="1439738"/>
        </a:xfrm>
        <a:prstGeom prst="hexagon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kern="1200" dirty="0" smtClean="0">
              <a:solidFill>
                <a:schemeClr val="tx1"/>
              </a:solidFill>
            </a:rPr>
            <a:t>ENA 2012</a:t>
          </a:r>
          <a:endParaRPr lang="es-MX" sz="2000" b="1" kern="1200" dirty="0">
            <a:solidFill>
              <a:schemeClr val="tx1"/>
            </a:solidFill>
          </a:endParaRPr>
        </a:p>
      </dsp:txBody>
      <dsp:txXfrm>
        <a:off x="2952326" y="2016434"/>
        <a:ext cx="2448274" cy="1439738"/>
      </dsp:txXfrm>
    </dsp:sp>
    <dsp:sp modelId="{E648C270-C36C-4D7D-961C-59C14B96EA8B}">
      <dsp:nvSpPr>
        <dsp:cNvPr id="0" name=""/>
        <dsp:cNvSpPr/>
      </dsp:nvSpPr>
      <dsp:spPr>
        <a:xfrm rot="16200000">
          <a:off x="4024314" y="1493217"/>
          <a:ext cx="304298" cy="4895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000" b="1" kern="1200"/>
        </a:p>
      </dsp:txBody>
      <dsp:txXfrm rot="16200000">
        <a:off x="4024314" y="1493217"/>
        <a:ext cx="304298" cy="489510"/>
      </dsp:txXfrm>
    </dsp:sp>
    <dsp:sp modelId="{273C20C2-539C-4892-A75E-032C0548E246}">
      <dsp:nvSpPr>
        <dsp:cNvPr id="0" name=""/>
        <dsp:cNvSpPr/>
      </dsp:nvSpPr>
      <dsp:spPr>
        <a:xfrm>
          <a:off x="2952326" y="2549"/>
          <a:ext cx="2448274" cy="1439738"/>
        </a:xfrm>
        <a:prstGeom prst="hexagon">
          <a:avLst/>
        </a:prstGeom>
        <a:solidFill>
          <a:srgbClr val="33CC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kern="1200" dirty="0" smtClean="0">
              <a:solidFill>
                <a:sysClr val="windowText" lastClr="000000"/>
              </a:solidFill>
            </a:rPr>
            <a:t>Consulta pública para el Censo Agropecuario</a:t>
          </a:r>
          <a:endParaRPr lang="es-MX" sz="2000" b="1" kern="1200" dirty="0">
            <a:solidFill>
              <a:sysClr val="windowText" lastClr="000000"/>
            </a:solidFill>
          </a:endParaRPr>
        </a:p>
      </dsp:txBody>
      <dsp:txXfrm>
        <a:off x="2952326" y="2549"/>
        <a:ext cx="2448274" cy="1439738"/>
      </dsp:txXfrm>
    </dsp:sp>
    <dsp:sp modelId="{3E37F536-67EF-46EA-9440-7AAE6603F00B}">
      <dsp:nvSpPr>
        <dsp:cNvPr id="0" name=""/>
        <dsp:cNvSpPr/>
      </dsp:nvSpPr>
      <dsp:spPr>
        <a:xfrm>
          <a:off x="5511492" y="2491548"/>
          <a:ext cx="267147" cy="4895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000" b="1" kern="1200"/>
        </a:p>
      </dsp:txBody>
      <dsp:txXfrm>
        <a:off x="5511492" y="2491548"/>
        <a:ext cx="267147" cy="489510"/>
      </dsp:txXfrm>
    </dsp:sp>
    <dsp:sp modelId="{85B8C617-984D-46C9-A97C-A044A5021941}">
      <dsp:nvSpPr>
        <dsp:cNvPr id="0" name=""/>
        <dsp:cNvSpPr/>
      </dsp:nvSpPr>
      <dsp:spPr>
        <a:xfrm>
          <a:off x="5904653" y="2016434"/>
          <a:ext cx="2448274" cy="1439738"/>
        </a:xfrm>
        <a:prstGeom prst="hexagon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shade val="51000"/>
                <a:satMod val="130000"/>
              </a:schemeClr>
            </a:gs>
            <a:gs pos="80000">
              <a:schemeClr val="accent5">
                <a:hueOff val="-3311292"/>
                <a:satOff val="13270"/>
                <a:lumOff val="2876"/>
                <a:alphaOff val="0"/>
                <a:shade val="93000"/>
                <a:satMod val="13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kern="1200" dirty="0" smtClean="0">
              <a:solidFill>
                <a:schemeClr val="tx1"/>
              </a:solidFill>
            </a:rPr>
            <a:t>Cuestionario elaborado conjuntamente con SAGARPA y FAO</a:t>
          </a:r>
          <a:endParaRPr lang="es-MX" sz="2000" b="1" kern="1200" dirty="0">
            <a:solidFill>
              <a:schemeClr val="tx1"/>
            </a:solidFill>
          </a:endParaRPr>
        </a:p>
      </dsp:txBody>
      <dsp:txXfrm>
        <a:off x="5904653" y="2016434"/>
        <a:ext cx="2448274" cy="1439738"/>
      </dsp:txXfrm>
    </dsp:sp>
    <dsp:sp modelId="{12A21BBB-222F-4B32-9DF0-1164E70B6CDF}">
      <dsp:nvSpPr>
        <dsp:cNvPr id="0" name=""/>
        <dsp:cNvSpPr/>
      </dsp:nvSpPr>
      <dsp:spPr>
        <a:xfrm rot="5400000">
          <a:off x="4024314" y="3489879"/>
          <a:ext cx="304298" cy="4895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000" b="1" kern="1200"/>
        </a:p>
      </dsp:txBody>
      <dsp:txXfrm rot="5400000">
        <a:off x="4024314" y="3489879"/>
        <a:ext cx="304298" cy="489510"/>
      </dsp:txXfrm>
    </dsp:sp>
    <dsp:sp modelId="{584D7E73-0B9C-4C07-9F6A-A554616AA352}">
      <dsp:nvSpPr>
        <dsp:cNvPr id="0" name=""/>
        <dsp:cNvSpPr/>
      </dsp:nvSpPr>
      <dsp:spPr>
        <a:xfrm>
          <a:off x="2952326" y="4030320"/>
          <a:ext cx="2448274" cy="1439738"/>
        </a:xfrm>
        <a:prstGeom prst="hexagon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shade val="51000"/>
                <a:satMod val="130000"/>
              </a:schemeClr>
            </a:gs>
            <a:gs pos="80000">
              <a:schemeClr val="accent5">
                <a:hueOff val="-6622584"/>
                <a:satOff val="26541"/>
                <a:lumOff val="5752"/>
                <a:alphaOff val="0"/>
                <a:shade val="93000"/>
                <a:satMod val="13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kern="1200" dirty="0" smtClean="0">
              <a:solidFill>
                <a:schemeClr val="tx1"/>
              </a:solidFill>
            </a:rPr>
            <a:t>Diseño probabilístico considerando como marco el CA 2007</a:t>
          </a:r>
          <a:endParaRPr lang="es-MX" sz="2000" b="1" kern="1200" dirty="0">
            <a:solidFill>
              <a:schemeClr val="tx1"/>
            </a:solidFill>
          </a:endParaRPr>
        </a:p>
      </dsp:txBody>
      <dsp:txXfrm>
        <a:off x="2952326" y="4030320"/>
        <a:ext cx="2448274" cy="1439738"/>
      </dsp:txXfrm>
    </dsp:sp>
    <dsp:sp modelId="{50146A1E-BAFE-4D78-B3D2-EEA659C2FFC1}">
      <dsp:nvSpPr>
        <dsp:cNvPr id="0" name=""/>
        <dsp:cNvSpPr/>
      </dsp:nvSpPr>
      <dsp:spPr>
        <a:xfrm rot="10800000">
          <a:off x="2574295" y="2491548"/>
          <a:ext cx="267142" cy="4895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000" b="1" kern="1200"/>
        </a:p>
      </dsp:txBody>
      <dsp:txXfrm rot="10800000">
        <a:off x="2574295" y="2491548"/>
        <a:ext cx="267142" cy="489510"/>
      </dsp:txXfrm>
    </dsp:sp>
    <dsp:sp modelId="{168A4FC2-CCC4-4F48-A983-AD919191502E}">
      <dsp:nvSpPr>
        <dsp:cNvPr id="0" name=""/>
        <dsp:cNvSpPr/>
      </dsp:nvSpPr>
      <dsp:spPr>
        <a:xfrm>
          <a:off x="10" y="2016434"/>
          <a:ext cx="2448274" cy="1439738"/>
        </a:xfrm>
        <a:prstGeom prst="hexagon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kern="1200" dirty="0" smtClean="0">
              <a:solidFill>
                <a:schemeClr val="tx1"/>
              </a:solidFill>
            </a:rPr>
            <a:t>Muestra grande: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kern="1200" dirty="0" smtClean="0">
              <a:solidFill>
                <a:schemeClr val="tx1"/>
              </a:solidFill>
            </a:rPr>
            <a:t>97,442 Unidades de Producción</a:t>
          </a:r>
          <a:endParaRPr lang="es-MX" sz="2000" b="1" kern="1200" dirty="0">
            <a:solidFill>
              <a:schemeClr val="tx1"/>
            </a:solidFill>
          </a:endParaRPr>
        </a:p>
      </dsp:txBody>
      <dsp:txXfrm>
        <a:off x="10" y="2016434"/>
        <a:ext cx="2448274" cy="1439738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4F55F83-555C-43C5-B211-A22609B9BF43}">
      <dsp:nvSpPr>
        <dsp:cNvPr id="0" name=""/>
        <dsp:cNvSpPr/>
      </dsp:nvSpPr>
      <dsp:spPr>
        <a:xfrm>
          <a:off x="4320463" y="1944211"/>
          <a:ext cx="1476986" cy="1476986"/>
        </a:xfrm>
        <a:prstGeom prst="ellipse">
          <a:avLst/>
        </a:prstGeom>
        <a:blipFill rotWithShape="0">
          <a:blip xmlns:r="http://schemas.openxmlformats.org/officeDocument/2006/relationships" r:embed="rId1">
            <a:lum bright="14000"/>
          </a:blip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 smtClean="0">
              <a:latin typeface="Calibri" pitchFamily="34" charset="0"/>
              <a:cs typeface="Calibri" pitchFamily="34" charset="0"/>
            </a:rPr>
            <a:t>Año agrícola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 smtClean="0">
              <a:latin typeface="Calibri" pitchFamily="34" charset="0"/>
              <a:cs typeface="Calibri" pitchFamily="34" charset="0"/>
            </a:rPr>
            <a:t> OCT 2011  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 smtClean="0">
              <a:latin typeface="Calibri" pitchFamily="34" charset="0"/>
              <a:cs typeface="Calibri" pitchFamily="34" charset="0"/>
            </a:rPr>
            <a:t>SEP 2012</a:t>
          </a:r>
          <a:endParaRPr lang="es-MX" sz="1600" b="1" kern="1200" dirty="0">
            <a:latin typeface="Calibri" pitchFamily="34" charset="0"/>
            <a:cs typeface="Calibri" pitchFamily="34" charset="0"/>
          </a:endParaRPr>
        </a:p>
      </dsp:txBody>
      <dsp:txXfrm>
        <a:off x="4320463" y="1944211"/>
        <a:ext cx="1476986" cy="1476986"/>
      </dsp:txXfrm>
    </dsp:sp>
    <dsp:sp modelId="{9DC36A9C-8800-4D9D-8BD6-766AC84EF3A0}">
      <dsp:nvSpPr>
        <dsp:cNvPr id="0" name=""/>
        <dsp:cNvSpPr/>
      </dsp:nvSpPr>
      <dsp:spPr>
        <a:xfrm rot="14260402">
          <a:off x="4400236" y="1601383"/>
          <a:ext cx="266657" cy="50217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600" kern="1200">
            <a:latin typeface="Calibri" pitchFamily="34" charset="0"/>
            <a:cs typeface="Calibri" pitchFamily="34" charset="0"/>
          </a:endParaRPr>
        </a:p>
      </dsp:txBody>
      <dsp:txXfrm rot="14260402">
        <a:off x="4400236" y="1601383"/>
        <a:ext cx="266657" cy="502175"/>
      </dsp:txXfrm>
    </dsp:sp>
    <dsp:sp modelId="{5D01DECE-7A25-4913-8FE5-BB197DEC6532}">
      <dsp:nvSpPr>
        <dsp:cNvPr id="0" name=""/>
        <dsp:cNvSpPr/>
      </dsp:nvSpPr>
      <dsp:spPr>
        <a:xfrm>
          <a:off x="1944226" y="-161601"/>
          <a:ext cx="3791040" cy="1835377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 smtClean="0">
              <a:latin typeface="Calibri" pitchFamily="34" charset="0"/>
              <a:cs typeface="Calibri" pitchFamily="34" charset="0"/>
            </a:rPr>
            <a:t>CONFORMACIÓN DE LA UNIDAD DE PRODUCCIÓN Y USO DEL SUELO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>
              <a:latin typeface="Calibri" pitchFamily="34" charset="0"/>
              <a:cs typeface="Calibri" pitchFamily="34" charset="0"/>
            </a:rPr>
            <a:t>Terrenos, superficie,  riego, tenencia y derechos</a:t>
          </a:r>
        </a:p>
      </dsp:txBody>
      <dsp:txXfrm>
        <a:off x="1944226" y="-161601"/>
        <a:ext cx="3791040" cy="1835377"/>
      </dsp:txXfrm>
    </dsp:sp>
    <dsp:sp modelId="{515F9F55-615C-4513-922B-C6FB0B061762}">
      <dsp:nvSpPr>
        <dsp:cNvPr id="0" name=""/>
        <dsp:cNvSpPr/>
      </dsp:nvSpPr>
      <dsp:spPr>
        <a:xfrm rot="20578634">
          <a:off x="5929432" y="2098023"/>
          <a:ext cx="438227" cy="50217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tint val="50000"/>
                <a:satMod val="300000"/>
              </a:schemeClr>
            </a:gs>
            <a:gs pos="35000">
              <a:schemeClr val="accent5">
                <a:hueOff val="-3311292"/>
                <a:satOff val="13270"/>
                <a:lumOff val="2876"/>
                <a:alphaOff val="0"/>
                <a:tint val="37000"/>
                <a:satMod val="30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600" kern="1200">
            <a:latin typeface="Calibri" pitchFamily="34" charset="0"/>
            <a:cs typeface="Calibri" pitchFamily="34" charset="0"/>
          </a:endParaRPr>
        </a:p>
      </dsp:txBody>
      <dsp:txXfrm rot="20578634">
        <a:off x="5929432" y="2098023"/>
        <a:ext cx="438227" cy="502175"/>
      </dsp:txXfrm>
    </dsp:sp>
    <dsp:sp modelId="{DE3C037A-1F42-444D-8A90-A2850F8C5A8B}">
      <dsp:nvSpPr>
        <dsp:cNvPr id="0" name=""/>
        <dsp:cNvSpPr/>
      </dsp:nvSpPr>
      <dsp:spPr>
        <a:xfrm>
          <a:off x="6408716" y="615907"/>
          <a:ext cx="3348165" cy="2282003"/>
        </a:xfrm>
        <a:prstGeom prst="ellipse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tint val="50000"/>
                <a:satMod val="300000"/>
              </a:schemeClr>
            </a:gs>
            <a:gs pos="35000">
              <a:schemeClr val="accent5">
                <a:hueOff val="-3311292"/>
                <a:satOff val="13270"/>
                <a:lumOff val="2876"/>
                <a:alphaOff val="0"/>
                <a:tint val="37000"/>
                <a:satMod val="30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 smtClean="0">
              <a:latin typeface="Calibri" pitchFamily="34" charset="0"/>
              <a:cs typeface="Calibri" pitchFamily="34" charset="0"/>
            </a:rPr>
            <a:t>AGRICULTURA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>
              <a:latin typeface="Calibri" pitchFamily="34" charset="0"/>
              <a:cs typeface="Calibri" pitchFamily="34" charset="0"/>
            </a:rPr>
            <a:t>Cultivos anuales y perennes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>
              <a:latin typeface="Calibri" pitchFamily="34" charset="0"/>
              <a:cs typeface="Calibri" pitchFamily="34" charset="0"/>
            </a:rPr>
            <a:t>Agricultura protegida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>
              <a:latin typeface="Calibri" pitchFamily="34" charset="0"/>
              <a:cs typeface="Calibri" pitchFamily="34" charset="0"/>
            </a:rPr>
            <a:t>Agricultura alternativa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>
              <a:latin typeface="Calibri" pitchFamily="34" charset="0"/>
              <a:cs typeface="Calibri" pitchFamily="34" charset="0"/>
            </a:rPr>
            <a:t>Tecnología agrícola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>
              <a:latin typeface="Calibri" pitchFamily="34" charset="0"/>
              <a:cs typeface="Calibri" pitchFamily="34" charset="0"/>
            </a:rPr>
            <a:t>Destino y venta de la producción</a:t>
          </a:r>
          <a:endParaRPr lang="es-MX" sz="1600" kern="1200" dirty="0">
            <a:latin typeface="Calibri" pitchFamily="34" charset="0"/>
            <a:cs typeface="Calibri" pitchFamily="34" charset="0"/>
          </a:endParaRPr>
        </a:p>
      </dsp:txBody>
      <dsp:txXfrm>
        <a:off x="6408716" y="615907"/>
        <a:ext cx="3348165" cy="2282003"/>
      </dsp:txXfrm>
    </dsp:sp>
    <dsp:sp modelId="{01202B86-9655-48A1-8E10-F0A4AAB6A777}">
      <dsp:nvSpPr>
        <dsp:cNvPr id="0" name=""/>
        <dsp:cNvSpPr/>
      </dsp:nvSpPr>
      <dsp:spPr>
        <a:xfrm rot="2668462">
          <a:off x="5643079" y="3188547"/>
          <a:ext cx="373650" cy="50217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tint val="50000"/>
                <a:satMod val="300000"/>
              </a:schemeClr>
            </a:gs>
            <a:gs pos="35000">
              <a:schemeClr val="accent5">
                <a:hueOff val="-6622584"/>
                <a:satOff val="26541"/>
                <a:lumOff val="5752"/>
                <a:alphaOff val="0"/>
                <a:tint val="37000"/>
                <a:satMod val="30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100" kern="1200"/>
        </a:p>
      </dsp:txBody>
      <dsp:txXfrm rot="2668462">
        <a:off x="5643079" y="3188547"/>
        <a:ext cx="373650" cy="502175"/>
      </dsp:txXfrm>
    </dsp:sp>
    <dsp:sp modelId="{3CDAF972-5C7B-49A3-8086-9B34DB2168B5}">
      <dsp:nvSpPr>
        <dsp:cNvPr id="0" name=""/>
        <dsp:cNvSpPr/>
      </dsp:nvSpPr>
      <dsp:spPr>
        <a:xfrm>
          <a:off x="4812922" y="3564073"/>
          <a:ext cx="4692134" cy="2360962"/>
        </a:xfrm>
        <a:prstGeom prst="ellipse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tint val="50000"/>
                <a:satMod val="300000"/>
              </a:schemeClr>
            </a:gs>
            <a:gs pos="35000">
              <a:schemeClr val="accent5">
                <a:hueOff val="-6622584"/>
                <a:satOff val="26541"/>
                <a:lumOff val="5752"/>
                <a:alphaOff val="0"/>
                <a:tint val="37000"/>
                <a:satMod val="30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600" b="1" kern="1200" dirty="0" smtClean="0">
            <a:latin typeface="Calibri" pitchFamily="34" charset="0"/>
            <a:cs typeface="Calibri" pitchFamily="34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 smtClean="0">
              <a:latin typeface="Calibri" pitchFamily="34" charset="0"/>
              <a:cs typeface="Calibri" pitchFamily="34" charset="0"/>
            </a:rPr>
            <a:t>CRÍA Y EXPLOTACIÓN DE ANIMALES   (bovinos, porcinos y aves de corral)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>
              <a:latin typeface="Calibri" pitchFamily="34" charset="0"/>
              <a:cs typeface="Calibri" pitchFamily="34" charset="0"/>
            </a:rPr>
            <a:t>Existencias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>
              <a:latin typeface="Calibri" pitchFamily="34" charset="0"/>
              <a:cs typeface="Calibri" pitchFamily="34" charset="0"/>
            </a:rPr>
            <a:t>Producción  de leche y huevo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>
              <a:latin typeface="Calibri" pitchFamily="34" charset="0"/>
              <a:cs typeface="Calibri" pitchFamily="34" charset="0"/>
            </a:rPr>
            <a:t>Tecnología en especies pecuarias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>
              <a:latin typeface="Calibri" pitchFamily="34" charset="0"/>
              <a:cs typeface="Calibri" pitchFamily="34" charset="0"/>
            </a:rPr>
            <a:t>Volumen y venta de la producción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600" kern="1200" dirty="0">
            <a:latin typeface="Calibri" pitchFamily="34" charset="0"/>
            <a:cs typeface="Calibri" pitchFamily="34" charset="0"/>
          </a:endParaRPr>
        </a:p>
      </dsp:txBody>
      <dsp:txXfrm>
        <a:off x="4812922" y="3564073"/>
        <a:ext cx="4692134" cy="2360962"/>
      </dsp:txXfrm>
    </dsp:sp>
    <dsp:sp modelId="{8EF7A4AD-BC10-40C1-913D-9BB837C7540E}">
      <dsp:nvSpPr>
        <dsp:cNvPr id="0" name=""/>
        <dsp:cNvSpPr/>
      </dsp:nvSpPr>
      <dsp:spPr>
        <a:xfrm rot="9305512">
          <a:off x="4110643" y="2823352"/>
          <a:ext cx="209411" cy="50217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600" kern="1200">
            <a:latin typeface="Calibri" pitchFamily="34" charset="0"/>
            <a:cs typeface="Calibri" pitchFamily="34" charset="0"/>
          </a:endParaRPr>
        </a:p>
      </dsp:txBody>
      <dsp:txXfrm rot="9305512">
        <a:off x="4110643" y="2823352"/>
        <a:ext cx="209411" cy="502175"/>
      </dsp:txXfrm>
    </dsp:sp>
    <dsp:sp modelId="{682EDE36-5BEC-4D0E-9393-852BAA64AE4F}">
      <dsp:nvSpPr>
        <dsp:cNvPr id="0" name=""/>
        <dsp:cNvSpPr/>
      </dsp:nvSpPr>
      <dsp:spPr>
        <a:xfrm>
          <a:off x="821405" y="2126313"/>
          <a:ext cx="3355063" cy="3490310"/>
        </a:xfrm>
        <a:prstGeom prst="ellipse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>
              <a:latin typeface="Calibri" pitchFamily="34" charset="0"/>
              <a:cs typeface="Calibri" pitchFamily="34" charset="0"/>
            </a:rPr>
            <a:t>Mano de obra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>
              <a:latin typeface="Calibri" pitchFamily="34" charset="0"/>
              <a:cs typeface="Calibri" pitchFamily="34" charset="0"/>
            </a:rPr>
            <a:t>Tractores y maquinaria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>
              <a:latin typeface="Calibri" pitchFamily="34" charset="0"/>
              <a:cs typeface="Calibri" pitchFamily="34" charset="0"/>
            </a:rPr>
            <a:t>Crédito y seguro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>
              <a:latin typeface="Calibri" pitchFamily="34" charset="0"/>
              <a:cs typeface="Calibri" pitchFamily="34" charset="0"/>
            </a:rPr>
            <a:t>Problemáticas principales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>
              <a:latin typeface="Calibri" pitchFamily="34" charset="0"/>
              <a:cs typeface="Calibri" pitchFamily="34" charset="0"/>
            </a:rPr>
            <a:t>Tecnologías informáticas y de comunicación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>
              <a:latin typeface="Calibri" pitchFamily="34" charset="0"/>
              <a:cs typeface="Calibri" pitchFamily="34" charset="0"/>
            </a:rPr>
            <a:t>Características </a:t>
          </a:r>
          <a:r>
            <a:rPr lang="es-MX" sz="1600" kern="1200" dirty="0" err="1" smtClean="0">
              <a:latin typeface="Calibri" pitchFamily="34" charset="0"/>
              <a:cs typeface="Calibri" pitchFamily="34" charset="0"/>
            </a:rPr>
            <a:t>sociodemográficas</a:t>
          </a:r>
          <a:endParaRPr lang="es-MX" sz="1600" kern="1200" dirty="0" smtClean="0">
            <a:latin typeface="Calibri" pitchFamily="34" charset="0"/>
            <a:cs typeface="Calibri" pitchFamily="34" charset="0"/>
          </a:endParaRPr>
        </a:p>
      </dsp:txBody>
      <dsp:txXfrm>
        <a:off x="821405" y="2126313"/>
        <a:ext cx="3355063" cy="3490310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29F069D-78D8-4888-BD97-A9DFBE12ED45}">
      <dsp:nvSpPr>
        <dsp:cNvPr id="0" name=""/>
        <dsp:cNvSpPr/>
      </dsp:nvSpPr>
      <dsp:spPr>
        <a:xfrm>
          <a:off x="2980736" y="1572899"/>
          <a:ext cx="2391454" cy="216494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600" b="1" kern="1200" dirty="0"/>
        </a:p>
      </dsp:txBody>
      <dsp:txXfrm>
        <a:off x="2980736" y="1572899"/>
        <a:ext cx="2391454" cy="2164941"/>
      </dsp:txXfrm>
    </dsp:sp>
    <dsp:sp modelId="{19619FCD-2ADE-4B62-813D-8F5A6C9072D6}">
      <dsp:nvSpPr>
        <dsp:cNvPr id="0" name=""/>
        <dsp:cNvSpPr/>
      </dsp:nvSpPr>
      <dsp:spPr>
        <a:xfrm rot="16379307">
          <a:off x="4059121" y="981677"/>
          <a:ext cx="384243" cy="4825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600" b="1" kern="1200" dirty="0"/>
        </a:p>
      </dsp:txBody>
      <dsp:txXfrm rot="16379307">
        <a:off x="4059121" y="981677"/>
        <a:ext cx="384243" cy="482577"/>
      </dsp:txXfrm>
    </dsp:sp>
    <dsp:sp modelId="{715E66EC-CCDE-4AE9-B4D5-B68DE2D79B88}">
      <dsp:nvSpPr>
        <dsp:cNvPr id="0" name=""/>
        <dsp:cNvSpPr/>
      </dsp:nvSpPr>
      <dsp:spPr>
        <a:xfrm>
          <a:off x="2598584" y="209"/>
          <a:ext cx="3388615" cy="849932"/>
        </a:xfrm>
        <a:prstGeom prst="bevel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b="1" kern="1200" dirty="0" smtClean="0"/>
            <a:t>Actualización del terreno</a:t>
          </a:r>
          <a:endParaRPr lang="es-MX" sz="2200" b="1" kern="1200" dirty="0"/>
        </a:p>
      </dsp:txBody>
      <dsp:txXfrm>
        <a:off x="2598584" y="209"/>
        <a:ext cx="3388615" cy="849932"/>
      </dsp:txXfrm>
    </dsp:sp>
    <dsp:sp modelId="{B6DAFA8C-7D14-4DA5-A24A-BDADA62EA69E}">
      <dsp:nvSpPr>
        <dsp:cNvPr id="0" name=""/>
        <dsp:cNvSpPr/>
      </dsp:nvSpPr>
      <dsp:spPr>
        <a:xfrm>
          <a:off x="5549625" y="2414081"/>
          <a:ext cx="427455" cy="4825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600" b="1" kern="1200" dirty="0"/>
        </a:p>
      </dsp:txBody>
      <dsp:txXfrm>
        <a:off x="5549625" y="2414081"/>
        <a:ext cx="427455" cy="482577"/>
      </dsp:txXfrm>
    </dsp:sp>
    <dsp:sp modelId="{B19D1719-D8E4-4D5B-98E8-8E35D1901B9E}">
      <dsp:nvSpPr>
        <dsp:cNvPr id="0" name=""/>
        <dsp:cNvSpPr/>
      </dsp:nvSpPr>
      <dsp:spPr>
        <a:xfrm>
          <a:off x="6178710" y="1466995"/>
          <a:ext cx="2031565" cy="2376750"/>
        </a:xfrm>
        <a:prstGeom prst="bevel">
          <a:avLst/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b="1" kern="1200" noProof="0" dirty="0" smtClean="0"/>
            <a:t>Cartografía digital y Directorio de productores digital</a:t>
          </a:r>
          <a:endParaRPr lang="es-MX" sz="2200" b="1" kern="1200" dirty="0"/>
        </a:p>
      </dsp:txBody>
      <dsp:txXfrm>
        <a:off x="6178710" y="1466995"/>
        <a:ext cx="2031565" cy="2376750"/>
      </dsp:txXfrm>
    </dsp:sp>
    <dsp:sp modelId="{D19D926C-2F7E-40A5-B241-37A0C0E9E094}">
      <dsp:nvSpPr>
        <dsp:cNvPr id="0" name=""/>
        <dsp:cNvSpPr/>
      </dsp:nvSpPr>
      <dsp:spPr>
        <a:xfrm rot="5222745">
          <a:off x="4079877" y="3802912"/>
          <a:ext cx="336520" cy="4825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600" b="1" kern="1200" dirty="0"/>
        </a:p>
      </dsp:txBody>
      <dsp:txXfrm rot="5222745">
        <a:off x="4079877" y="3802912"/>
        <a:ext cx="336520" cy="482577"/>
      </dsp:txXfrm>
    </dsp:sp>
    <dsp:sp modelId="{91E4A15B-4AD6-4F3F-BB73-C32FDE3E626F}">
      <dsp:nvSpPr>
        <dsp:cNvPr id="0" name=""/>
        <dsp:cNvSpPr/>
      </dsp:nvSpPr>
      <dsp:spPr>
        <a:xfrm>
          <a:off x="1912628" y="4370730"/>
          <a:ext cx="4757857" cy="1029649"/>
        </a:xfrm>
        <a:prstGeom prst="bevel">
          <a:avLst/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b="1" kern="1200" dirty="0" smtClean="0">
              <a:solidFill>
                <a:schemeClr val="tx1"/>
              </a:solidFill>
            </a:rPr>
            <a:t>Congruencia entre la superficie cartográfica y la superficie declarada</a:t>
          </a:r>
          <a:endParaRPr lang="es-MX" sz="2200" b="1" kern="1200" dirty="0">
            <a:solidFill>
              <a:schemeClr val="tx1"/>
            </a:solidFill>
          </a:endParaRPr>
        </a:p>
      </dsp:txBody>
      <dsp:txXfrm>
        <a:off x="1912628" y="4370730"/>
        <a:ext cx="4757857" cy="1029649"/>
      </dsp:txXfrm>
    </dsp:sp>
    <dsp:sp modelId="{622E4CB5-0A1D-47A2-A6AD-C44E908FC864}">
      <dsp:nvSpPr>
        <dsp:cNvPr id="0" name=""/>
        <dsp:cNvSpPr/>
      </dsp:nvSpPr>
      <dsp:spPr>
        <a:xfrm rot="10800000">
          <a:off x="2375846" y="2414081"/>
          <a:ext cx="427455" cy="4825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600" b="1" kern="1200" dirty="0"/>
        </a:p>
      </dsp:txBody>
      <dsp:txXfrm rot="10800000">
        <a:off x="2375846" y="2414081"/>
        <a:ext cx="427455" cy="482577"/>
      </dsp:txXfrm>
    </dsp:sp>
    <dsp:sp modelId="{A37EFD89-CBAF-4483-8928-833A6CF25199}">
      <dsp:nvSpPr>
        <dsp:cNvPr id="0" name=""/>
        <dsp:cNvSpPr/>
      </dsp:nvSpPr>
      <dsp:spPr>
        <a:xfrm>
          <a:off x="142651" y="1466995"/>
          <a:ext cx="2031565" cy="2376750"/>
        </a:xfrm>
        <a:prstGeom prst="bevel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b="1" kern="1200" dirty="0" smtClean="0">
              <a:solidFill>
                <a:schemeClr val="tx1"/>
              </a:solidFill>
            </a:rPr>
            <a:t>Captura y validación del cuestionario</a:t>
          </a:r>
          <a:endParaRPr lang="es-MX" sz="2200" b="1" kern="1200" dirty="0">
            <a:solidFill>
              <a:schemeClr val="tx1"/>
            </a:solidFill>
          </a:endParaRPr>
        </a:p>
      </dsp:txBody>
      <dsp:txXfrm>
        <a:off x="142651" y="1466995"/>
        <a:ext cx="2031565" cy="2376750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B316F9A-65BB-4298-9122-41285932C6E3}">
      <dsp:nvSpPr>
        <dsp:cNvPr id="0" name=""/>
        <dsp:cNvSpPr/>
      </dsp:nvSpPr>
      <dsp:spPr>
        <a:xfrm>
          <a:off x="1789672" y="233264"/>
          <a:ext cx="2071653" cy="1427369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B85665-F289-4C2C-8FE1-C9F79F1AFDE9}">
      <dsp:nvSpPr>
        <dsp:cNvPr id="0" name=""/>
        <dsp:cNvSpPr/>
      </dsp:nvSpPr>
      <dsp:spPr>
        <a:xfrm>
          <a:off x="1789672" y="1429842"/>
          <a:ext cx="2071653" cy="7685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56032" rIns="256032" bIns="0" numCol="1" spcCol="1270" anchor="t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600" kern="1200" dirty="0" smtClean="0"/>
            <a:t>17.4%</a:t>
          </a:r>
          <a:endParaRPr lang="es-MX" sz="3600" kern="1200" dirty="0"/>
        </a:p>
      </dsp:txBody>
      <dsp:txXfrm>
        <a:off x="1789672" y="1429842"/>
        <a:ext cx="2071653" cy="768583"/>
      </dsp:txXfrm>
    </dsp:sp>
    <dsp:sp modelId="{07DB4A83-A545-4989-A3AD-477B71FEA061}">
      <dsp:nvSpPr>
        <dsp:cNvPr id="0" name=""/>
        <dsp:cNvSpPr/>
      </dsp:nvSpPr>
      <dsp:spPr>
        <a:xfrm>
          <a:off x="4068578" y="233264"/>
          <a:ext cx="2071653" cy="1427369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51E4BC-B69B-4DE2-BE97-376243CFBE5D}">
      <dsp:nvSpPr>
        <dsp:cNvPr id="0" name=""/>
        <dsp:cNvSpPr/>
      </dsp:nvSpPr>
      <dsp:spPr>
        <a:xfrm>
          <a:off x="4068578" y="1429842"/>
          <a:ext cx="2071653" cy="7685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56032" rIns="256032" bIns="0" numCol="1" spcCol="1270" anchor="t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600" kern="1200"/>
            <a:t>18.2%</a:t>
          </a:r>
        </a:p>
      </dsp:txBody>
      <dsp:txXfrm>
        <a:off x="4068578" y="1429842"/>
        <a:ext cx="2071653" cy="768583"/>
      </dsp:txXfrm>
    </dsp:sp>
    <dsp:sp modelId="{862425B4-89D6-475A-8559-23C76952B519}">
      <dsp:nvSpPr>
        <dsp:cNvPr id="0" name=""/>
        <dsp:cNvSpPr/>
      </dsp:nvSpPr>
      <dsp:spPr>
        <a:xfrm>
          <a:off x="1789672" y="2572394"/>
          <a:ext cx="2071653" cy="1427369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3C304C-B8DF-4D44-B100-F99420DBE449}">
      <dsp:nvSpPr>
        <dsp:cNvPr id="0" name=""/>
        <dsp:cNvSpPr/>
      </dsp:nvSpPr>
      <dsp:spPr>
        <a:xfrm>
          <a:off x="1789672" y="3832961"/>
          <a:ext cx="2071653" cy="7685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56032" rIns="256032" bIns="0" numCol="1" spcCol="1270" anchor="t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600" kern="1200" dirty="0" smtClean="0"/>
            <a:t>82.6%</a:t>
          </a:r>
          <a:endParaRPr lang="es-MX" sz="3600" kern="1200" dirty="0"/>
        </a:p>
      </dsp:txBody>
      <dsp:txXfrm>
        <a:off x="1789672" y="3832961"/>
        <a:ext cx="2071653" cy="768583"/>
      </dsp:txXfrm>
    </dsp:sp>
    <dsp:sp modelId="{7DE9F568-73E8-44F7-904F-B8B574038763}">
      <dsp:nvSpPr>
        <dsp:cNvPr id="0" name=""/>
        <dsp:cNvSpPr/>
      </dsp:nvSpPr>
      <dsp:spPr>
        <a:xfrm>
          <a:off x="4068578" y="2572394"/>
          <a:ext cx="2071653" cy="1427369"/>
        </a:xfrm>
        <a:prstGeom prst="round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773FDB-5B79-4E48-B69A-86CD857A1259}">
      <dsp:nvSpPr>
        <dsp:cNvPr id="0" name=""/>
        <dsp:cNvSpPr/>
      </dsp:nvSpPr>
      <dsp:spPr>
        <a:xfrm>
          <a:off x="4068578" y="3810933"/>
          <a:ext cx="2071653" cy="7685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56032" rIns="256032" bIns="0" numCol="1" spcCol="1270" anchor="t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600" kern="1200"/>
            <a:t>81.8%</a:t>
          </a:r>
        </a:p>
      </dsp:txBody>
      <dsp:txXfrm>
        <a:off x="4068578" y="3810933"/>
        <a:ext cx="2071653" cy="768583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#2">
  <dgm:title val=""/>
  <dgm:desc val=""/>
  <dgm:catLst>
    <dgm:cat type="list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0.jpe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0.78029</cdr:x>
      <cdr:y>0</cdr:y>
    </cdr:from>
    <cdr:to>
      <cdr:x>1</cdr:x>
      <cdr:y>0.17568</cdr:y>
    </cdr:to>
    <cdr:pic>
      <cdr:nvPicPr>
        <cdr:cNvPr id="2" name="1 Imagen" descr="campesino anciano.jpg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6292969" y="0"/>
          <a:ext cx="1771927" cy="936104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088" cy="464503"/>
          </a:xfrm>
          <a:prstGeom prst="rect">
            <a:avLst/>
          </a:prstGeom>
        </p:spPr>
        <p:txBody>
          <a:bodyPr vert="horz" lIns="93104" tIns="46552" rIns="93104" bIns="46552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67341" y="0"/>
            <a:ext cx="3035088" cy="464503"/>
          </a:xfrm>
          <a:prstGeom prst="rect">
            <a:avLst/>
          </a:prstGeom>
        </p:spPr>
        <p:txBody>
          <a:bodyPr vert="horz" lIns="93104" tIns="46552" rIns="93104" bIns="46552" rtlCol="0"/>
          <a:lstStyle>
            <a:lvl1pPr algn="r">
              <a:defRPr sz="1200"/>
            </a:lvl1pPr>
          </a:lstStyle>
          <a:p>
            <a:fld id="{AC2118A7-5C91-4B50-8B09-8308F787031B}" type="datetimeFigureOut">
              <a:rPr lang="es-MX" smtClean="0"/>
              <a:pPr/>
              <a:t>11/10/2013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79513" y="696913"/>
            <a:ext cx="4645025" cy="3482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04" tIns="46552" rIns="93104" bIns="46552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0405" y="4412774"/>
            <a:ext cx="5603240" cy="4180523"/>
          </a:xfrm>
          <a:prstGeom prst="rect">
            <a:avLst/>
          </a:prstGeom>
        </p:spPr>
        <p:txBody>
          <a:bodyPr vert="horz" lIns="93104" tIns="46552" rIns="93104" bIns="46552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823935"/>
            <a:ext cx="3035088" cy="464503"/>
          </a:xfrm>
          <a:prstGeom prst="rect">
            <a:avLst/>
          </a:prstGeom>
        </p:spPr>
        <p:txBody>
          <a:bodyPr vert="horz" lIns="93104" tIns="46552" rIns="93104" bIns="46552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67341" y="8823935"/>
            <a:ext cx="3035088" cy="464503"/>
          </a:xfrm>
          <a:prstGeom prst="rect">
            <a:avLst/>
          </a:prstGeom>
        </p:spPr>
        <p:txBody>
          <a:bodyPr vert="horz" lIns="93104" tIns="46552" rIns="93104" bIns="46552" rtlCol="0" anchor="b"/>
          <a:lstStyle>
            <a:lvl1pPr algn="r">
              <a:defRPr sz="1200"/>
            </a:lvl1pPr>
          </a:lstStyle>
          <a:p>
            <a:fld id="{EEB3EF9D-7948-458F-A228-5A0C1FE144C5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="" val="1165620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 hasCustomPrompt="1"/>
          </p:nvPr>
        </p:nvSpPr>
        <p:spPr>
          <a:xfrm>
            <a:off x="685800" y="1052736"/>
            <a:ext cx="7772400" cy="2448272"/>
          </a:xfrm>
        </p:spPr>
        <p:txBody>
          <a:bodyPr>
            <a:noAutofit/>
          </a:bodyPr>
          <a:lstStyle>
            <a:lvl1pPr>
              <a:defRPr sz="4400" b="1" baseline="0"/>
            </a:lvl1pPr>
          </a:lstStyle>
          <a:p>
            <a:r>
              <a:rPr lang="es-ES" dirty="0" smtClean="0"/>
              <a:t>HAGA CLIC PARA ESCRIBIR EL TÍTULO DE LA PRESENTACIÓN</a:t>
            </a:r>
            <a:endParaRPr lang="es-MX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933056"/>
            <a:ext cx="6400800" cy="791344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 smtClean="0"/>
              <a:t>Haga clic para escribir el subtítulo</a:t>
            </a:r>
            <a:endParaRPr lang="es-MX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5FA94-8727-4D1E-8AC1-B1C988856462}" type="datetimeFigureOut">
              <a:rPr lang="es-MX" smtClean="0"/>
              <a:pPr/>
              <a:t>11/10/2013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560FE-3C8B-47EC-86E6-88F39EBD3611}" type="slidenum">
              <a:rPr lang="es-MX" smtClean="0"/>
              <a:pPr/>
              <a:t>‹Nº›</a:t>
            </a:fld>
            <a:endParaRPr lang="es-MX"/>
          </a:p>
        </p:txBody>
      </p:sp>
      <p:pic>
        <p:nvPicPr>
          <p:cNvPr id="7" name="6 Imagen" descr="logo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617633" y="5506346"/>
            <a:ext cx="1890471" cy="104438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205064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5FA94-8727-4D1E-8AC1-B1C988856462}" type="datetimeFigureOut">
              <a:rPr lang="es-MX" smtClean="0"/>
              <a:pPr/>
              <a:t>11/10/2013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560FE-3C8B-47EC-86E6-88F39EBD3611}" type="slidenum">
              <a:rPr lang="es-MX" smtClean="0"/>
              <a:pPr/>
              <a:t>‹Nº›</a:t>
            </a:fld>
            <a:endParaRPr lang="es-MX"/>
          </a:p>
        </p:txBody>
      </p:sp>
      <p:pic>
        <p:nvPicPr>
          <p:cNvPr id="7" name="6 Imagen" descr="logo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897304" y="5923892"/>
            <a:ext cx="1349392" cy="745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530626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530626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5FA94-8727-4D1E-8AC1-B1C988856462}" type="datetimeFigureOut">
              <a:rPr lang="es-MX" smtClean="0"/>
              <a:pPr/>
              <a:t>11/10/2013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560FE-3C8B-47EC-86E6-88F39EBD3611}" type="slidenum">
              <a:rPr lang="es-MX" smtClean="0"/>
              <a:pPr/>
              <a:t>‹Nº›</a:t>
            </a:fld>
            <a:endParaRPr lang="es-MX"/>
          </a:p>
        </p:txBody>
      </p:sp>
      <p:pic>
        <p:nvPicPr>
          <p:cNvPr id="7" name="6 Imagen" descr="logo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897304" y="5923892"/>
            <a:ext cx="1349392" cy="745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salida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 Imagen" descr="logo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491880" y="4789599"/>
            <a:ext cx="2359858" cy="1303697"/>
          </a:xfrm>
          <a:prstGeom prst="rect">
            <a:avLst/>
          </a:prstGeom>
        </p:spPr>
      </p:pic>
      <p:sp>
        <p:nvSpPr>
          <p:cNvPr id="13" name="12 CuadroTexto"/>
          <p:cNvSpPr txBox="1"/>
          <p:nvPr userDrawn="1"/>
        </p:nvSpPr>
        <p:spPr>
          <a:xfrm>
            <a:off x="1929476" y="1628800"/>
            <a:ext cx="51845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sz="2200" b="1" kern="1500" spc="0" baseline="0" dirty="0" smtClean="0">
                <a:solidFill>
                  <a:srgbClr val="002060"/>
                </a:solidFill>
                <a:latin typeface="Helvetica" pitchFamily="34" charset="0"/>
              </a:rPr>
              <a:t>Conociendo México</a:t>
            </a:r>
          </a:p>
          <a:p>
            <a:pPr algn="ctr">
              <a:lnSpc>
                <a:spcPct val="150000"/>
              </a:lnSpc>
            </a:pPr>
            <a:r>
              <a:rPr lang="es-MX" sz="1800" b="1" kern="1500" spc="0" baseline="0" dirty="0" smtClean="0">
                <a:solidFill>
                  <a:srgbClr val="002060"/>
                </a:solidFill>
                <a:latin typeface="Helvetica" pitchFamily="34" charset="0"/>
              </a:rPr>
              <a:t>01 800 111 46 34</a:t>
            </a:r>
          </a:p>
          <a:p>
            <a:pPr algn="ctr"/>
            <a:r>
              <a:rPr lang="es-MX" sz="1800" b="1" kern="1500" spc="0" baseline="0" dirty="0" smtClean="0">
                <a:solidFill>
                  <a:srgbClr val="002060"/>
                </a:solidFill>
                <a:latin typeface="Helvetica" pitchFamily="34" charset="0"/>
              </a:rPr>
              <a:t>www.inegi.org.mx</a:t>
            </a:r>
          </a:p>
          <a:p>
            <a:pPr algn="ctr"/>
            <a:r>
              <a:rPr lang="es-MX" sz="1800" b="1" kern="1500" spc="0" baseline="0" dirty="0" smtClean="0">
                <a:solidFill>
                  <a:srgbClr val="002060"/>
                </a:solidFill>
                <a:latin typeface="Helvetica" pitchFamily="34" charset="0"/>
              </a:rPr>
              <a:t>atencion.usuarios@inegi.org.mx</a:t>
            </a:r>
            <a:endParaRPr lang="es-MX" sz="1800" b="1" kern="1500" spc="0" baseline="0" dirty="0">
              <a:solidFill>
                <a:srgbClr val="002060"/>
              </a:solidFill>
              <a:latin typeface="Helvetica" pitchFamily="34" charset="0"/>
            </a:endParaRPr>
          </a:p>
        </p:txBody>
      </p:sp>
      <p:grpSp>
        <p:nvGrpSpPr>
          <p:cNvPr id="22" name="21 Grupo"/>
          <p:cNvGrpSpPr/>
          <p:nvPr userDrawn="1"/>
        </p:nvGrpSpPr>
        <p:grpSpPr>
          <a:xfrm>
            <a:off x="1331640" y="3717032"/>
            <a:ext cx="2808312" cy="562825"/>
            <a:chOff x="1331640" y="4725144"/>
            <a:chExt cx="2808312" cy="562825"/>
          </a:xfrm>
        </p:grpSpPr>
        <p:pic>
          <p:nvPicPr>
            <p:cNvPr id="12" name="11 Imagen" descr="twitt.png"/>
            <p:cNvPicPr>
              <a:picLocks noChangeAspect="1"/>
            </p:cNvPicPr>
            <p:nvPr userDrawn="1"/>
          </p:nvPicPr>
          <p:blipFill>
            <a:blip r:embed="rId4" cstate="print">
              <a:lum contrast="10000"/>
            </a:blip>
            <a:stretch>
              <a:fillRect/>
            </a:stretch>
          </p:blipFill>
          <p:spPr>
            <a:xfrm>
              <a:off x="1331640" y="4725144"/>
              <a:ext cx="566777" cy="562825"/>
            </a:xfrm>
            <a:prstGeom prst="rect">
              <a:avLst/>
            </a:prstGeom>
          </p:spPr>
        </p:pic>
        <p:sp>
          <p:nvSpPr>
            <p:cNvPr id="14" name="13 CuadroTexto"/>
            <p:cNvSpPr txBox="1"/>
            <p:nvPr userDrawn="1"/>
          </p:nvSpPr>
          <p:spPr>
            <a:xfrm>
              <a:off x="1835696" y="4858274"/>
              <a:ext cx="230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800" b="1" kern="1500" spc="0" baseline="0" dirty="0" smtClean="0">
                  <a:solidFill>
                    <a:srgbClr val="002060"/>
                  </a:solidFill>
                  <a:latin typeface="Helvetica" pitchFamily="34" charset="0"/>
                  <a:ea typeface="+mn-ea"/>
                  <a:cs typeface="+mn-cs"/>
                </a:rPr>
                <a:t>@</a:t>
              </a:r>
              <a:r>
                <a:rPr lang="es-MX" sz="1800" b="1" kern="1500" spc="0" baseline="0" dirty="0" err="1" smtClean="0">
                  <a:solidFill>
                    <a:srgbClr val="002060"/>
                  </a:solidFill>
                  <a:latin typeface="Helvetica" pitchFamily="34" charset="0"/>
                  <a:ea typeface="+mn-ea"/>
                  <a:cs typeface="+mn-cs"/>
                </a:rPr>
                <a:t>inegi_informa</a:t>
              </a:r>
              <a:endParaRPr lang="es-MX" sz="1800" b="1" kern="1500" spc="0" baseline="0" dirty="0" smtClean="0">
                <a:solidFill>
                  <a:srgbClr val="002060"/>
                </a:solidFill>
                <a:latin typeface="Helvetic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3" name="22 Grupo"/>
          <p:cNvGrpSpPr/>
          <p:nvPr userDrawn="1"/>
        </p:nvGrpSpPr>
        <p:grpSpPr>
          <a:xfrm>
            <a:off x="5652120" y="3717032"/>
            <a:ext cx="2897898" cy="562825"/>
            <a:chOff x="5652120" y="4725144"/>
            <a:chExt cx="2897898" cy="562825"/>
          </a:xfrm>
        </p:grpSpPr>
        <p:pic>
          <p:nvPicPr>
            <p:cNvPr id="11" name="10 Imagen" descr="face.png"/>
            <p:cNvPicPr>
              <a:picLocks noChangeAspect="1"/>
            </p:cNvPicPr>
            <p:nvPr userDrawn="1"/>
          </p:nvPicPr>
          <p:blipFill>
            <a:blip r:embed="rId5" cstate="print">
              <a:lum bright="-10000" contrast="-10000"/>
            </a:blip>
            <a:stretch>
              <a:fillRect/>
            </a:stretch>
          </p:blipFill>
          <p:spPr>
            <a:xfrm>
              <a:off x="5652120" y="4725144"/>
              <a:ext cx="568358" cy="562825"/>
            </a:xfrm>
            <a:prstGeom prst="rect">
              <a:avLst/>
            </a:prstGeom>
          </p:spPr>
        </p:pic>
        <p:sp>
          <p:nvSpPr>
            <p:cNvPr id="15" name="14 CuadroTexto"/>
            <p:cNvSpPr txBox="1"/>
            <p:nvPr userDrawn="1"/>
          </p:nvSpPr>
          <p:spPr>
            <a:xfrm>
              <a:off x="6245762" y="4847388"/>
              <a:ext cx="230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800" b="1" kern="1500" spc="0" baseline="0" dirty="0" smtClean="0">
                  <a:solidFill>
                    <a:srgbClr val="002060"/>
                  </a:solidFill>
                  <a:latin typeface="Helvetica" pitchFamily="34" charset="0"/>
                  <a:ea typeface="+mn-ea"/>
                  <a:cs typeface="+mn-cs"/>
                </a:rPr>
                <a:t>INEGI Informa</a:t>
              </a:r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 Imagen" descr="inegi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86111" y="6643710"/>
            <a:ext cx="3057525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chemeClr val="accent1">
                    <a:lumMod val="75000"/>
                  </a:schemeClr>
                </a:solidFill>
                <a:latin typeface="Britannic Bold" pitchFamily="34" charset="0"/>
                <a:cs typeface="Aharoni" pitchFamily="2" charset="-79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3F553-3192-4DEB-82BB-86EFA425820D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logo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897304" y="5923892"/>
            <a:ext cx="1349392" cy="745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20506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5FA94-8727-4D1E-8AC1-B1C988856462}" type="datetimeFigureOut">
              <a:rPr lang="es-MX" smtClean="0"/>
              <a:pPr/>
              <a:t>11/10/2013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560FE-3C8B-47EC-86E6-88F39EBD3611}" type="slidenum">
              <a:rPr lang="es-MX" smtClean="0"/>
              <a:pPr/>
              <a:t>‹Nº›</a:t>
            </a:fld>
            <a:endParaRPr lang="es-MX"/>
          </a:p>
        </p:txBody>
      </p:sp>
      <p:pic>
        <p:nvPicPr>
          <p:cNvPr id="7" name="6 Imagen" descr="logo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897304" y="5923892"/>
            <a:ext cx="1349392" cy="745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5FA94-8727-4D1E-8AC1-B1C988856462}" type="datetimeFigureOut">
              <a:rPr lang="es-MX" smtClean="0"/>
              <a:pPr/>
              <a:t>11/10/2013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560FE-3C8B-47EC-86E6-88F39EBD3611}" type="slidenum">
              <a:rPr lang="es-MX" smtClean="0"/>
              <a:pPr/>
              <a:t>‹Nº›</a:t>
            </a:fld>
            <a:endParaRPr lang="es-MX"/>
          </a:p>
        </p:txBody>
      </p:sp>
      <p:pic>
        <p:nvPicPr>
          <p:cNvPr id="8" name="7 Imagen" descr="logo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897304" y="5923892"/>
            <a:ext cx="1349392" cy="745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2050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2050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5FA94-8727-4D1E-8AC1-B1C988856462}" type="datetimeFigureOut">
              <a:rPr lang="es-MX" smtClean="0"/>
              <a:pPr/>
              <a:t>11/10/2013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560FE-3C8B-47EC-86E6-88F39EBD3611}" type="slidenum">
              <a:rPr lang="es-MX" smtClean="0"/>
              <a:pPr/>
              <a:t>‹Nº›</a:t>
            </a:fld>
            <a:endParaRPr lang="es-MX"/>
          </a:p>
        </p:txBody>
      </p:sp>
      <p:pic>
        <p:nvPicPr>
          <p:cNvPr id="8" name="7 Imagen" descr="logo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897304" y="5923892"/>
            <a:ext cx="1349392" cy="745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63038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63038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5FA94-8727-4D1E-8AC1-B1C988856462}" type="datetimeFigureOut">
              <a:rPr lang="es-MX" smtClean="0"/>
              <a:pPr/>
              <a:t>11/10/2013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560FE-3C8B-47EC-86E6-88F39EBD3611}" type="slidenum">
              <a:rPr lang="es-MX" smtClean="0"/>
              <a:pPr/>
              <a:t>‹Nº›</a:t>
            </a:fld>
            <a:endParaRPr lang="es-MX"/>
          </a:p>
        </p:txBody>
      </p:sp>
      <p:pic>
        <p:nvPicPr>
          <p:cNvPr id="10" name="9 Imagen" descr="logo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897304" y="5923892"/>
            <a:ext cx="1349392" cy="745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5FA94-8727-4D1E-8AC1-B1C988856462}" type="datetimeFigureOut">
              <a:rPr lang="es-MX" smtClean="0"/>
              <a:pPr/>
              <a:t>11/10/2013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560FE-3C8B-47EC-86E6-88F39EBD3611}" type="slidenum">
              <a:rPr lang="es-MX" smtClean="0"/>
              <a:pPr/>
              <a:t>‹Nº›</a:t>
            </a:fld>
            <a:endParaRPr lang="es-MX"/>
          </a:p>
        </p:txBody>
      </p:sp>
      <p:pic>
        <p:nvPicPr>
          <p:cNvPr id="6" name="5 Imagen" descr="logo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897304" y="5923892"/>
            <a:ext cx="1349392" cy="745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5FA94-8727-4D1E-8AC1-B1C988856462}" type="datetimeFigureOut">
              <a:rPr lang="es-MX" smtClean="0"/>
              <a:pPr/>
              <a:t>11/10/2013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560FE-3C8B-47EC-86E6-88F39EBD3611}" type="slidenum">
              <a:rPr lang="es-MX" smtClean="0"/>
              <a:pPr/>
              <a:t>‹Nº›</a:t>
            </a:fld>
            <a:endParaRPr lang="es-MX"/>
          </a:p>
        </p:txBody>
      </p:sp>
      <p:pic>
        <p:nvPicPr>
          <p:cNvPr id="5" name="4 Imagen" descr="logo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897304" y="5923892"/>
            <a:ext cx="1349392" cy="745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53221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43387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5FA94-8727-4D1E-8AC1-B1C988856462}" type="datetimeFigureOut">
              <a:rPr lang="es-MX" smtClean="0"/>
              <a:pPr/>
              <a:t>11/10/2013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560FE-3C8B-47EC-86E6-88F39EBD3611}" type="slidenum">
              <a:rPr lang="es-MX" smtClean="0"/>
              <a:pPr/>
              <a:t>‹Nº›</a:t>
            </a:fld>
            <a:endParaRPr lang="es-MX"/>
          </a:p>
        </p:txBody>
      </p:sp>
      <p:pic>
        <p:nvPicPr>
          <p:cNvPr id="8" name="7 Imagen" descr="logo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897304" y="5923892"/>
            <a:ext cx="1349392" cy="745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653136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396835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229200"/>
            <a:ext cx="5486400" cy="5760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5FA94-8727-4D1E-8AC1-B1C988856462}" type="datetimeFigureOut">
              <a:rPr lang="es-MX" smtClean="0"/>
              <a:pPr/>
              <a:t>11/10/2013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560FE-3C8B-47EC-86E6-88F39EBD3611}" type="slidenum">
              <a:rPr lang="es-MX" smtClean="0"/>
              <a:pPr/>
              <a:t>‹Nº›</a:t>
            </a:fld>
            <a:endParaRPr lang="es-MX"/>
          </a:p>
        </p:txBody>
      </p:sp>
      <p:pic>
        <p:nvPicPr>
          <p:cNvPr id="8" name="7 Imagen" descr="logo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897304" y="5923892"/>
            <a:ext cx="1349392" cy="745468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" pitchFamily="34" charset="0"/>
              </a:defRPr>
            </a:lvl1pPr>
          </a:lstStyle>
          <a:p>
            <a:fld id="{7C75FA94-8727-4D1E-8AC1-B1C988856462}" type="datetimeFigureOut">
              <a:rPr lang="es-MX" smtClean="0"/>
              <a:pPr/>
              <a:t>11/10/2013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" pitchFamily="34" charset="0"/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" pitchFamily="34" charset="0"/>
              </a:defRPr>
            </a:lvl1pPr>
          </a:lstStyle>
          <a:p>
            <a:fld id="{168560FE-3C8B-47EC-86E6-88F39EBD3611}" type="slidenum">
              <a:rPr lang="es-MX" smtClean="0"/>
              <a:pPr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Helvetica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Helvetica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Helvetica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Helvetica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Helvetica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Helvetic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1.jpeg"/><Relationship Id="rId4" Type="http://schemas.openxmlformats.org/officeDocument/2006/relationships/chart" Target="../charts/char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13.xml"/><Relationship Id="rId5" Type="http://schemas.openxmlformats.org/officeDocument/2006/relationships/chart" Target="../charts/chart24.xml"/><Relationship Id="rId4" Type="http://schemas.openxmlformats.org/officeDocument/2006/relationships/chart" Target="../charts/chart2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3.xml"/><Relationship Id="rId5" Type="http://schemas.openxmlformats.org/officeDocument/2006/relationships/chart" Target="../charts/chart32.xml"/><Relationship Id="rId4" Type="http://schemas.openxmlformats.org/officeDocument/2006/relationships/chart" Target="../charts/chart3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3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4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5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82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84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slide" Target="slide2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ENA 2012 FOND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5530" y="-27384"/>
            <a:ext cx="9308050" cy="6938899"/>
          </a:xfrm>
          <a:prstGeom prst="rect">
            <a:avLst/>
          </a:prstGeom>
        </p:spPr>
      </p:pic>
      <p:sp>
        <p:nvSpPr>
          <p:cNvPr id="5" name="4 Título"/>
          <p:cNvSpPr>
            <a:spLocks noGrp="1"/>
          </p:cNvSpPr>
          <p:nvPr>
            <p:ph type="ctrTitle"/>
          </p:nvPr>
        </p:nvSpPr>
        <p:spPr>
          <a:xfrm>
            <a:off x="658035" y="2204864"/>
            <a:ext cx="7772400" cy="2448272"/>
          </a:xfrm>
        </p:spPr>
        <p:txBody>
          <a:bodyPr/>
          <a:lstStyle/>
          <a:p>
            <a:r>
              <a:rPr lang="es-MX" dirty="0" smtClean="0"/>
              <a:t>Encuesta Nacional Agropecuaria</a:t>
            </a:r>
            <a:br>
              <a:rPr lang="es-MX" dirty="0" smtClean="0"/>
            </a:br>
            <a:r>
              <a:rPr lang="es-MX" dirty="0" smtClean="0"/>
              <a:t>2012</a:t>
            </a:r>
            <a:endParaRPr lang="es-MX" dirty="0"/>
          </a:p>
        </p:txBody>
      </p:sp>
      <p:pic>
        <p:nvPicPr>
          <p:cNvPr id="9" name="8 Imagen" descr="01_jpg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DFC"/>
              </a:clrFrom>
              <a:clrTo>
                <a:srgbClr val="FFFD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9032" y="5949280"/>
            <a:ext cx="1270406" cy="7522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7 Rectángulo"/>
          <p:cNvSpPr>
            <a:spLocks noChangeArrowheads="1"/>
          </p:cNvSpPr>
          <p:nvPr/>
        </p:nvSpPr>
        <p:spPr bwMode="auto">
          <a:xfrm>
            <a:off x="0" y="97970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cs typeface="Arial" pitchFamily="34" charset="0"/>
              </a:rPr>
              <a:t>Superficie cosechada por cultivo. Cultivos anuales </a:t>
            </a:r>
            <a:endParaRPr lang="es-MX" sz="2400" dirty="0" smtClean="0">
              <a:cs typeface="Arial" pitchFamily="34" charset="0"/>
            </a:endParaRPr>
          </a:p>
          <a:p>
            <a:pPr algn="ctr"/>
            <a:r>
              <a:rPr lang="es-MX" sz="2000" dirty="0" smtClean="0">
                <a:cs typeface="Arial" pitchFamily="34" charset="0"/>
              </a:rPr>
              <a:t>Hectáreas</a:t>
            </a:r>
            <a:endParaRPr lang="es-MX" sz="2000" dirty="0">
              <a:cs typeface="Arial" pitchFamily="34" charset="0"/>
            </a:endParaRPr>
          </a:p>
        </p:txBody>
      </p:sp>
      <p:graphicFrame>
        <p:nvGraphicFramePr>
          <p:cNvPr id="8" name="1 Gráfico"/>
          <p:cNvGraphicFramePr/>
          <p:nvPr/>
        </p:nvGraphicFramePr>
        <p:xfrm>
          <a:off x="359532" y="692696"/>
          <a:ext cx="8424936" cy="5832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10 Rectángulo redondeado"/>
          <p:cNvSpPr/>
          <p:nvPr/>
        </p:nvSpPr>
        <p:spPr>
          <a:xfrm>
            <a:off x="6804248" y="5517232"/>
            <a:ext cx="1872208" cy="864096"/>
          </a:xfrm>
          <a:prstGeom prst="roundRect">
            <a:avLst/>
          </a:prstGeom>
          <a:blipFill>
            <a:blip r:embed="rId3" cstate="print"/>
            <a:stretch>
              <a:fillRect/>
            </a:stretch>
          </a:blip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 smtClean="0">
                <a:solidFill>
                  <a:schemeClr val="tx1"/>
                </a:solidFill>
              </a:rPr>
              <a:t>Año agrícola</a:t>
            </a:r>
          </a:p>
          <a:p>
            <a:pPr algn="ctr"/>
            <a:r>
              <a:rPr lang="es-MX" sz="1600" b="1" dirty="0" smtClean="0">
                <a:solidFill>
                  <a:schemeClr val="tx1"/>
                </a:solidFill>
              </a:rPr>
              <a:t>Octubre 2011</a:t>
            </a:r>
          </a:p>
          <a:p>
            <a:pPr algn="ctr"/>
            <a:r>
              <a:rPr lang="es-MX" sz="1600" b="1" dirty="0" smtClean="0">
                <a:solidFill>
                  <a:schemeClr val="tx1"/>
                </a:solidFill>
              </a:rPr>
              <a:t>Septiembre 2012</a:t>
            </a:r>
            <a:endParaRPr lang="es-MX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7 Rectángulo"/>
          <p:cNvSpPr>
            <a:spLocks noChangeArrowheads="1"/>
          </p:cNvSpPr>
          <p:nvPr/>
        </p:nvSpPr>
        <p:spPr bwMode="auto">
          <a:xfrm>
            <a:off x="0" y="97970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cs typeface="Arial" pitchFamily="34" charset="0"/>
              </a:rPr>
              <a:t>Superficie cosechada por cultivo. Cultivos perennes </a:t>
            </a:r>
            <a:endParaRPr lang="es-MX" sz="2400" dirty="0" smtClean="0">
              <a:cs typeface="Arial" pitchFamily="34" charset="0"/>
            </a:endParaRPr>
          </a:p>
          <a:p>
            <a:pPr algn="ctr"/>
            <a:r>
              <a:rPr lang="es-MX" sz="2000" dirty="0" smtClean="0">
                <a:cs typeface="Arial" pitchFamily="34" charset="0"/>
              </a:rPr>
              <a:t>Hectáreas</a:t>
            </a:r>
            <a:endParaRPr lang="es-MX" sz="2000" dirty="0">
              <a:cs typeface="Arial" pitchFamily="34" charset="0"/>
            </a:endParaRPr>
          </a:p>
        </p:txBody>
      </p:sp>
      <p:graphicFrame>
        <p:nvGraphicFramePr>
          <p:cNvPr id="4" name="2 Gráfico"/>
          <p:cNvGraphicFramePr/>
          <p:nvPr/>
        </p:nvGraphicFramePr>
        <p:xfrm>
          <a:off x="719572" y="1124744"/>
          <a:ext cx="7704856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7 Rectángulo redondeado"/>
          <p:cNvSpPr/>
          <p:nvPr/>
        </p:nvSpPr>
        <p:spPr>
          <a:xfrm>
            <a:off x="6804248" y="5517232"/>
            <a:ext cx="1872208" cy="864096"/>
          </a:xfrm>
          <a:prstGeom prst="roundRect">
            <a:avLst/>
          </a:prstGeom>
          <a:blipFill>
            <a:blip r:embed="rId3" cstate="print"/>
            <a:stretch>
              <a:fillRect/>
            </a:stretch>
          </a:blip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 smtClean="0">
                <a:solidFill>
                  <a:schemeClr val="tx1"/>
                </a:solidFill>
              </a:rPr>
              <a:t>Año agrícola</a:t>
            </a:r>
          </a:p>
          <a:p>
            <a:pPr algn="ctr"/>
            <a:r>
              <a:rPr lang="es-MX" sz="1600" b="1" dirty="0" smtClean="0">
                <a:solidFill>
                  <a:schemeClr val="tx1"/>
                </a:solidFill>
              </a:rPr>
              <a:t>Octubre 2011</a:t>
            </a:r>
          </a:p>
          <a:p>
            <a:pPr algn="ctr"/>
            <a:r>
              <a:rPr lang="es-MX" sz="1600" b="1" dirty="0" smtClean="0">
                <a:solidFill>
                  <a:schemeClr val="tx1"/>
                </a:solidFill>
              </a:rPr>
              <a:t>Septiembre 2012</a:t>
            </a:r>
            <a:endParaRPr lang="es-MX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7 Rectángulo"/>
          <p:cNvSpPr>
            <a:spLocks noChangeArrowheads="1"/>
          </p:cNvSpPr>
          <p:nvPr/>
        </p:nvSpPr>
        <p:spPr bwMode="auto">
          <a:xfrm>
            <a:off x="0" y="97970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MX" sz="2200" b="1" dirty="0" smtClean="0">
                <a:cs typeface="Arial" pitchFamily="34" charset="0"/>
              </a:rPr>
              <a:t>Cultivos que mayor incremento de superficie cosechada tuvieron</a:t>
            </a:r>
          </a:p>
          <a:p>
            <a:pPr algn="ctr"/>
            <a:r>
              <a:rPr lang="es-MX" sz="2200" b="1" dirty="0" smtClean="0">
                <a:cs typeface="Arial" pitchFamily="34" charset="0"/>
              </a:rPr>
              <a:t>de 2007 a 2012, en términos porcentuales</a:t>
            </a:r>
            <a:endParaRPr lang="es-MX" sz="2000" dirty="0" smtClean="0">
              <a:cs typeface="Arial" pitchFamily="34" charset="0"/>
            </a:endParaRPr>
          </a:p>
        </p:txBody>
      </p:sp>
      <p:graphicFrame>
        <p:nvGraphicFramePr>
          <p:cNvPr id="5" name="1 Gráfico"/>
          <p:cNvGraphicFramePr/>
          <p:nvPr/>
        </p:nvGraphicFramePr>
        <p:xfrm>
          <a:off x="251520" y="1014412"/>
          <a:ext cx="8616255" cy="50788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7 Rectángulo"/>
          <p:cNvSpPr>
            <a:spLocks noChangeArrowheads="1"/>
          </p:cNvSpPr>
          <p:nvPr/>
        </p:nvSpPr>
        <p:spPr bwMode="auto">
          <a:xfrm>
            <a:off x="0" y="97970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MX" sz="2200" b="1" dirty="0" smtClean="0">
                <a:cs typeface="Arial" pitchFamily="34" charset="0"/>
              </a:rPr>
              <a:t>Cultivos que mayor decremento de superficie cosechada tuvieron</a:t>
            </a:r>
          </a:p>
          <a:p>
            <a:pPr algn="ctr"/>
            <a:r>
              <a:rPr lang="es-MX" sz="2200" b="1" dirty="0" smtClean="0">
                <a:cs typeface="Arial" pitchFamily="34" charset="0"/>
              </a:rPr>
              <a:t>de 2007 a 2012, en términos porcentuales</a:t>
            </a:r>
            <a:endParaRPr lang="es-MX" sz="2000" dirty="0" smtClean="0">
              <a:cs typeface="Arial" pitchFamily="34" charset="0"/>
            </a:endParaRPr>
          </a:p>
        </p:txBody>
      </p:sp>
      <p:graphicFrame>
        <p:nvGraphicFramePr>
          <p:cNvPr id="6" name="3 Gráfico"/>
          <p:cNvGraphicFramePr/>
          <p:nvPr/>
        </p:nvGraphicFramePr>
        <p:xfrm>
          <a:off x="323528" y="1052736"/>
          <a:ext cx="8496944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7 Rectángulo"/>
          <p:cNvSpPr>
            <a:spLocks noChangeArrowheads="1"/>
          </p:cNvSpPr>
          <p:nvPr/>
        </p:nvSpPr>
        <p:spPr bwMode="auto">
          <a:xfrm>
            <a:off x="0" y="9797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cs typeface="Arial" pitchFamily="34" charset="0"/>
              </a:rPr>
              <a:t>Producción por cultivo. Cultivos anuales</a:t>
            </a:r>
          </a:p>
          <a:p>
            <a:pPr algn="ctr"/>
            <a:r>
              <a:rPr lang="es-MX" sz="2400" dirty="0" smtClean="0">
                <a:cs typeface="Arial" pitchFamily="34" charset="0"/>
              </a:rPr>
              <a:t>Toneladas</a:t>
            </a:r>
            <a:endParaRPr lang="es-MX" sz="2400" dirty="0">
              <a:cs typeface="Arial" pitchFamily="34" charset="0"/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6804248" y="5517232"/>
            <a:ext cx="1872208" cy="864096"/>
          </a:xfrm>
          <a:prstGeom prst="roundRect">
            <a:avLst/>
          </a:prstGeom>
          <a:blipFill>
            <a:blip r:embed="rId2" cstate="print"/>
            <a:stretch>
              <a:fillRect/>
            </a:stretch>
          </a:blip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 smtClean="0">
                <a:solidFill>
                  <a:schemeClr val="tx1"/>
                </a:solidFill>
              </a:rPr>
              <a:t>Año agrícola</a:t>
            </a:r>
          </a:p>
          <a:p>
            <a:pPr algn="ctr"/>
            <a:r>
              <a:rPr lang="es-MX" sz="1600" b="1" dirty="0" smtClean="0">
                <a:solidFill>
                  <a:schemeClr val="tx1"/>
                </a:solidFill>
              </a:rPr>
              <a:t>Octubre 2011</a:t>
            </a:r>
          </a:p>
          <a:p>
            <a:pPr algn="ctr"/>
            <a:r>
              <a:rPr lang="es-MX" sz="1600" b="1" dirty="0" smtClean="0">
                <a:solidFill>
                  <a:schemeClr val="tx1"/>
                </a:solidFill>
              </a:rPr>
              <a:t>Septiembre 2012</a:t>
            </a:r>
            <a:endParaRPr lang="es-MX" sz="1600" b="1" dirty="0">
              <a:solidFill>
                <a:schemeClr val="tx1"/>
              </a:solidFill>
            </a:endParaRPr>
          </a:p>
        </p:txBody>
      </p:sp>
      <p:graphicFrame>
        <p:nvGraphicFramePr>
          <p:cNvPr id="10" name="4 Gráfico"/>
          <p:cNvGraphicFramePr/>
          <p:nvPr/>
        </p:nvGraphicFramePr>
        <p:xfrm>
          <a:off x="683568" y="908720"/>
          <a:ext cx="7776864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7 Rectángulo"/>
          <p:cNvSpPr>
            <a:spLocks noChangeArrowheads="1"/>
          </p:cNvSpPr>
          <p:nvPr/>
        </p:nvSpPr>
        <p:spPr bwMode="auto">
          <a:xfrm>
            <a:off x="0" y="9797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cs typeface="Arial" pitchFamily="34" charset="0"/>
              </a:rPr>
              <a:t>Producción por cultivo. Cultivos perennes</a:t>
            </a:r>
          </a:p>
          <a:p>
            <a:pPr algn="ctr"/>
            <a:r>
              <a:rPr lang="es-MX" sz="2400" dirty="0" smtClean="0">
                <a:cs typeface="Arial" pitchFamily="34" charset="0"/>
              </a:rPr>
              <a:t>Toneladas</a:t>
            </a:r>
            <a:endParaRPr lang="es-MX" sz="2400" dirty="0">
              <a:cs typeface="Arial" pitchFamily="34" charset="0"/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6804248" y="5517232"/>
            <a:ext cx="1872208" cy="864096"/>
          </a:xfrm>
          <a:prstGeom prst="roundRect">
            <a:avLst/>
          </a:prstGeom>
          <a:blipFill>
            <a:blip r:embed="rId2" cstate="print"/>
            <a:stretch>
              <a:fillRect/>
            </a:stretch>
          </a:blip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 smtClean="0">
                <a:solidFill>
                  <a:schemeClr val="tx1"/>
                </a:solidFill>
              </a:rPr>
              <a:t>Año agrícola</a:t>
            </a:r>
          </a:p>
          <a:p>
            <a:pPr algn="ctr"/>
            <a:r>
              <a:rPr lang="es-MX" sz="1600" b="1" dirty="0" smtClean="0">
                <a:solidFill>
                  <a:schemeClr val="tx1"/>
                </a:solidFill>
              </a:rPr>
              <a:t>Octubre 2011</a:t>
            </a:r>
          </a:p>
          <a:p>
            <a:pPr algn="ctr"/>
            <a:r>
              <a:rPr lang="es-MX" sz="1600" b="1" dirty="0" smtClean="0">
                <a:solidFill>
                  <a:schemeClr val="tx1"/>
                </a:solidFill>
              </a:rPr>
              <a:t>Septiembre 2012</a:t>
            </a:r>
            <a:endParaRPr lang="es-MX" sz="1600" b="1" dirty="0">
              <a:solidFill>
                <a:schemeClr val="tx1"/>
              </a:solidFill>
            </a:endParaRPr>
          </a:p>
        </p:txBody>
      </p:sp>
      <p:graphicFrame>
        <p:nvGraphicFramePr>
          <p:cNvPr id="10" name="7 Gráfico"/>
          <p:cNvGraphicFramePr/>
          <p:nvPr/>
        </p:nvGraphicFramePr>
        <p:xfrm>
          <a:off x="611560" y="1052736"/>
          <a:ext cx="7776864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1169622" y="6113679"/>
            <a:ext cx="680475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1200" dirty="0" smtClean="0"/>
              <a:t> Las Unidades de Producción grandes son aquellas que tienen más de 20 hectáreas de superficie sembrada y/ó más de 120 bovinos y/ó más de 150 porcinos.</a:t>
            </a:r>
            <a:endParaRPr lang="es-MX" sz="1200" dirty="0"/>
          </a:p>
        </p:txBody>
      </p:sp>
      <p:graphicFrame>
        <p:nvGraphicFramePr>
          <p:cNvPr id="7" name="3 Gráfico"/>
          <p:cNvGraphicFramePr/>
          <p:nvPr/>
        </p:nvGraphicFramePr>
        <p:xfrm>
          <a:off x="467544" y="980728"/>
          <a:ext cx="8208912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27 Rectángulo"/>
          <p:cNvSpPr>
            <a:spLocks noChangeArrowheads="1"/>
          </p:cNvSpPr>
          <p:nvPr/>
        </p:nvSpPr>
        <p:spPr bwMode="auto">
          <a:xfrm>
            <a:off x="0" y="88639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cs typeface="Arial" pitchFamily="34" charset="0"/>
              </a:rPr>
              <a:t>Porcentaje del volumen de producción de los principales cultivos anuales</a:t>
            </a:r>
          </a:p>
          <a:p>
            <a:pPr algn="ctr"/>
            <a:r>
              <a:rPr lang="es-MX" sz="2000" b="1" dirty="0" smtClean="0">
                <a:cs typeface="Arial" pitchFamily="34" charset="0"/>
              </a:rPr>
              <a:t>según tamaño de las Unidades de Producción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987824" y="5862414"/>
            <a:ext cx="2982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 smtClean="0"/>
              <a:t>Encuesta Nacional Agropecuaria 2012</a:t>
            </a:r>
            <a:endParaRPr lang="es-MX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27 Rectángulo"/>
          <p:cNvSpPr>
            <a:spLocks noChangeArrowheads="1"/>
          </p:cNvSpPr>
          <p:nvPr/>
        </p:nvSpPr>
        <p:spPr bwMode="auto">
          <a:xfrm>
            <a:off x="0" y="88639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cs typeface="Arial" pitchFamily="34" charset="0"/>
              </a:rPr>
              <a:t>Porcentaje del volumen de producción de los principales cultivos perennes</a:t>
            </a:r>
          </a:p>
          <a:p>
            <a:pPr algn="ctr"/>
            <a:r>
              <a:rPr lang="es-MX" sz="2000" b="1" dirty="0" smtClean="0">
                <a:cs typeface="Arial" pitchFamily="34" charset="0"/>
              </a:rPr>
              <a:t>según tamaño de las Unidades de Producción</a:t>
            </a:r>
          </a:p>
        </p:txBody>
      </p:sp>
      <p:graphicFrame>
        <p:nvGraphicFramePr>
          <p:cNvPr id="8" name="4 Gráfico"/>
          <p:cNvGraphicFramePr/>
          <p:nvPr/>
        </p:nvGraphicFramePr>
        <p:xfrm>
          <a:off x="395536" y="1052736"/>
          <a:ext cx="8352928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4 Rectángulo"/>
          <p:cNvSpPr/>
          <p:nvPr/>
        </p:nvSpPr>
        <p:spPr>
          <a:xfrm>
            <a:off x="1169622" y="6113679"/>
            <a:ext cx="680475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1200" dirty="0" smtClean="0"/>
              <a:t> Las Unidades de Producción grandes son aquellas que tienen más de 20 hectáreas de superficie sembrada y/ó más de 120 bovinos y/ó más de 150 porcinos.</a:t>
            </a:r>
            <a:endParaRPr lang="es-MX" sz="1200" dirty="0"/>
          </a:p>
        </p:txBody>
      </p:sp>
      <p:sp>
        <p:nvSpPr>
          <p:cNvPr id="6" name="5 CuadroTexto"/>
          <p:cNvSpPr txBox="1"/>
          <p:nvPr/>
        </p:nvSpPr>
        <p:spPr>
          <a:xfrm>
            <a:off x="2987824" y="5862414"/>
            <a:ext cx="2982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 smtClean="0"/>
              <a:t>Encuesta Nacional Agropecuaria 2012</a:t>
            </a:r>
            <a:endParaRPr lang="es-MX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7 Rectángulo"/>
          <p:cNvSpPr>
            <a:spLocks noChangeArrowheads="1"/>
          </p:cNvSpPr>
          <p:nvPr/>
        </p:nvSpPr>
        <p:spPr bwMode="auto">
          <a:xfrm>
            <a:off x="0" y="116632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cs typeface="Arial" pitchFamily="34" charset="0"/>
              </a:rPr>
              <a:t>Población de bovinos, porcinos y aves de corral</a:t>
            </a:r>
          </a:p>
          <a:p>
            <a:pPr algn="ctr"/>
            <a:r>
              <a:rPr lang="es-MX" sz="2000" dirty="0" smtClean="0">
                <a:cs typeface="Arial" pitchFamily="34" charset="0"/>
              </a:rPr>
              <a:t>(millones de cabezas el 30 de septiembre de 2007 y de 2012)</a:t>
            </a:r>
          </a:p>
        </p:txBody>
      </p:sp>
      <p:grpSp>
        <p:nvGrpSpPr>
          <p:cNvPr id="12" name="11 Grupo"/>
          <p:cNvGrpSpPr/>
          <p:nvPr/>
        </p:nvGrpSpPr>
        <p:grpSpPr>
          <a:xfrm>
            <a:off x="251520" y="846043"/>
            <a:ext cx="8280920" cy="2880320"/>
            <a:chOff x="251520" y="846043"/>
            <a:chExt cx="8280920" cy="2880320"/>
          </a:xfrm>
        </p:grpSpPr>
        <p:graphicFrame>
          <p:nvGraphicFramePr>
            <p:cNvPr id="5" name="5 Gráfico"/>
            <p:cNvGraphicFramePr/>
            <p:nvPr/>
          </p:nvGraphicFramePr>
          <p:xfrm>
            <a:off x="251520" y="846043"/>
            <a:ext cx="4104456" cy="288032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6" name="6 Gráfico"/>
            <p:cNvGraphicFramePr/>
            <p:nvPr/>
          </p:nvGraphicFramePr>
          <p:xfrm>
            <a:off x="4427984" y="846043"/>
            <a:ext cx="4104456" cy="288032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grpSp>
        <p:nvGrpSpPr>
          <p:cNvPr id="9" name="8 Grupo"/>
          <p:cNvGrpSpPr/>
          <p:nvPr/>
        </p:nvGrpSpPr>
        <p:grpSpPr>
          <a:xfrm>
            <a:off x="863588" y="3789040"/>
            <a:ext cx="7056784" cy="2808312"/>
            <a:chOff x="1187624" y="3717032"/>
            <a:chExt cx="7056784" cy="2808312"/>
          </a:xfrm>
        </p:grpSpPr>
        <p:sp>
          <p:nvSpPr>
            <p:cNvPr id="11" name="10 CuadroTexto"/>
            <p:cNvSpPr txBox="1"/>
            <p:nvPr/>
          </p:nvSpPr>
          <p:spPr>
            <a:xfrm>
              <a:off x="5580112" y="4525280"/>
              <a:ext cx="2664296" cy="1191816"/>
            </a:xfrm>
            <a:prstGeom prst="roundRect">
              <a:avLst/>
            </a:prstGeom>
            <a:gradFill flip="none" rotWithShape="1">
              <a:gsLst>
                <a:gs pos="0">
                  <a:srgbClr val="006600">
                    <a:tint val="66000"/>
                    <a:satMod val="160000"/>
                  </a:srgbClr>
                </a:gs>
                <a:gs pos="50000">
                  <a:srgbClr val="006600">
                    <a:tint val="44500"/>
                    <a:satMod val="160000"/>
                  </a:srgbClr>
                </a:gs>
                <a:gs pos="100000">
                  <a:srgbClr val="006600">
                    <a:tint val="23500"/>
                    <a:satMod val="160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MX" sz="1600" dirty="0" smtClean="0"/>
                <a:t>La ENA 2012 reporta una producción nacional media diaria de huevo de</a:t>
              </a:r>
            </a:p>
            <a:p>
              <a:pPr algn="ctr"/>
              <a:r>
                <a:rPr lang="es-MX" sz="1600" dirty="0" smtClean="0"/>
                <a:t>7,616 toneladas</a:t>
              </a:r>
              <a:endParaRPr lang="es-MX" sz="1600" dirty="0"/>
            </a:p>
          </p:txBody>
        </p:sp>
        <p:graphicFrame>
          <p:nvGraphicFramePr>
            <p:cNvPr id="7" name="7 Gráfico"/>
            <p:cNvGraphicFramePr/>
            <p:nvPr/>
          </p:nvGraphicFramePr>
          <p:xfrm>
            <a:off x="1187624" y="3717032"/>
            <a:ext cx="4104456" cy="280831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8" name="7 Flecha a la derecha con bandas"/>
            <p:cNvSpPr/>
            <p:nvPr/>
          </p:nvSpPr>
          <p:spPr>
            <a:xfrm>
              <a:off x="5004048" y="4878872"/>
              <a:ext cx="432048" cy="484632"/>
            </a:xfrm>
            <a:prstGeom prst="stripedRightArrow">
              <a:avLst/>
            </a:prstGeom>
            <a:solidFill>
              <a:srgbClr val="006600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10" name="Picture 2" descr="http://www.cronica.com.mx/notas/nimagenes/4/920863d4c9_IMG_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373216"/>
            <a:ext cx="792088" cy="526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26 Llamada con línea 1"/>
          <p:cNvSpPr/>
          <p:nvPr/>
        </p:nvSpPr>
        <p:spPr>
          <a:xfrm>
            <a:off x="719572" y="4929554"/>
            <a:ext cx="2059714" cy="1008112"/>
          </a:xfrm>
          <a:prstGeom prst="borderCallout1">
            <a:avLst>
              <a:gd name="adj1" fmla="val -1299"/>
              <a:gd name="adj2" fmla="val 50322"/>
              <a:gd name="adj3" fmla="val -150306"/>
              <a:gd name="adj4" fmla="val 195115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200" b="1" dirty="0" smtClean="0"/>
              <a:t>Crédito y seguro</a:t>
            </a:r>
            <a:endParaRPr lang="es-MX" sz="2200" b="1" dirty="0"/>
          </a:p>
        </p:txBody>
      </p:sp>
      <p:sp>
        <p:nvSpPr>
          <p:cNvPr id="14" name="13 Llamada con línea 1"/>
          <p:cNvSpPr/>
          <p:nvPr/>
        </p:nvSpPr>
        <p:spPr>
          <a:xfrm>
            <a:off x="3521785" y="4932000"/>
            <a:ext cx="2520000" cy="1008000"/>
          </a:xfrm>
          <a:prstGeom prst="borderCallout1">
            <a:avLst>
              <a:gd name="adj1" fmla="val 474"/>
              <a:gd name="adj2" fmla="val 49011"/>
              <a:gd name="adj3" fmla="val -215232"/>
              <a:gd name="adj4" fmla="val 49392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200" b="1" dirty="0" smtClean="0"/>
              <a:t>Problemas para el desarrollo de las actividades </a:t>
            </a:r>
            <a:endParaRPr lang="es-MX" sz="2200" b="1" dirty="0"/>
          </a:p>
        </p:txBody>
      </p:sp>
      <p:sp>
        <p:nvSpPr>
          <p:cNvPr id="3" name="27 Rectángulo"/>
          <p:cNvSpPr>
            <a:spLocks noChangeArrowheads="1"/>
          </p:cNvSpPr>
          <p:nvPr/>
        </p:nvSpPr>
        <p:spPr bwMode="auto">
          <a:xfrm>
            <a:off x="0" y="79308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cs typeface="Arial" pitchFamily="34" charset="0"/>
              </a:rPr>
              <a:t>Resultados temáticos</a:t>
            </a:r>
          </a:p>
        </p:txBody>
      </p:sp>
      <p:sp>
        <p:nvSpPr>
          <p:cNvPr id="20" name="19 Llamada con línea 1"/>
          <p:cNvSpPr/>
          <p:nvPr/>
        </p:nvSpPr>
        <p:spPr>
          <a:xfrm>
            <a:off x="719572" y="980728"/>
            <a:ext cx="1830857" cy="1184648"/>
          </a:xfrm>
          <a:prstGeom prst="borderCallout1">
            <a:avLst>
              <a:gd name="adj1" fmla="val 101242"/>
              <a:gd name="adj2" fmla="val 49652"/>
              <a:gd name="adj3" fmla="val 204913"/>
              <a:gd name="adj4" fmla="val 219200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200" b="1" dirty="0" smtClean="0"/>
              <a:t>Superficies y sistemas de riego</a:t>
            </a:r>
            <a:endParaRPr lang="es-MX" sz="2200" b="1" dirty="0"/>
          </a:p>
        </p:txBody>
      </p:sp>
      <p:sp>
        <p:nvSpPr>
          <p:cNvPr id="26" name="25 Llamada con línea 1"/>
          <p:cNvSpPr/>
          <p:nvPr/>
        </p:nvSpPr>
        <p:spPr>
          <a:xfrm>
            <a:off x="6588224" y="4785538"/>
            <a:ext cx="1872208" cy="1152128"/>
          </a:xfrm>
          <a:prstGeom prst="borderCallout1">
            <a:avLst>
              <a:gd name="adj1" fmla="val -993"/>
              <a:gd name="adj2" fmla="val 50046"/>
              <a:gd name="adj3" fmla="val -120639"/>
              <a:gd name="adj4" fmla="val -9792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200" b="1" dirty="0" smtClean="0"/>
              <a:t>Mano de obra y edad de los productores</a:t>
            </a:r>
            <a:endParaRPr lang="es-MX" sz="2200" b="1" dirty="0"/>
          </a:p>
        </p:txBody>
      </p:sp>
      <p:sp>
        <p:nvSpPr>
          <p:cNvPr id="31" name="30 Llamada con línea 1"/>
          <p:cNvSpPr/>
          <p:nvPr/>
        </p:nvSpPr>
        <p:spPr>
          <a:xfrm>
            <a:off x="7049146" y="980728"/>
            <a:ext cx="1411286" cy="868742"/>
          </a:xfrm>
          <a:prstGeom prst="borderCallout1">
            <a:avLst>
              <a:gd name="adj1" fmla="val 99469"/>
              <a:gd name="adj2" fmla="val 49787"/>
              <a:gd name="adj3" fmla="val 277595"/>
              <a:gd name="adj4" fmla="val -16129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200" b="1" dirty="0" err="1" smtClean="0"/>
              <a:t>TIC´s</a:t>
            </a:r>
            <a:endParaRPr lang="es-MX" sz="2200" b="1" dirty="0"/>
          </a:p>
        </p:txBody>
      </p:sp>
      <p:sp>
        <p:nvSpPr>
          <p:cNvPr id="34" name="33 Llamada con línea 1"/>
          <p:cNvSpPr/>
          <p:nvPr/>
        </p:nvSpPr>
        <p:spPr>
          <a:xfrm>
            <a:off x="3898142" y="980728"/>
            <a:ext cx="1767286" cy="868742"/>
          </a:xfrm>
          <a:prstGeom prst="borderCallout1">
            <a:avLst>
              <a:gd name="adj1" fmla="val 99469"/>
              <a:gd name="adj2" fmla="val 49787"/>
              <a:gd name="adj3" fmla="val 213501"/>
              <a:gd name="adj4" fmla="val 4976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200" b="1" dirty="0" smtClean="0"/>
              <a:t>Tecnologías</a:t>
            </a:r>
            <a:endParaRPr lang="es-MX" sz="2200" b="1" dirty="0"/>
          </a:p>
        </p:txBody>
      </p:sp>
      <p:sp>
        <p:nvSpPr>
          <p:cNvPr id="19" name="18 Hexágono"/>
          <p:cNvSpPr/>
          <p:nvPr/>
        </p:nvSpPr>
        <p:spPr>
          <a:xfrm>
            <a:off x="3438534" y="2525509"/>
            <a:ext cx="2642016" cy="1730453"/>
          </a:xfrm>
          <a:prstGeom prst="hexagon">
            <a:avLst/>
          </a:prstGeo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400" b="1" dirty="0" smtClean="0"/>
              <a:t>Resultados temáticos</a:t>
            </a:r>
            <a:endParaRPr lang="es-MX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7 Rectángulo"/>
          <p:cNvSpPr>
            <a:spLocks noChangeArrowheads="1"/>
          </p:cNvSpPr>
          <p:nvPr/>
        </p:nvSpPr>
        <p:spPr bwMode="auto">
          <a:xfrm>
            <a:off x="0" y="116632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cs typeface="Arial" pitchFamily="34" charset="0"/>
              </a:rPr>
              <a:t>La Encuesta Nacional Agropecuaria 2012</a:t>
            </a:r>
          </a:p>
          <a:p>
            <a:pPr algn="ctr"/>
            <a:r>
              <a:rPr lang="es-MX" sz="2400" b="1" dirty="0" smtClean="0">
                <a:cs typeface="Arial" pitchFamily="34" charset="0"/>
              </a:rPr>
              <a:t>Contenido de la presentación</a:t>
            </a:r>
            <a:endParaRPr lang="es-MX" sz="2400" b="1" dirty="0">
              <a:cs typeface="Arial" pitchFamily="34" charset="0"/>
            </a:endParaRPr>
          </a:p>
        </p:txBody>
      </p:sp>
      <p:graphicFrame>
        <p:nvGraphicFramePr>
          <p:cNvPr id="4" name="3 Diagrama"/>
          <p:cNvGraphicFramePr/>
          <p:nvPr/>
        </p:nvGraphicFramePr>
        <p:xfrm>
          <a:off x="323528" y="1772816"/>
          <a:ext cx="8496944" cy="2736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7 Rectángulo"/>
          <p:cNvSpPr>
            <a:spLocks noChangeArrowheads="1"/>
          </p:cNvSpPr>
          <p:nvPr/>
        </p:nvSpPr>
        <p:spPr bwMode="auto">
          <a:xfrm>
            <a:off x="0" y="97970"/>
            <a:ext cx="9144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MX" sz="2200" b="1" dirty="0" smtClean="0">
                <a:cs typeface="Arial" pitchFamily="34" charset="0"/>
              </a:rPr>
              <a:t>Superficies sembradas de riego y de temporal</a:t>
            </a:r>
          </a:p>
        </p:txBody>
      </p:sp>
      <p:grpSp>
        <p:nvGrpSpPr>
          <p:cNvPr id="11" name="10 Grupo"/>
          <p:cNvGrpSpPr/>
          <p:nvPr/>
        </p:nvGrpSpPr>
        <p:grpSpPr>
          <a:xfrm>
            <a:off x="1187624" y="836712"/>
            <a:ext cx="6565034" cy="5253944"/>
            <a:chOff x="1187624" y="1055376"/>
            <a:chExt cx="6565034" cy="5253944"/>
          </a:xfrm>
        </p:grpSpPr>
        <p:graphicFrame>
          <p:nvGraphicFramePr>
            <p:cNvPr id="10" name="7 Diagrama"/>
            <p:cNvGraphicFramePr/>
            <p:nvPr/>
          </p:nvGraphicFramePr>
          <p:xfrm>
            <a:off x="1369906" y="1705302"/>
            <a:ext cx="6382752" cy="460401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2" name="11 CuadroTexto"/>
            <p:cNvSpPr txBox="1"/>
            <p:nvPr/>
          </p:nvSpPr>
          <p:spPr>
            <a:xfrm>
              <a:off x="3176562" y="1055377"/>
              <a:ext cx="2009252" cy="645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b="1" dirty="0" smtClean="0"/>
                <a:t>Censo Agropecuario 2007</a:t>
              </a:r>
              <a:endParaRPr lang="es-MX" b="1" dirty="0"/>
            </a:p>
          </p:txBody>
        </p:sp>
        <p:sp>
          <p:nvSpPr>
            <p:cNvPr id="13" name="12 CuadroTexto"/>
            <p:cNvSpPr txBox="1"/>
            <p:nvPr/>
          </p:nvSpPr>
          <p:spPr>
            <a:xfrm>
              <a:off x="5433877" y="1055376"/>
              <a:ext cx="2179476" cy="6774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b="1" dirty="0" smtClean="0"/>
                <a:t>Encuesta Nacional Agropecuaria 2012</a:t>
              </a:r>
              <a:endParaRPr lang="es-MX" b="1" dirty="0"/>
            </a:p>
          </p:txBody>
        </p:sp>
        <p:sp>
          <p:nvSpPr>
            <p:cNvPr id="14" name="13 CuadroTexto"/>
            <p:cNvSpPr txBox="1"/>
            <p:nvPr/>
          </p:nvSpPr>
          <p:spPr>
            <a:xfrm>
              <a:off x="1187624" y="4669298"/>
              <a:ext cx="1978852" cy="741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000" b="1" dirty="0" smtClean="0"/>
                <a:t>Superficie de temporal</a:t>
              </a:r>
              <a:endParaRPr lang="es-MX" sz="2000" b="1" dirty="0"/>
            </a:p>
          </p:txBody>
        </p:sp>
        <p:sp>
          <p:nvSpPr>
            <p:cNvPr id="15" name="14 CuadroTexto"/>
            <p:cNvSpPr txBox="1"/>
            <p:nvPr/>
          </p:nvSpPr>
          <p:spPr>
            <a:xfrm>
              <a:off x="1187624" y="2263815"/>
              <a:ext cx="1978852" cy="741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000" b="1" dirty="0" smtClean="0"/>
                <a:t>Superficie de riego</a:t>
              </a:r>
              <a:endParaRPr lang="es-MX" sz="20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7 Rectángulo"/>
          <p:cNvSpPr>
            <a:spLocks noChangeArrowheads="1"/>
          </p:cNvSpPr>
          <p:nvPr/>
        </p:nvSpPr>
        <p:spPr bwMode="auto">
          <a:xfrm>
            <a:off x="0" y="97970"/>
            <a:ext cx="9144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MX" sz="2200" b="1" dirty="0" smtClean="0">
                <a:cs typeface="Arial" pitchFamily="34" charset="0"/>
              </a:rPr>
              <a:t>Sistemas de riego</a:t>
            </a:r>
          </a:p>
        </p:txBody>
      </p:sp>
      <p:sp>
        <p:nvSpPr>
          <p:cNvPr id="5" name="4 Rectángulo"/>
          <p:cNvSpPr/>
          <p:nvPr/>
        </p:nvSpPr>
        <p:spPr>
          <a:xfrm>
            <a:off x="179512" y="6237312"/>
            <a:ext cx="8748464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1200" dirty="0" smtClean="0"/>
              <a:t> La suma de porcentajes es diferente al 100% debido a que las Unidades de Producción pueden haber declarado más de un concepto.</a:t>
            </a:r>
            <a:endParaRPr lang="es-MX" sz="1200" dirty="0"/>
          </a:p>
        </p:txBody>
      </p:sp>
      <p:graphicFrame>
        <p:nvGraphicFramePr>
          <p:cNvPr id="7" name="7 Gráfico"/>
          <p:cNvGraphicFramePr/>
          <p:nvPr/>
        </p:nvGraphicFramePr>
        <p:xfrm>
          <a:off x="269776" y="692697"/>
          <a:ext cx="8604448" cy="5250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27 Rectángulo"/>
          <p:cNvSpPr>
            <a:spLocks noChangeArrowheads="1"/>
          </p:cNvSpPr>
          <p:nvPr/>
        </p:nvSpPr>
        <p:spPr bwMode="auto">
          <a:xfrm>
            <a:off x="0" y="60646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cs typeface="Arial" pitchFamily="34" charset="0"/>
              </a:rPr>
              <a:t>Calidad del agua utilizada para irrigación,</a:t>
            </a:r>
          </a:p>
          <a:p>
            <a:pPr algn="ctr"/>
            <a:r>
              <a:rPr lang="es-MX" sz="2000" b="1" dirty="0" smtClean="0">
                <a:cs typeface="Arial" pitchFamily="34" charset="0"/>
              </a:rPr>
              <a:t>según el tamaño de las Unidades de producción</a:t>
            </a:r>
            <a:endParaRPr lang="es-MX" sz="2000" dirty="0" smtClean="0">
              <a:cs typeface="Arial" pitchFamily="34" charset="0"/>
            </a:endParaRPr>
          </a:p>
        </p:txBody>
      </p:sp>
      <p:grpSp>
        <p:nvGrpSpPr>
          <p:cNvPr id="9" name="8 Grupo"/>
          <p:cNvGrpSpPr/>
          <p:nvPr/>
        </p:nvGrpSpPr>
        <p:grpSpPr>
          <a:xfrm>
            <a:off x="251764" y="6160334"/>
            <a:ext cx="8640472" cy="646331"/>
            <a:chOff x="35496" y="6160334"/>
            <a:chExt cx="8640472" cy="646331"/>
          </a:xfrm>
        </p:grpSpPr>
        <p:sp>
          <p:nvSpPr>
            <p:cNvPr id="11" name="10 Rectángulo"/>
            <p:cNvSpPr/>
            <p:nvPr/>
          </p:nvSpPr>
          <p:spPr>
            <a:xfrm>
              <a:off x="5508104" y="6160334"/>
              <a:ext cx="3167864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s-MX" sz="1200" dirty="0" smtClean="0"/>
                <a:t> La suma de porcentajes es diferente al 100% debido a que las Unidades de Producción pueden haber declarado más de un concepto.</a:t>
              </a:r>
              <a:endParaRPr lang="es-MX" sz="1200" dirty="0"/>
            </a:p>
          </p:txBody>
        </p:sp>
        <p:sp>
          <p:nvSpPr>
            <p:cNvPr id="6" name="5 Rectángulo"/>
            <p:cNvSpPr/>
            <p:nvPr/>
          </p:nvSpPr>
          <p:spPr>
            <a:xfrm>
              <a:off x="35496" y="6160334"/>
              <a:ext cx="4392488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s-MX" sz="1200" dirty="0" smtClean="0"/>
                <a:t> Las Unidades de Producción grandes son aquellas que tienen más de 20 hectáreas de superficie sembrada y/ó más de 120 bovinos y/ó más de 150 porcinos.</a:t>
              </a:r>
              <a:endParaRPr lang="es-MX" sz="1200" dirty="0"/>
            </a:p>
          </p:txBody>
        </p:sp>
        <p:sp>
          <p:nvSpPr>
            <p:cNvPr id="8" name="7 CuadroTexto"/>
            <p:cNvSpPr txBox="1"/>
            <p:nvPr/>
          </p:nvSpPr>
          <p:spPr>
            <a:xfrm>
              <a:off x="4427984" y="6437333"/>
              <a:ext cx="113685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s-MX" dirty="0" smtClean="0"/>
                <a:t>                  </a:t>
              </a:r>
              <a:endParaRPr lang="es-MX" dirty="0"/>
            </a:p>
          </p:txBody>
        </p:sp>
      </p:grpSp>
      <p:graphicFrame>
        <p:nvGraphicFramePr>
          <p:cNvPr id="12" name="3 Gráfico"/>
          <p:cNvGraphicFramePr/>
          <p:nvPr/>
        </p:nvGraphicFramePr>
        <p:xfrm>
          <a:off x="395536" y="620688"/>
          <a:ext cx="8248649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12 CuadroTexto"/>
          <p:cNvSpPr txBox="1"/>
          <p:nvPr/>
        </p:nvSpPr>
        <p:spPr>
          <a:xfrm>
            <a:off x="3177580" y="5949280"/>
            <a:ext cx="278884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300" b="1" dirty="0" smtClean="0"/>
              <a:t>Encuesta Nacional Agropecuaria 2012</a:t>
            </a:r>
            <a:endParaRPr lang="es-MX" sz="13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7 Rectángulo"/>
          <p:cNvSpPr>
            <a:spLocks noChangeArrowheads="1"/>
          </p:cNvSpPr>
          <p:nvPr/>
        </p:nvSpPr>
        <p:spPr bwMode="auto">
          <a:xfrm>
            <a:off x="0" y="79308"/>
            <a:ext cx="9144000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MX" sz="2300" b="1" dirty="0" smtClean="0">
                <a:cs typeface="Arial" pitchFamily="34" charset="0"/>
              </a:rPr>
              <a:t>Calidad del agua utilizada para irrigación</a:t>
            </a:r>
          </a:p>
        </p:txBody>
      </p:sp>
      <p:sp>
        <p:nvSpPr>
          <p:cNvPr id="7" name="6 Rectángulo"/>
          <p:cNvSpPr/>
          <p:nvPr/>
        </p:nvSpPr>
        <p:spPr>
          <a:xfrm>
            <a:off x="197768" y="6237312"/>
            <a:ext cx="8748464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1200" dirty="0" smtClean="0"/>
              <a:t> La suma de porcentajes es diferente al 100% debido a que las Unidades de Producción pueden haber declarado más de un concepto.</a:t>
            </a:r>
            <a:endParaRPr lang="es-MX" sz="1200" dirty="0"/>
          </a:p>
        </p:txBody>
      </p:sp>
      <p:graphicFrame>
        <p:nvGraphicFramePr>
          <p:cNvPr id="5" name="1 Gráfico"/>
          <p:cNvGraphicFramePr/>
          <p:nvPr/>
        </p:nvGraphicFramePr>
        <p:xfrm>
          <a:off x="323528" y="692696"/>
          <a:ext cx="8640960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27 Rectángulo"/>
          <p:cNvSpPr>
            <a:spLocks noChangeArrowheads="1"/>
          </p:cNvSpPr>
          <p:nvPr/>
        </p:nvSpPr>
        <p:spPr bwMode="auto">
          <a:xfrm>
            <a:off x="0" y="69977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cs typeface="Arial" pitchFamily="34" charset="0"/>
              </a:rPr>
              <a:t>Origen del agua de riego, según el tamaño de las Unidades de Producción</a:t>
            </a:r>
            <a:endParaRPr lang="es-MX" sz="2000" dirty="0" smtClean="0">
              <a:cs typeface="Arial" pitchFamily="34" charset="0"/>
            </a:endParaRPr>
          </a:p>
        </p:txBody>
      </p:sp>
      <p:grpSp>
        <p:nvGrpSpPr>
          <p:cNvPr id="7" name="6 Grupo"/>
          <p:cNvGrpSpPr/>
          <p:nvPr/>
        </p:nvGrpSpPr>
        <p:grpSpPr>
          <a:xfrm>
            <a:off x="251764" y="6160334"/>
            <a:ext cx="8640472" cy="646331"/>
            <a:chOff x="35496" y="6160334"/>
            <a:chExt cx="8640472" cy="646331"/>
          </a:xfrm>
        </p:grpSpPr>
        <p:sp>
          <p:nvSpPr>
            <p:cNvPr id="9" name="8 Rectángulo"/>
            <p:cNvSpPr/>
            <p:nvPr/>
          </p:nvSpPr>
          <p:spPr>
            <a:xfrm>
              <a:off x="5508104" y="6160334"/>
              <a:ext cx="3167864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s-MX" sz="1200" dirty="0" smtClean="0"/>
                <a:t> La suma de porcentajes es diferente al 100% debido a que las Unidades de Producción pueden haber declarado más de un concepto.</a:t>
              </a:r>
              <a:endParaRPr lang="es-MX" sz="1200" dirty="0"/>
            </a:p>
          </p:txBody>
        </p:sp>
        <p:sp>
          <p:nvSpPr>
            <p:cNvPr id="12" name="11 Rectángulo"/>
            <p:cNvSpPr/>
            <p:nvPr/>
          </p:nvSpPr>
          <p:spPr>
            <a:xfrm>
              <a:off x="35496" y="6160334"/>
              <a:ext cx="4392488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s-MX" sz="1200" dirty="0" smtClean="0"/>
                <a:t> Las Unidades de Producción grandes son aquellas que tienen más de 20 hectáreas de superficie sembrada y/ó más de 120 bovinos y/ó más de 150 porcinos.</a:t>
              </a:r>
              <a:endParaRPr lang="es-MX" sz="1200" dirty="0"/>
            </a:p>
          </p:txBody>
        </p:sp>
        <p:sp>
          <p:nvSpPr>
            <p:cNvPr id="13" name="12 CuadroTexto"/>
            <p:cNvSpPr txBox="1"/>
            <p:nvPr/>
          </p:nvSpPr>
          <p:spPr>
            <a:xfrm>
              <a:off x="4427984" y="6437333"/>
              <a:ext cx="113685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s-MX" dirty="0" smtClean="0"/>
                <a:t>                  </a:t>
              </a:r>
              <a:endParaRPr lang="es-MX" dirty="0"/>
            </a:p>
          </p:txBody>
        </p:sp>
      </p:grpSp>
      <p:graphicFrame>
        <p:nvGraphicFramePr>
          <p:cNvPr id="11" name="5 Gráfico"/>
          <p:cNvGraphicFramePr/>
          <p:nvPr/>
        </p:nvGraphicFramePr>
        <p:xfrm>
          <a:off x="179512" y="476672"/>
          <a:ext cx="8681790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13 CuadroTexto"/>
          <p:cNvSpPr txBox="1"/>
          <p:nvPr/>
        </p:nvSpPr>
        <p:spPr>
          <a:xfrm>
            <a:off x="3275856" y="5923927"/>
            <a:ext cx="278884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300" b="1" dirty="0" smtClean="0"/>
              <a:t>Encuesta Nacional Agropecuaria 2012</a:t>
            </a:r>
            <a:endParaRPr lang="es-MX" sz="13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907704" y="6074673"/>
            <a:ext cx="5341975" cy="369332"/>
          </a:xfrm>
          <a:prstGeom prst="rect">
            <a:avLst/>
          </a:prstGeom>
          <a:gradFill flip="none" rotWithShape="1">
            <a:gsLst>
              <a:gs pos="0">
                <a:srgbClr val="CC9900">
                  <a:tint val="66000"/>
                  <a:satMod val="160000"/>
                </a:srgbClr>
              </a:gs>
              <a:gs pos="50000">
                <a:srgbClr val="CC9900">
                  <a:tint val="44500"/>
                  <a:satMod val="160000"/>
                </a:srgbClr>
              </a:gs>
              <a:gs pos="100000">
                <a:srgbClr val="CC9900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es-MX" dirty="0" smtClean="0"/>
              <a:t>Unidades de producción con actividad agrícola = 95.0%</a:t>
            </a:r>
            <a:endParaRPr lang="es-MX" dirty="0"/>
          </a:p>
        </p:txBody>
      </p:sp>
      <p:sp>
        <p:nvSpPr>
          <p:cNvPr id="5" name="4 Rectángulo"/>
          <p:cNvSpPr/>
          <p:nvPr/>
        </p:nvSpPr>
        <p:spPr>
          <a:xfrm>
            <a:off x="179512" y="6392361"/>
            <a:ext cx="8784976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1200" dirty="0" smtClean="0"/>
              <a:t> La suma de porcentajes es diferente al 100% debido a que las Unidades de Producción pueden haber declarado más de un concepto.</a:t>
            </a:r>
            <a:endParaRPr lang="es-MX" sz="1200" dirty="0"/>
          </a:p>
        </p:txBody>
      </p:sp>
      <p:graphicFrame>
        <p:nvGraphicFramePr>
          <p:cNvPr id="8" name="6 Gráfico"/>
          <p:cNvGraphicFramePr/>
          <p:nvPr/>
        </p:nvGraphicFramePr>
        <p:xfrm>
          <a:off x="359532" y="836712"/>
          <a:ext cx="8424936" cy="52334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27 Rectángulo"/>
          <p:cNvSpPr>
            <a:spLocks noChangeArrowheads="1"/>
          </p:cNvSpPr>
          <p:nvPr/>
        </p:nvSpPr>
        <p:spPr bwMode="auto">
          <a:xfrm>
            <a:off x="0" y="9797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cs typeface="Arial" pitchFamily="34" charset="0"/>
              </a:rPr>
              <a:t>Tecnologías que utilizan las Unidades de Producción</a:t>
            </a:r>
          </a:p>
          <a:p>
            <a:pPr algn="ctr"/>
            <a:r>
              <a:rPr lang="es-MX" sz="2000" b="1" dirty="0" smtClean="0">
                <a:cs typeface="Arial" pitchFamily="34" charset="0"/>
              </a:rPr>
              <a:t>que realizan la actividad agrícola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6012160" y="5733256"/>
            <a:ext cx="2982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 smtClean="0"/>
              <a:t>Encuesta Nacional Agropecuaria 2012</a:t>
            </a:r>
            <a:endParaRPr lang="es-MX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27 Rectángulo"/>
          <p:cNvSpPr>
            <a:spLocks noChangeArrowheads="1"/>
          </p:cNvSpPr>
          <p:nvPr/>
        </p:nvSpPr>
        <p:spPr bwMode="auto">
          <a:xfrm>
            <a:off x="0" y="88639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cs typeface="Arial" pitchFamily="34" charset="0"/>
              </a:rPr>
              <a:t>Principales tecnologías que utilizan las Unidades de Producción</a:t>
            </a:r>
          </a:p>
          <a:p>
            <a:pPr algn="ctr"/>
            <a:r>
              <a:rPr lang="es-MX" sz="2000" b="1" dirty="0" smtClean="0">
                <a:cs typeface="Arial" pitchFamily="34" charset="0"/>
              </a:rPr>
              <a:t>que realizan la actividad agrícola, según tamaño</a:t>
            </a:r>
          </a:p>
        </p:txBody>
      </p:sp>
      <p:graphicFrame>
        <p:nvGraphicFramePr>
          <p:cNvPr id="11" name="11 Gráfico"/>
          <p:cNvGraphicFramePr/>
          <p:nvPr/>
        </p:nvGraphicFramePr>
        <p:xfrm>
          <a:off x="251520" y="620688"/>
          <a:ext cx="8712968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8" name="7 Grupo"/>
          <p:cNvGrpSpPr/>
          <p:nvPr/>
        </p:nvGrpSpPr>
        <p:grpSpPr>
          <a:xfrm>
            <a:off x="251764" y="6141672"/>
            <a:ext cx="8640472" cy="646331"/>
            <a:chOff x="35496" y="6160334"/>
            <a:chExt cx="8640472" cy="646331"/>
          </a:xfrm>
        </p:grpSpPr>
        <p:sp>
          <p:nvSpPr>
            <p:cNvPr id="9" name="8 Rectángulo"/>
            <p:cNvSpPr/>
            <p:nvPr/>
          </p:nvSpPr>
          <p:spPr>
            <a:xfrm>
              <a:off x="5508104" y="6160334"/>
              <a:ext cx="3167864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s-MX" sz="1200" dirty="0" smtClean="0"/>
                <a:t> La suma de porcentajes es diferente al 100% debido a que las Unidades de Producción pueden haber declarado más de un concepto.</a:t>
              </a:r>
              <a:endParaRPr lang="es-MX" sz="1200" dirty="0"/>
            </a:p>
          </p:txBody>
        </p:sp>
        <p:sp>
          <p:nvSpPr>
            <p:cNvPr id="12" name="11 Rectángulo"/>
            <p:cNvSpPr/>
            <p:nvPr/>
          </p:nvSpPr>
          <p:spPr>
            <a:xfrm>
              <a:off x="35496" y="6160334"/>
              <a:ext cx="4392488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s-MX" sz="1200" dirty="0" smtClean="0"/>
                <a:t> Las Unidades de Producción grandes son aquellas que tienen más de 20 hectáreas de superficie sembrada y/ó más de 120 bovinos y/ó más de 150 porcinos.</a:t>
              </a:r>
              <a:endParaRPr lang="es-MX" sz="1200" dirty="0"/>
            </a:p>
          </p:txBody>
        </p:sp>
        <p:sp>
          <p:nvSpPr>
            <p:cNvPr id="13" name="12 CuadroTexto"/>
            <p:cNvSpPr txBox="1"/>
            <p:nvPr/>
          </p:nvSpPr>
          <p:spPr>
            <a:xfrm>
              <a:off x="4427984" y="6437333"/>
              <a:ext cx="113685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s-MX" dirty="0" smtClean="0"/>
                <a:t>                  </a:t>
              </a:r>
              <a:endParaRPr lang="es-MX" dirty="0"/>
            </a:p>
          </p:txBody>
        </p:sp>
      </p:grpSp>
      <p:sp>
        <p:nvSpPr>
          <p:cNvPr id="14" name="13 CuadroTexto"/>
          <p:cNvSpPr txBox="1"/>
          <p:nvPr/>
        </p:nvSpPr>
        <p:spPr>
          <a:xfrm>
            <a:off x="2987824" y="5862414"/>
            <a:ext cx="2982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 smtClean="0"/>
              <a:t>Encuesta Nacional Agropecuaria 2012</a:t>
            </a:r>
            <a:endParaRPr lang="es-MX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27 Rectángulo"/>
          <p:cNvSpPr>
            <a:spLocks noChangeArrowheads="1"/>
          </p:cNvSpPr>
          <p:nvPr/>
        </p:nvSpPr>
        <p:spPr bwMode="auto">
          <a:xfrm>
            <a:off x="0" y="76562"/>
            <a:ext cx="9144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MX" sz="2200" b="1" dirty="0" smtClean="0">
                <a:cs typeface="Arial" pitchFamily="34" charset="0"/>
              </a:rPr>
              <a:t>Principales tecnologías empleadas en la actividad agrícola</a:t>
            </a:r>
          </a:p>
        </p:txBody>
      </p:sp>
      <p:sp>
        <p:nvSpPr>
          <p:cNvPr id="5" name="4 Rectángulo"/>
          <p:cNvSpPr/>
          <p:nvPr/>
        </p:nvSpPr>
        <p:spPr>
          <a:xfrm>
            <a:off x="197768" y="6309320"/>
            <a:ext cx="8748464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1200" dirty="0" smtClean="0"/>
              <a:t> La suma de porcentajes es diferente al 100% debido a que las Unidades de Producción pueden haber declarado más de un concepto.</a:t>
            </a:r>
            <a:endParaRPr lang="es-MX" sz="1200" dirty="0"/>
          </a:p>
        </p:txBody>
      </p:sp>
      <p:graphicFrame>
        <p:nvGraphicFramePr>
          <p:cNvPr id="6" name="3 Gráfico"/>
          <p:cNvGraphicFramePr/>
          <p:nvPr/>
        </p:nvGraphicFramePr>
        <p:xfrm>
          <a:off x="215516" y="620688"/>
          <a:ext cx="8712968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879450" y="6011996"/>
            <a:ext cx="7385099" cy="369332"/>
          </a:xfrm>
          <a:prstGeom prst="rect">
            <a:avLst/>
          </a:prstGeom>
          <a:gradFill flip="none" rotWithShape="1">
            <a:gsLst>
              <a:gs pos="0">
                <a:srgbClr val="CC9900">
                  <a:tint val="66000"/>
                  <a:satMod val="160000"/>
                </a:srgbClr>
              </a:gs>
              <a:gs pos="50000">
                <a:srgbClr val="CC9900">
                  <a:tint val="44500"/>
                  <a:satMod val="160000"/>
                </a:srgbClr>
              </a:gs>
              <a:gs pos="100000">
                <a:srgbClr val="CC9900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es-MX" dirty="0" smtClean="0"/>
              <a:t>Unidades de producción que realizan la cría y explotación de bovinos = 23.8%</a:t>
            </a:r>
            <a:endParaRPr lang="es-MX" dirty="0"/>
          </a:p>
        </p:txBody>
      </p:sp>
      <p:sp>
        <p:nvSpPr>
          <p:cNvPr id="4" name="27 Rectángulo"/>
          <p:cNvSpPr>
            <a:spLocks noChangeArrowheads="1"/>
          </p:cNvSpPr>
          <p:nvPr/>
        </p:nvSpPr>
        <p:spPr bwMode="auto">
          <a:xfrm>
            <a:off x="0" y="9797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cs typeface="Arial" pitchFamily="34" charset="0"/>
              </a:rPr>
              <a:t>Tecnologías que utilizan las Unidades de Producción</a:t>
            </a:r>
          </a:p>
          <a:p>
            <a:pPr algn="ctr"/>
            <a:r>
              <a:rPr lang="es-MX" sz="2000" b="1" dirty="0" smtClean="0">
                <a:cs typeface="Arial" pitchFamily="34" charset="0"/>
              </a:rPr>
              <a:t>que realizan la cría y explotación de bovinos</a:t>
            </a:r>
          </a:p>
        </p:txBody>
      </p:sp>
      <p:sp>
        <p:nvSpPr>
          <p:cNvPr id="7" name="6 Rectángulo"/>
          <p:cNvSpPr/>
          <p:nvPr/>
        </p:nvSpPr>
        <p:spPr>
          <a:xfrm>
            <a:off x="215516" y="6355037"/>
            <a:ext cx="8712968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1200" dirty="0" smtClean="0"/>
              <a:t> La suma de porcentajes es diferente al 100% debido a que las Unidades de Producción pueden haber declarado más de un concepto.</a:t>
            </a:r>
            <a:endParaRPr lang="es-MX" sz="1200" dirty="0"/>
          </a:p>
        </p:txBody>
      </p:sp>
      <p:graphicFrame>
        <p:nvGraphicFramePr>
          <p:cNvPr id="9" name="3 Gráfico"/>
          <p:cNvGraphicFramePr/>
          <p:nvPr/>
        </p:nvGraphicFramePr>
        <p:xfrm>
          <a:off x="431540" y="764704"/>
          <a:ext cx="8280920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2987824" y="5733256"/>
            <a:ext cx="2982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 smtClean="0"/>
              <a:t>Encuesta Nacional Agropecuaria 2012</a:t>
            </a:r>
            <a:endParaRPr lang="es-MX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7 Rectángulo"/>
          <p:cNvSpPr>
            <a:spLocks noChangeArrowheads="1"/>
          </p:cNvSpPr>
          <p:nvPr/>
        </p:nvSpPr>
        <p:spPr bwMode="auto">
          <a:xfrm>
            <a:off x="0" y="88639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cs typeface="Arial" pitchFamily="34" charset="0"/>
              </a:rPr>
              <a:t>Principales tecnologías que utilizan las Unidades de Producción</a:t>
            </a:r>
          </a:p>
          <a:p>
            <a:pPr algn="ctr"/>
            <a:r>
              <a:rPr lang="es-MX" sz="2000" b="1" dirty="0" smtClean="0">
                <a:cs typeface="Arial" pitchFamily="34" charset="0"/>
              </a:rPr>
              <a:t>que realizan la cría y explotación de bovinos, según tamaño</a:t>
            </a:r>
            <a:endParaRPr lang="es-MX" sz="2000" dirty="0" smtClean="0">
              <a:cs typeface="Arial" pitchFamily="34" charset="0"/>
            </a:endParaRPr>
          </a:p>
        </p:txBody>
      </p:sp>
      <p:grpSp>
        <p:nvGrpSpPr>
          <p:cNvPr id="7" name="6 Grupo"/>
          <p:cNvGrpSpPr/>
          <p:nvPr/>
        </p:nvGrpSpPr>
        <p:grpSpPr>
          <a:xfrm>
            <a:off x="251764" y="6160334"/>
            <a:ext cx="8640472" cy="646331"/>
            <a:chOff x="35496" y="6160334"/>
            <a:chExt cx="8640472" cy="646331"/>
          </a:xfrm>
        </p:grpSpPr>
        <p:sp>
          <p:nvSpPr>
            <p:cNvPr id="9" name="8 Rectángulo"/>
            <p:cNvSpPr/>
            <p:nvPr/>
          </p:nvSpPr>
          <p:spPr>
            <a:xfrm>
              <a:off x="5508104" y="6160334"/>
              <a:ext cx="3167864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s-MX" sz="1200" dirty="0" smtClean="0"/>
                <a:t> La suma de porcentajes es diferente al 100% debido a que las Unidades de Producción pueden haber declarado más de un concepto.</a:t>
              </a:r>
              <a:endParaRPr lang="es-MX" sz="1200" dirty="0"/>
            </a:p>
          </p:txBody>
        </p:sp>
        <p:sp>
          <p:nvSpPr>
            <p:cNvPr id="10" name="9 Rectángulo"/>
            <p:cNvSpPr/>
            <p:nvPr/>
          </p:nvSpPr>
          <p:spPr>
            <a:xfrm>
              <a:off x="35496" y="6160334"/>
              <a:ext cx="4392488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s-MX" sz="1200" dirty="0" smtClean="0"/>
                <a:t> Las Unidades de Producción grandes son aquellas que tienen más de 20 hectáreas de superficie sembrada y/ó más de 120 bovinos y/ó más de 150 porcinos.</a:t>
              </a:r>
              <a:endParaRPr lang="es-MX" sz="1200" dirty="0"/>
            </a:p>
          </p:txBody>
        </p:sp>
        <p:sp>
          <p:nvSpPr>
            <p:cNvPr id="13" name="12 CuadroTexto"/>
            <p:cNvSpPr txBox="1"/>
            <p:nvPr/>
          </p:nvSpPr>
          <p:spPr>
            <a:xfrm>
              <a:off x="4427984" y="6437333"/>
              <a:ext cx="113685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s-MX" dirty="0" smtClean="0"/>
                <a:t>                  </a:t>
              </a:r>
              <a:endParaRPr lang="es-MX" dirty="0"/>
            </a:p>
          </p:txBody>
        </p:sp>
      </p:grpSp>
      <p:graphicFrame>
        <p:nvGraphicFramePr>
          <p:cNvPr id="14" name="3 Gráfico"/>
          <p:cNvGraphicFramePr/>
          <p:nvPr/>
        </p:nvGraphicFramePr>
        <p:xfrm>
          <a:off x="142143" y="764705"/>
          <a:ext cx="8859713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10 CuadroTexto"/>
          <p:cNvSpPr txBox="1"/>
          <p:nvPr/>
        </p:nvSpPr>
        <p:spPr>
          <a:xfrm>
            <a:off x="2987824" y="5862414"/>
            <a:ext cx="2982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 smtClean="0"/>
              <a:t>Encuesta Nacional Agropecuaria 2012</a:t>
            </a:r>
            <a:endParaRPr lang="es-MX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 Título"/>
          <p:cNvSpPr txBox="1">
            <a:spLocks/>
          </p:cNvSpPr>
          <p:nvPr/>
        </p:nvSpPr>
        <p:spPr>
          <a:xfrm>
            <a:off x="457200" y="2662064"/>
            <a:ext cx="8229600" cy="57606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Así hicimos la ENA 2012</a:t>
            </a:r>
            <a:endParaRPr kumimoji="0" lang="es-MX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grpSp>
        <p:nvGrpSpPr>
          <p:cNvPr id="2" name="26 Grupo"/>
          <p:cNvGrpSpPr/>
          <p:nvPr/>
        </p:nvGrpSpPr>
        <p:grpSpPr>
          <a:xfrm>
            <a:off x="0" y="3284984"/>
            <a:ext cx="9144000" cy="720000"/>
            <a:chOff x="0" y="908720"/>
            <a:chExt cx="9144000" cy="720000"/>
          </a:xfrm>
        </p:grpSpPr>
        <p:pic>
          <p:nvPicPr>
            <p:cNvPr id="17" name="16 Imagen" descr="1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08720"/>
              <a:ext cx="1105248" cy="720000"/>
            </a:xfrm>
            <a:prstGeom prst="rect">
              <a:avLst/>
            </a:prstGeom>
          </p:spPr>
        </p:pic>
        <p:pic>
          <p:nvPicPr>
            <p:cNvPr id="18" name="17 Imagen" descr="2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2892" y="908720"/>
              <a:ext cx="1105248" cy="720000"/>
            </a:xfrm>
            <a:prstGeom prst="rect">
              <a:avLst/>
            </a:prstGeom>
          </p:spPr>
        </p:pic>
        <p:pic>
          <p:nvPicPr>
            <p:cNvPr id="19" name="18 Imagen" descr="3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85784" y="908720"/>
              <a:ext cx="1105248" cy="720000"/>
            </a:xfrm>
            <a:prstGeom prst="rect">
              <a:avLst/>
            </a:prstGeom>
          </p:spPr>
        </p:pic>
        <p:pic>
          <p:nvPicPr>
            <p:cNvPr id="20" name="19 Imagen" descr="4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78676" y="908720"/>
              <a:ext cx="1106119" cy="720000"/>
            </a:xfrm>
            <a:prstGeom prst="rect">
              <a:avLst/>
            </a:prstGeom>
          </p:spPr>
        </p:pic>
        <p:pic>
          <p:nvPicPr>
            <p:cNvPr id="21" name="20 Imagen" descr="5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72439" y="908720"/>
              <a:ext cx="1104484" cy="720000"/>
            </a:xfrm>
            <a:prstGeom prst="rect">
              <a:avLst/>
            </a:prstGeom>
          </p:spPr>
        </p:pic>
        <p:pic>
          <p:nvPicPr>
            <p:cNvPr id="22" name="21 Imagen" descr="6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464567" y="908720"/>
              <a:ext cx="1105248" cy="720000"/>
            </a:xfrm>
            <a:prstGeom prst="rect">
              <a:avLst/>
            </a:prstGeom>
          </p:spPr>
        </p:pic>
        <p:pic>
          <p:nvPicPr>
            <p:cNvPr id="23" name="22 Imagen" descr="7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357459" y="908720"/>
              <a:ext cx="1105248" cy="720000"/>
            </a:xfrm>
            <a:prstGeom prst="rect">
              <a:avLst/>
            </a:prstGeom>
          </p:spPr>
        </p:pic>
        <p:pic>
          <p:nvPicPr>
            <p:cNvPr id="24" name="23 Imagen" descr="8.jp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250351" y="908720"/>
              <a:ext cx="1106119" cy="720000"/>
            </a:xfrm>
            <a:prstGeom prst="rect">
              <a:avLst/>
            </a:prstGeom>
          </p:spPr>
        </p:pic>
        <p:pic>
          <p:nvPicPr>
            <p:cNvPr id="25" name="24 Imagen" descr="9.jp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144114" y="908720"/>
              <a:ext cx="1106119" cy="720000"/>
            </a:xfrm>
            <a:prstGeom prst="rect">
              <a:avLst/>
            </a:prstGeom>
          </p:spPr>
        </p:pic>
        <p:pic>
          <p:nvPicPr>
            <p:cNvPr id="26" name="25 Imagen" descr="10.jp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037881" y="908720"/>
              <a:ext cx="1106119" cy="7200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7 Rectángulo"/>
          <p:cNvSpPr>
            <a:spLocks noChangeArrowheads="1"/>
          </p:cNvSpPr>
          <p:nvPr/>
        </p:nvSpPr>
        <p:spPr bwMode="auto">
          <a:xfrm>
            <a:off x="0" y="97970"/>
            <a:ext cx="9144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MX" sz="2200" b="1" dirty="0" smtClean="0">
                <a:cs typeface="Arial" pitchFamily="34" charset="0"/>
              </a:rPr>
              <a:t>Unidades de Producción que utilizan tractor y antigüedad de los mismos</a:t>
            </a:r>
          </a:p>
        </p:txBody>
      </p:sp>
      <p:graphicFrame>
        <p:nvGraphicFramePr>
          <p:cNvPr id="8" name="14 Gráfico"/>
          <p:cNvGraphicFramePr/>
          <p:nvPr/>
        </p:nvGraphicFramePr>
        <p:xfrm>
          <a:off x="251520" y="3419450"/>
          <a:ext cx="4221510" cy="3249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7" name="7 Gráfico"/>
          <p:cNvGraphicFramePr/>
          <p:nvPr/>
        </p:nvGraphicFramePr>
        <p:xfrm>
          <a:off x="0" y="3501008"/>
          <a:ext cx="4571998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13 Gráfico"/>
          <p:cNvGraphicFramePr/>
          <p:nvPr/>
        </p:nvGraphicFramePr>
        <p:xfrm>
          <a:off x="4427984" y="3501008"/>
          <a:ext cx="4571998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14 Gráfico"/>
          <p:cNvGraphicFramePr/>
          <p:nvPr/>
        </p:nvGraphicFramePr>
        <p:xfrm>
          <a:off x="1183878" y="548680"/>
          <a:ext cx="3999681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0" name="19 Rectángulo redondeado"/>
          <p:cNvSpPr/>
          <p:nvPr/>
        </p:nvSpPr>
        <p:spPr>
          <a:xfrm>
            <a:off x="5652120" y="1214754"/>
            <a:ext cx="2592288" cy="1044116"/>
          </a:xfrm>
          <a:prstGeom prst="roundRect">
            <a:avLst/>
          </a:prstGeom>
          <a:gradFill flip="none" rotWithShape="1">
            <a:gsLst>
              <a:gs pos="0">
                <a:srgbClr val="006600">
                  <a:tint val="66000"/>
                  <a:satMod val="160000"/>
                </a:srgbClr>
              </a:gs>
              <a:gs pos="50000">
                <a:srgbClr val="006600">
                  <a:tint val="44500"/>
                  <a:satMod val="160000"/>
                </a:srgbClr>
              </a:gs>
              <a:gs pos="100000">
                <a:srgbClr val="00660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600" dirty="0" smtClean="0"/>
              <a:t>La ENA 2012 indica que las Unidades de Producción con tractor propio son</a:t>
            </a:r>
          </a:p>
          <a:p>
            <a:pPr algn="ctr"/>
            <a:r>
              <a:rPr lang="es-MX" sz="1600" dirty="0" smtClean="0"/>
              <a:t>13.4%</a:t>
            </a:r>
            <a:endParaRPr lang="es-MX" sz="1600" dirty="0"/>
          </a:p>
        </p:txBody>
      </p:sp>
      <p:sp>
        <p:nvSpPr>
          <p:cNvPr id="21" name="20 Flecha a la derecha con bandas"/>
          <p:cNvSpPr/>
          <p:nvPr/>
        </p:nvSpPr>
        <p:spPr>
          <a:xfrm>
            <a:off x="5076056" y="1494496"/>
            <a:ext cx="432048" cy="484632"/>
          </a:xfrm>
          <a:prstGeom prst="stripedRightArrow">
            <a:avLst/>
          </a:prstGeom>
          <a:solidFill>
            <a:srgbClr val="0066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21 CuadroTexto"/>
          <p:cNvSpPr txBox="1"/>
          <p:nvPr/>
        </p:nvSpPr>
        <p:spPr>
          <a:xfrm>
            <a:off x="7668344" y="4005064"/>
            <a:ext cx="1363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 smtClean="0"/>
              <a:t>No especificado</a:t>
            </a:r>
            <a:endParaRPr lang="es-MX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7 Rectángulo"/>
          <p:cNvSpPr>
            <a:spLocks noChangeArrowheads="1"/>
          </p:cNvSpPr>
          <p:nvPr/>
        </p:nvSpPr>
        <p:spPr bwMode="auto">
          <a:xfrm>
            <a:off x="0" y="88639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cs typeface="Arial" pitchFamily="34" charset="0"/>
              </a:rPr>
              <a:t>Principales tecnologías de información y comunicación</a:t>
            </a:r>
          </a:p>
          <a:p>
            <a:pPr algn="ctr"/>
            <a:r>
              <a:rPr lang="es-MX" sz="2000" b="1" dirty="0" smtClean="0">
                <a:cs typeface="Arial" pitchFamily="34" charset="0"/>
              </a:rPr>
              <a:t>que utilizan las Unidades de Producción, según tamaño</a:t>
            </a:r>
          </a:p>
        </p:txBody>
      </p:sp>
      <p:graphicFrame>
        <p:nvGraphicFramePr>
          <p:cNvPr id="7" name="1 Gráfico"/>
          <p:cNvGraphicFramePr/>
          <p:nvPr/>
        </p:nvGraphicFramePr>
        <p:xfrm>
          <a:off x="467544" y="1052736"/>
          <a:ext cx="8208912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9" name="8 Grupo"/>
          <p:cNvGrpSpPr/>
          <p:nvPr/>
        </p:nvGrpSpPr>
        <p:grpSpPr>
          <a:xfrm>
            <a:off x="251764" y="6160334"/>
            <a:ext cx="8640472" cy="646331"/>
            <a:chOff x="35496" y="6160334"/>
            <a:chExt cx="8640472" cy="646331"/>
          </a:xfrm>
        </p:grpSpPr>
        <p:sp>
          <p:nvSpPr>
            <p:cNvPr id="10" name="9 Rectángulo"/>
            <p:cNvSpPr/>
            <p:nvPr/>
          </p:nvSpPr>
          <p:spPr>
            <a:xfrm>
              <a:off x="5508104" y="6160334"/>
              <a:ext cx="3167864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s-MX" sz="1200" dirty="0" smtClean="0"/>
                <a:t> La suma de porcentajes es diferente al 100% debido a que las Unidades de Producción pueden haber declarado más de un concepto.</a:t>
              </a:r>
              <a:endParaRPr lang="es-MX" sz="1200" dirty="0"/>
            </a:p>
          </p:txBody>
        </p:sp>
        <p:sp>
          <p:nvSpPr>
            <p:cNvPr id="12" name="11 Rectángulo"/>
            <p:cNvSpPr/>
            <p:nvPr/>
          </p:nvSpPr>
          <p:spPr>
            <a:xfrm>
              <a:off x="35496" y="6160334"/>
              <a:ext cx="4392488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s-MX" sz="1200" dirty="0" smtClean="0"/>
                <a:t> Las Unidades de Producción grandes son aquellas que tienen más de 20 hectáreas de superficie sembrada y/ó más de 120 bovinos y/ó más de 150 porcinos.</a:t>
              </a:r>
              <a:endParaRPr lang="es-MX" sz="1200" dirty="0"/>
            </a:p>
          </p:txBody>
        </p:sp>
        <p:sp>
          <p:nvSpPr>
            <p:cNvPr id="13" name="12 CuadroTexto"/>
            <p:cNvSpPr txBox="1"/>
            <p:nvPr/>
          </p:nvSpPr>
          <p:spPr>
            <a:xfrm>
              <a:off x="4427984" y="6437333"/>
              <a:ext cx="113685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s-MX" dirty="0" smtClean="0"/>
                <a:t>                  </a:t>
              </a:r>
              <a:endParaRPr lang="es-MX" dirty="0"/>
            </a:p>
          </p:txBody>
        </p:sp>
      </p:grpSp>
      <p:graphicFrame>
        <p:nvGraphicFramePr>
          <p:cNvPr id="11" name="10 Tabla"/>
          <p:cNvGraphicFramePr>
            <a:graphicFrameLocks noGrp="1"/>
          </p:cNvGraphicFramePr>
          <p:nvPr/>
        </p:nvGraphicFramePr>
        <p:xfrm>
          <a:off x="2950500" y="988830"/>
          <a:ext cx="2448272" cy="1224136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1671043"/>
                <a:gridCol w="777229"/>
              </a:tblGrid>
              <a:tr h="362066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u="none" strike="noStrike" dirty="0" smtClean="0">
                          <a:solidFill>
                            <a:sysClr val="windowText" lastClr="000000"/>
                          </a:solidFill>
                        </a:rPr>
                        <a:t>Computadora</a:t>
                      </a:r>
                      <a:endParaRPr lang="es-MX" sz="1600" b="1" i="0" u="none" strike="noStrike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marL="85725" marR="9525" marT="9525" marB="0" anchor="ctr">
                    <a:gradFill flip="none" rotWithShape="1">
                      <a:gsLst>
                        <a:gs pos="0">
                          <a:srgbClr val="FFCC00">
                            <a:tint val="66000"/>
                            <a:satMod val="160000"/>
                          </a:srgbClr>
                        </a:gs>
                        <a:gs pos="50000">
                          <a:srgbClr val="FFCC00">
                            <a:tint val="44500"/>
                            <a:satMod val="160000"/>
                          </a:srgbClr>
                        </a:gs>
                        <a:gs pos="100000">
                          <a:srgbClr val="FFCC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u="none" strike="noStrike">
                          <a:solidFill>
                            <a:sysClr val="windowText" lastClr="000000"/>
                          </a:solidFill>
                        </a:rPr>
                        <a:t>1.8%</a:t>
                      </a:r>
                      <a:endParaRPr lang="es-MX" sz="1600" b="1" i="0" u="none" strike="noStrike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gradFill flip="none" rotWithShape="1">
                      <a:gsLst>
                        <a:gs pos="0">
                          <a:srgbClr val="FFCC00">
                            <a:tint val="66000"/>
                            <a:satMod val="160000"/>
                          </a:srgbClr>
                        </a:gs>
                        <a:gs pos="50000">
                          <a:srgbClr val="FFCC00">
                            <a:tint val="44500"/>
                            <a:satMod val="160000"/>
                          </a:srgbClr>
                        </a:gs>
                        <a:gs pos="100000">
                          <a:srgbClr val="FFCC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362066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u="none" strike="noStrike" dirty="0" smtClean="0">
                          <a:solidFill>
                            <a:sysClr val="windowText" lastClr="000000"/>
                          </a:solidFill>
                        </a:rPr>
                        <a:t>Internet</a:t>
                      </a:r>
                      <a:endParaRPr lang="es-MX" sz="1600" b="1" i="0" u="none" strike="noStrike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marL="85725" marR="9525" marT="9525" marB="0" anchor="ctr">
                    <a:gradFill flip="none" rotWithShape="1">
                      <a:gsLst>
                        <a:gs pos="0">
                          <a:srgbClr val="FFCC00">
                            <a:tint val="66000"/>
                            <a:satMod val="160000"/>
                          </a:srgbClr>
                        </a:gs>
                        <a:gs pos="50000">
                          <a:srgbClr val="FFCC00">
                            <a:tint val="44500"/>
                            <a:satMod val="160000"/>
                          </a:srgbClr>
                        </a:gs>
                        <a:gs pos="100000">
                          <a:srgbClr val="FFCC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u="none" strike="noStrike" dirty="0">
                          <a:solidFill>
                            <a:sysClr val="windowText" lastClr="000000"/>
                          </a:solidFill>
                        </a:rPr>
                        <a:t>1.7%</a:t>
                      </a:r>
                      <a:endParaRPr lang="es-MX" sz="1600" b="1" i="0" u="none" strike="noStrike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gradFill flip="none" rotWithShape="1">
                      <a:gsLst>
                        <a:gs pos="0">
                          <a:srgbClr val="FFCC00">
                            <a:tint val="66000"/>
                            <a:satMod val="160000"/>
                          </a:srgbClr>
                        </a:gs>
                        <a:gs pos="50000">
                          <a:srgbClr val="FFCC00">
                            <a:tint val="44500"/>
                            <a:satMod val="160000"/>
                          </a:srgbClr>
                        </a:gs>
                        <a:gs pos="100000">
                          <a:srgbClr val="FFCC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500004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u="none" strike="noStrike" dirty="0" smtClean="0">
                          <a:solidFill>
                            <a:sysClr val="windowText" lastClr="000000"/>
                          </a:solidFill>
                        </a:rPr>
                        <a:t>Teléfono </a:t>
                      </a:r>
                      <a:r>
                        <a:rPr lang="es-MX" sz="1600" b="1" u="none" strike="noStrike" dirty="0">
                          <a:solidFill>
                            <a:sysClr val="windowText" lastClr="000000"/>
                          </a:solidFill>
                        </a:rPr>
                        <a:t>celular</a:t>
                      </a:r>
                      <a:endParaRPr lang="es-MX" sz="1600" b="1" i="0" u="none" strike="noStrike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marL="85725" marR="9525" marT="9525" marB="0" anchor="ctr">
                    <a:gradFill flip="none" rotWithShape="1">
                      <a:gsLst>
                        <a:gs pos="0">
                          <a:srgbClr val="FFCC00">
                            <a:tint val="66000"/>
                            <a:satMod val="160000"/>
                          </a:srgbClr>
                        </a:gs>
                        <a:gs pos="50000">
                          <a:srgbClr val="FFCC00">
                            <a:tint val="44500"/>
                            <a:satMod val="160000"/>
                          </a:srgbClr>
                        </a:gs>
                        <a:gs pos="100000">
                          <a:srgbClr val="FFCC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u="none" strike="noStrike" dirty="0">
                          <a:solidFill>
                            <a:sysClr val="windowText" lastClr="000000"/>
                          </a:solidFill>
                        </a:rPr>
                        <a:t>14.8%</a:t>
                      </a:r>
                      <a:endParaRPr lang="es-MX" sz="1600" b="1" i="0" u="none" strike="noStrike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gradFill flip="none" rotWithShape="1">
                      <a:gsLst>
                        <a:gs pos="0">
                          <a:srgbClr val="FFCC00">
                            <a:tint val="66000"/>
                            <a:satMod val="160000"/>
                          </a:srgbClr>
                        </a:gs>
                        <a:gs pos="50000">
                          <a:srgbClr val="FFCC00">
                            <a:tint val="44500"/>
                            <a:satMod val="160000"/>
                          </a:srgbClr>
                        </a:gs>
                        <a:gs pos="100000">
                          <a:srgbClr val="FFCC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</a:tbl>
          </a:graphicData>
        </a:graphic>
      </p:graphicFrame>
      <p:sp>
        <p:nvSpPr>
          <p:cNvPr id="14" name="13 CuadroTexto"/>
          <p:cNvSpPr txBox="1"/>
          <p:nvPr/>
        </p:nvSpPr>
        <p:spPr>
          <a:xfrm>
            <a:off x="2987824" y="5862414"/>
            <a:ext cx="2982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 smtClean="0"/>
              <a:t>Encuesta Nacional Agropecuaria 2012</a:t>
            </a:r>
            <a:endParaRPr lang="es-MX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7 Rectángulo"/>
          <p:cNvSpPr>
            <a:spLocks noChangeArrowheads="1"/>
          </p:cNvSpPr>
          <p:nvPr/>
        </p:nvSpPr>
        <p:spPr bwMode="auto">
          <a:xfrm>
            <a:off x="0" y="97970"/>
            <a:ext cx="9144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MX" sz="2200" b="1" dirty="0" smtClean="0">
                <a:cs typeface="Arial" pitchFamily="34" charset="0"/>
              </a:rPr>
              <a:t>Unidades de Producción con crédito según fuente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1727684" y="548680"/>
            <a:ext cx="5688632" cy="369332"/>
          </a:xfrm>
          <a:prstGeom prst="rect">
            <a:avLst/>
          </a:prstGeom>
          <a:gradFill flip="none" rotWithShape="1">
            <a:gsLst>
              <a:gs pos="0">
                <a:srgbClr val="663300">
                  <a:tint val="66000"/>
                  <a:satMod val="160000"/>
                </a:srgbClr>
              </a:gs>
              <a:gs pos="50000">
                <a:srgbClr val="663300">
                  <a:tint val="44500"/>
                  <a:satMod val="160000"/>
                </a:srgbClr>
              </a:gs>
              <a:gs pos="100000">
                <a:srgbClr val="66330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b="1" dirty="0" smtClean="0"/>
              <a:t>Unidades de Producción con crédito = 7.7%</a:t>
            </a:r>
            <a:endParaRPr lang="es-MX" b="1" dirty="0"/>
          </a:p>
        </p:txBody>
      </p:sp>
      <p:graphicFrame>
        <p:nvGraphicFramePr>
          <p:cNvPr id="6" name="4 Gráfico"/>
          <p:cNvGraphicFramePr/>
          <p:nvPr/>
        </p:nvGraphicFramePr>
        <p:xfrm>
          <a:off x="683568" y="980728"/>
          <a:ext cx="7791450" cy="50939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8 Rectángulo"/>
          <p:cNvSpPr/>
          <p:nvPr/>
        </p:nvSpPr>
        <p:spPr>
          <a:xfrm>
            <a:off x="215516" y="6364368"/>
            <a:ext cx="8712968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1200" dirty="0" smtClean="0"/>
              <a:t> La suma de porcentajes es diferente al 100% debido a que las Unidades de Producción pueden haber declarado más de un concepto.</a:t>
            </a:r>
            <a:endParaRPr lang="es-MX" sz="1200" dirty="0"/>
          </a:p>
        </p:txBody>
      </p:sp>
      <p:sp>
        <p:nvSpPr>
          <p:cNvPr id="8" name="7 CuadroTexto"/>
          <p:cNvSpPr txBox="1"/>
          <p:nvPr/>
        </p:nvSpPr>
        <p:spPr>
          <a:xfrm>
            <a:off x="2987824" y="6073449"/>
            <a:ext cx="2982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 smtClean="0"/>
              <a:t>Encuesta Nacional Agropecuaria 2012</a:t>
            </a:r>
            <a:endParaRPr lang="es-MX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7 Rectángulo"/>
          <p:cNvSpPr>
            <a:spLocks noChangeArrowheads="1"/>
          </p:cNvSpPr>
          <p:nvPr/>
        </p:nvSpPr>
        <p:spPr bwMode="auto">
          <a:xfrm>
            <a:off x="0" y="97970"/>
            <a:ext cx="9144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MX" sz="2200" b="1" dirty="0" smtClean="0">
                <a:cs typeface="Arial" pitchFamily="34" charset="0"/>
              </a:rPr>
              <a:t>Unidades de Producción con crédito según fuente</a:t>
            </a:r>
            <a:endParaRPr lang="es-MX" sz="2200" dirty="0" smtClean="0">
              <a:cs typeface="Arial" pitchFamily="34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179512" y="6237312"/>
            <a:ext cx="8748464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1200" dirty="0" smtClean="0"/>
              <a:t> La suma de porcentajes es diferente al 100% debido a que las Unidades de Producción pueden haber declarado más de un concepto.</a:t>
            </a:r>
            <a:endParaRPr lang="es-MX" sz="1200" dirty="0"/>
          </a:p>
        </p:txBody>
      </p:sp>
      <p:graphicFrame>
        <p:nvGraphicFramePr>
          <p:cNvPr id="6" name="19 Gráfico"/>
          <p:cNvGraphicFramePr/>
          <p:nvPr/>
        </p:nvGraphicFramePr>
        <p:xfrm>
          <a:off x="575556" y="1484784"/>
          <a:ext cx="7992888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4 Gráfico"/>
          <p:cNvGraphicFramePr/>
          <p:nvPr/>
        </p:nvGraphicFramePr>
        <p:xfrm>
          <a:off x="2807804" y="764704"/>
          <a:ext cx="3528392" cy="1872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7 Rectángulo"/>
          <p:cNvSpPr>
            <a:spLocks noChangeArrowheads="1"/>
          </p:cNvSpPr>
          <p:nvPr/>
        </p:nvSpPr>
        <p:spPr bwMode="auto">
          <a:xfrm>
            <a:off x="0" y="97970"/>
            <a:ext cx="9144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MX" sz="2200" b="1" dirty="0" smtClean="0">
                <a:cs typeface="Arial" pitchFamily="34" charset="0"/>
              </a:rPr>
              <a:t>Unidades de Producción con seguro según fuente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2411760" y="692696"/>
            <a:ext cx="4268733" cy="369332"/>
          </a:xfrm>
          <a:prstGeom prst="rect">
            <a:avLst/>
          </a:prstGeom>
          <a:gradFill flip="none" rotWithShape="1">
            <a:gsLst>
              <a:gs pos="0">
                <a:srgbClr val="A25100">
                  <a:tint val="66000"/>
                  <a:satMod val="160000"/>
                </a:srgbClr>
              </a:gs>
              <a:gs pos="50000">
                <a:srgbClr val="A25100">
                  <a:tint val="44500"/>
                  <a:satMod val="160000"/>
                </a:srgbClr>
              </a:gs>
              <a:gs pos="100000">
                <a:srgbClr val="A2510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wrap="none" rtlCol="0">
            <a:spAutoFit/>
          </a:bodyPr>
          <a:lstStyle/>
          <a:p>
            <a:r>
              <a:rPr lang="es-MX" b="1" dirty="0" smtClean="0"/>
              <a:t>Unidades de Producción con seguro = 3.1%</a:t>
            </a:r>
            <a:endParaRPr lang="es-MX" b="1" dirty="0"/>
          </a:p>
        </p:txBody>
      </p:sp>
      <p:graphicFrame>
        <p:nvGraphicFramePr>
          <p:cNvPr id="5" name="1 Gráfico"/>
          <p:cNvGraphicFramePr/>
          <p:nvPr/>
        </p:nvGraphicFramePr>
        <p:xfrm>
          <a:off x="827584" y="1340768"/>
          <a:ext cx="7488832" cy="4741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2987824" y="5949280"/>
            <a:ext cx="2982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 smtClean="0"/>
              <a:t>Encuesta Nacional Agropecuaria 2012</a:t>
            </a:r>
            <a:endParaRPr lang="es-MX" sz="1400" b="1" dirty="0"/>
          </a:p>
        </p:txBody>
      </p:sp>
      <p:sp>
        <p:nvSpPr>
          <p:cNvPr id="8" name="7 Rectángulo"/>
          <p:cNvSpPr/>
          <p:nvPr/>
        </p:nvSpPr>
        <p:spPr>
          <a:xfrm>
            <a:off x="215516" y="6364368"/>
            <a:ext cx="8712968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1200" dirty="0" smtClean="0"/>
              <a:t> La suma de porcentajes es diferente al 100% debido a que las Unidades de Producción pueden haber declarado más de un concepto.</a:t>
            </a:r>
            <a:endParaRPr lang="es-MX" sz="1200" dirty="0"/>
          </a:p>
        </p:txBody>
      </p:sp>
    </p:spTree>
    <p:extLst>
      <p:ext uri="{BB962C8B-B14F-4D97-AF65-F5344CB8AC3E}">
        <p14:creationId xmlns:p14="http://schemas.microsoft.com/office/powerpoint/2010/main" xmlns="" val="349504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2 Gráfico"/>
          <p:cNvGraphicFramePr/>
          <p:nvPr/>
        </p:nvGraphicFramePr>
        <p:xfrm>
          <a:off x="323528" y="548680"/>
          <a:ext cx="8496943" cy="561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5 Rectángulo"/>
          <p:cNvSpPr/>
          <p:nvPr/>
        </p:nvSpPr>
        <p:spPr>
          <a:xfrm>
            <a:off x="215516" y="6309320"/>
            <a:ext cx="8712968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1200" dirty="0" smtClean="0"/>
              <a:t> La suma de porcentajes es diferente al 100% debido a que las Unidades de Producción pueden haber declarado más de un concepto.</a:t>
            </a:r>
            <a:endParaRPr lang="es-MX" sz="1200" dirty="0"/>
          </a:p>
        </p:txBody>
      </p:sp>
      <p:sp>
        <p:nvSpPr>
          <p:cNvPr id="5" name="27 Rectángulo"/>
          <p:cNvSpPr>
            <a:spLocks noChangeArrowheads="1"/>
          </p:cNvSpPr>
          <p:nvPr/>
        </p:nvSpPr>
        <p:spPr bwMode="auto">
          <a:xfrm>
            <a:off x="0" y="69977"/>
            <a:ext cx="9144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MX" sz="2200" b="1" dirty="0" smtClean="0">
                <a:cs typeface="Arial" pitchFamily="34" charset="0"/>
              </a:rPr>
              <a:t>Principales problemas para el desarrollo de las actividades agropecuarias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2987824" y="6073551"/>
            <a:ext cx="2982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 smtClean="0"/>
              <a:t>Encuesta Nacional Agropecuaria 2012</a:t>
            </a:r>
            <a:endParaRPr lang="es-MX" sz="1400" b="1" dirty="0"/>
          </a:p>
        </p:txBody>
      </p:sp>
    </p:spTree>
    <p:extLst>
      <p:ext uri="{BB962C8B-B14F-4D97-AF65-F5344CB8AC3E}">
        <p14:creationId xmlns:p14="http://schemas.microsoft.com/office/powerpoint/2010/main" xmlns="" val="331037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7 Rectángulo"/>
          <p:cNvSpPr>
            <a:spLocks noChangeArrowheads="1"/>
          </p:cNvSpPr>
          <p:nvPr/>
        </p:nvSpPr>
        <p:spPr bwMode="auto">
          <a:xfrm>
            <a:off x="0" y="78920"/>
            <a:ext cx="9144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MX" sz="2200" b="1" dirty="0" smtClean="0">
                <a:cs typeface="Arial" pitchFamily="34" charset="0"/>
              </a:rPr>
              <a:t>Mano de obra por categoría y género</a:t>
            </a:r>
          </a:p>
        </p:txBody>
      </p:sp>
      <p:pic>
        <p:nvPicPr>
          <p:cNvPr id="13" name="12 Imagen" descr="CAMPESINO.jpg"/>
          <p:cNvPicPr>
            <a:picLocks noChangeAspect="1"/>
          </p:cNvPicPr>
          <p:nvPr/>
        </p:nvPicPr>
        <p:blipFill>
          <a:blip r:embed="rId2" cstate="print"/>
          <a:srcRect r="-11" b="9205"/>
          <a:stretch>
            <a:fillRect/>
          </a:stretch>
        </p:blipFill>
        <p:spPr>
          <a:xfrm>
            <a:off x="79511" y="5805264"/>
            <a:ext cx="1152128" cy="720080"/>
          </a:xfrm>
          <a:prstGeom prst="rect">
            <a:avLst/>
          </a:prstGeom>
        </p:spPr>
      </p:pic>
      <p:pic>
        <p:nvPicPr>
          <p:cNvPr id="14" name="13 Imagen" descr="CAMPESIN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7864" y="5805264"/>
            <a:ext cx="1152128" cy="714319"/>
          </a:xfrm>
          <a:prstGeom prst="rect">
            <a:avLst/>
          </a:prstGeom>
        </p:spPr>
      </p:pic>
      <p:sp>
        <p:nvSpPr>
          <p:cNvPr id="12" name="11 CuadroTexto"/>
          <p:cNvSpPr txBox="1"/>
          <p:nvPr/>
        </p:nvSpPr>
        <p:spPr>
          <a:xfrm>
            <a:off x="395536" y="583729"/>
            <a:ext cx="8352928" cy="584775"/>
          </a:xfrm>
          <a:prstGeom prst="rect">
            <a:avLst/>
          </a:prstGeom>
          <a:gradFill flip="none" rotWithShape="1">
            <a:gsLst>
              <a:gs pos="0">
                <a:srgbClr val="6699FF">
                  <a:tint val="66000"/>
                  <a:satMod val="160000"/>
                </a:srgbClr>
              </a:gs>
              <a:gs pos="50000">
                <a:srgbClr val="6699FF">
                  <a:tint val="44500"/>
                  <a:satMod val="160000"/>
                </a:srgbClr>
              </a:gs>
              <a:gs pos="100000">
                <a:srgbClr val="6699FF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600" b="1" dirty="0" smtClean="0"/>
              <a:t>En el 87.3% de las Unidades de Producción el productor ocupa mano de obra</a:t>
            </a:r>
          </a:p>
          <a:p>
            <a:pPr algn="ctr"/>
            <a:r>
              <a:rPr lang="es-MX" sz="1600" b="1" dirty="0" smtClean="0"/>
              <a:t>(familiares y/o personal contratado).</a:t>
            </a:r>
            <a:endParaRPr lang="es-MX" sz="1600" b="1" dirty="0"/>
          </a:p>
        </p:txBody>
      </p:sp>
      <p:graphicFrame>
        <p:nvGraphicFramePr>
          <p:cNvPr id="8" name="3 Gráfico"/>
          <p:cNvGraphicFramePr/>
          <p:nvPr/>
        </p:nvGraphicFramePr>
        <p:xfrm>
          <a:off x="2339752" y="1268760"/>
          <a:ext cx="6457528" cy="44456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6 Gráfico"/>
          <p:cNvGraphicFramePr/>
          <p:nvPr/>
        </p:nvGraphicFramePr>
        <p:xfrm>
          <a:off x="539552" y="4437112"/>
          <a:ext cx="3384376" cy="2088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9 CuadroTexto"/>
          <p:cNvSpPr txBox="1"/>
          <p:nvPr/>
        </p:nvSpPr>
        <p:spPr>
          <a:xfrm>
            <a:off x="5550020" y="5949280"/>
            <a:ext cx="2982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 smtClean="0"/>
              <a:t>Encuesta Nacional Agropecuaria 2012</a:t>
            </a:r>
            <a:endParaRPr lang="es-MX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7 Rectángulo"/>
          <p:cNvSpPr>
            <a:spLocks noChangeArrowheads="1"/>
          </p:cNvSpPr>
          <p:nvPr/>
        </p:nvSpPr>
        <p:spPr bwMode="auto">
          <a:xfrm>
            <a:off x="0" y="88639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cs typeface="Arial" pitchFamily="34" charset="0"/>
              </a:rPr>
              <a:t>Mano de obra que utilizan las Unidades de Producción, según tamaño</a:t>
            </a:r>
          </a:p>
        </p:txBody>
      </p:sp>
      <p:graphicFrame>
        <p:nvGraphicFramePr>
          <p:cNvPr id="10" name="7 Gráfico"/>
          <p:cNvGraphicFramePr/>
          <p:nvPr/>
        </p:nvGraphicFramePr>
        <p:xfrm>
          <a:off x="539553" y="764705"/>
          <a:ext cx="8064895" cy="50455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4 Rectángulo"/>
          <p:cNvSpPr/>
          <p:nvPr/>
        </p:nvSpPr>
        <p:spPr>
          <a:xfrm>
            <a:off x="1169622" y="6113679"/>
            <a:ext cx="680475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1200" dirty="0" smtClean="0"/>
              <a:t> Las Unidades de Producción grandes son aquellas que tienen más de 20 hectáreas de superficie sembrada y/ó más de 120 bovinos y/ó más de 150 porcinos.</a:t>
            </a:r>
            <a:endParaRPr lang="es-MX" sz="1200" dirty="0"/>
          </a:p>
        </p:txBody>
      </p:sp>
      <p:sp>
        <p:nvSpPr>
          <p:cNvPr id="6" name="5 CuadroTexto"/>
          <p:cNvSpPr txBox="1"/>
          <p:nvPr/>
        </p:nvSpPr>
        <p:spPr>
          <a:xfrm>
            <a:off x="2987824" y="5805264"/>
            <a:ext cx="2982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 smtClean="0"/>
              <a:t>Encuesta Nacional Agropecuaria 2012</a:t>
            </a:r>
            <a:endParaRPr lang="es-MX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7 Rectángulo"/>
          <p:cNvSpPr>
            <a:spLocks noChangeArrowheads="1"/>
          </p:cNvSpPr>
          <p:nvPr/>
        </p:nvSpPr>
        <p:spPr bwMode="auto">
          <a:xfrm>
            <a:off x="0" y="97970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MX" sz="2200" b="1" dirty="0" smtClean="0">
                <a:cs typeface="Arial" pitchFamily="34" charset="0"/>
              </a:rPr>
              <a:t>Familiares que participan en la actividad agropecuaria y personal contratado por las Unidades de Producción</a:t>
            </a:r>
          </a:p>
        </p:txBody>
      </p:sp>
      <p:graphicFrame>
        <p:nvGraphicFramePr>
          <p:cNvPr id="7" name="2 Gráfico"/>
          <p:cNvGraphicFramePr/>
          <p:nvPr/>
        </p:nvGraphicFramePr>
        <p:xfrm>
          <a:off x="581025" y="908720"/>
          <a:ext cx="7981950" cy="56197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7 Rectángulo"/>
          <p:cNvSpPr>
            <a:spLocks noChangeArrowheads="1"/>
          </p:cNvSpPr>
          <p:nvPr/>
        </p:nvSpPr>
        <p:spPr bwMode="auto">
          <a:xfrm>
            <a:off x="0" y="79308"/>
            <a:ext cx="9144000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MX" sz="2300" b="1" dirty="0" smtClean="0">
                <a:cs typeface="Arial" pitchFamily="34" charset="0"/>
              </a:rPr>
              <a:t>Edad de los productores agropecuarios</a:t>
            </a:r>
          </a:p>
        </p:txBody>
      </p:sp>
      <p:graphicFrame>
        <p:nvGraphicFramePr>
          <p:cNvPr id="9" name="3 Gráfico"/>
          <p:cNvGraphicFramePr/>
          <p:nvPr/>
        </p:nvGraphicFramePr>
        <p:xfrm>
          <a:off x="539552" y="836712"/>
          <a:ext cx="8064896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Hexágono"/>
          <p:cNvSpPr/>
          <p:nvPr/>
        </p:nvSpPr>
        <p:spPr>
          <a:xfrm>
            <a:off x="5652120" y="3861048"/>
            <a:ext cx="3168352" cy="2520280"/>
          </a:xfrm>
          <a:prstGeom prst="hexag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MX" dirty="0" smtClean="0"/>
              <a:t>Información de dos o tres productos importantes en cada entidad federativa</a:t>
            </a:r>
          </a:p>
          <a:p>
            <a:pPr algn="ctr"/>
            <a:endParaRPr lang="es-MX" dirty="0"/>
          </a:p>
        </p:txBody>
      </p:sp>
      <p:sp>
        <p:nvSpPr>
          <p:cNvPr id="4" name="3 CuadroTexto"/>
          <p:cNvSpPr txBox="1"/>
          <p:nvPr/>
        </p:nvSpPr>
        <p:spPr>
          <a:xfrm>
            <a:off x="0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ea typeface="Verdana" pitchFamily="34" charset="0"/>
                <a:cs typeface="Verdana" pitchFamily="34" charset="0"/>
              </a:rPr>
              <a:t>Objetivo. Selección de productos y resultados</a:t>
            </a:r>
            <a:endParaRPr lang="es-MX" sz="2400" b="1" dirty="0">
              <a:ea typeface="Verdana" pitchFamily="34" charset="0"/>
              <a:cs typeface="Verdana" pitchFamily="34" charset="0"/>
            </a:endParaRPr>
          </a:p>
        </p:txBody>
      </p:sp>
      <p:sp>
        <p:nvSpPr>
          <p:cNvPr id="19" name="18 Flecha a la derecha con bandas"/>
          <p:cNvSpPr/>
          <p:nvPr/>
        </p:nvSpPr>
        <p:spPr>
          <a:xfrm>
            <a:off x="4172480" y="3760801"/>
            <a:ext cx="471528" cy="760536"/>
          </a:xfrm>
          <a:prstGeom prst="striped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1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11 Hexágono"/>
          <p:cNvSpPr/>
          <p:nvPr/>
        </p:nvSpPr>
        <p:spPr>
          <a:xfrm>
            <a:off x="2655777" y="5035889"/>
            <a:ext cx="1888935" cy="1296144"/>
          </a:xfrm>
          <a:prstGeom prst="hexago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600" dirty="0" smtClean="0">
                <a:latin typeface="Calibri" pitchFamily="34" charset="0"/>
                <a:cs typeface="Calibri" pitchFamily="34" charset="0"/>
              </a:rPr>
              <a:t>Tamaño de muestra: </a:t>
            </a:r>
          </a:p>
          <a:p>
            <a:pPr algn="ctr"/>
            <a:r>
              <a:rPr lang="es-MX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s-MX" sz="1600" b="1" dirty="0" smtClean="0">
                <a:latin typeface="Calibri" pitchFamily="34" charset="0"/>
                <a:cs typeface="Calibri" pitchFamily="34" charset="0"/>
              </a:rPr>
              <a:t>97,442</a:t>
            </a:r>
            <a:r>
              <a:rPr lang="es-MX" sz="1600" dirty="0" smtClean="0">
                <a:latin typeface="Calibri" pitchFamily="34" charset="0"/>
                <a:cs typeface="Calibri" pitchFamily="34" charset="0"/>
              </a:rPr>
              <a:t> Unidades de Producción</a:t>
            </a:r>
            <a:endParaRPr lang="es-MX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10 Rectángulo redondeado"/>
          <p:cNvSpPr/>
          <p:nvPr/>
        </p:nvSpPr>
        <p:spPr>
          <a:xfrm>
            <a:off x="863588" y="548680"/>
            <a:ext cx="7416824" cy="864096"/>
          </a:xfrm>
          <a:prstGeom prst="roundRect">
            <a:avLst/>
          </a:prstGeom>
          <a:gradFill flip="none" rotWithShape="1">
            <a:gsLst>
              <a:gs pos="62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b="1" dirty="0" smtClean="0">
              <a:solidFill>
                <a:schemeClr val="tx1"/>
              </a:solidFill>
            </a:endParaRPr>
          </a:p>
          <a:p>
            <a:pPr algn="ctr"/>
            <a:r>
              <a:rPr lang="es-MX" b="1" dirty="0" smtClean="0">
                <a:solidFill>
                  <a:schemeClr val="tx1"/>
                </a:solidFill>
              </a:rPr>
              <a:t>Objetivo de la ENA 2012</a:t>
            </a:r>
          </a:p>
          <a:p>
            <a:pPr algn="ctr"/>
            <a:r>
              <a:rPr lang="es-MX" dirty="0" smtClean="0">
                <a:solidFill>
                  <a:schemeClr val="tx1"/>
                </a:solidFill>
              </a:rPr>
              <a:t>Obtener información estadística actualizada de la producción agropecuaria,</a:t>
            </a:r>
          </a:p>
          <a:p>
            <a:pPr algn="ctr"/>
            <a:r>
              <a:rPr lang="es-MX" dirty="0" smtClean="0">
                <a:solidFill>
                  <a:schemeClr val="tx1"/>
                </a:solidFill>
              </a:rPr>
              <a:t>de los 33 principales productos agropecuarios en el país.</a:t>
            </a:r>
          </a:p>
          <a:p>
            <a:pPr algn="ctr"/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0" name="9 Hexágono"/>
          <p:cNvSpPr/>
          <p:nvPr/>
        </p:nvSpPr>
        <p:spPr>
          <a:xfrm>
            <a:off x="4716016" y="1612778"/>
            <a:ext cx="3168352" cy="2520280"/>
          </a:xfrm>
          <a:prstGeom prst="hexagon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MX" b="1" dirty="0" smtClean="0"/>
              <a:t>Resultados nacionales:</a:t>
            </a:r>
          </a:p>
          <a:p>
            <a:pPr marL="177800" lvl="0" indent="-177800"/>
            <a:r>
              <a:rPr lang="es-MX" dirty="0" smtClean="0">
                <a:sym typeface="Wingdings"/>
              </a:rPr>
              <a:t></a:t>
            </a:r>
            <a:r>
              <a:rPr lang="es-MX" sz="1700" dirty="0" smtClean="0"/>
              <a:t>Superficie sembrada y cosechada</a:t>
            </a:r>
          </a:p>
          <a:p>
            <a:pPr marL="177800" lvl="0" indent="-177800"/>
            <a:r>
              <a:rPr lang="es-MX" sz="1700" dirty="0" smtClean="0">
                <a:sym typeface="Wingdings"/>
              </a:rPr>
              <a:t></a:t>
            </a:r>
            <a:r>
              <a:rPr lang="es-MX" sz="1700" dirty="0" smtClean="0"/>
              <a:t>Producción agrícola y pecuaria</a:t>
            </a:r>
          </a:p>
          <a:p>
            <a:pPr lvl="0"/>
            <a:r>
              <a:rPr lang="es-MX" sz="1700" dirty="0" smtClean="0">
                <a:sym typeface="Wingdings"/>
              </a:rPr>
              <a:t></a:t>
            </a:r>
            <a:r>
              <a:rPr lang="es-MX" sz="1700" dirty="0" smtClean="0"/>
              <a:t>Existencias pecuarias</a:t>
            </a:r>
          </a:p>
          <a:p>
            <a:pPr lvl="0"/>
            <a:r>
              <a:rPr lang="es-MX" sz="1700" dirty="0" smtClean="0">
                <a:sym typeface="Wingdings"/>
              </a:rPr>
              <a:t></a:t>
            </a:r>
            <a:r>
              <a:rPr lang="es-MX" sz="1700" dirty="0" smtClean="0"/>
              <a:t>Otras variables</a:t>
            </a:r>
            <a:endParaRPr lang="es-MX" dirty="0"/>
          </a:p>
        </p:txBody>
      </p:sp>
      <p:sp>
        <p:nvSpPr>
          <p:cNvPr id="17" name="16 Hexágono"/>
          <p:cNvSpPr/>
          <p:nvPr/>
        </p:nvSpPr>
        <p:spPr>
          <a:xfrm>
            <a:off x="251520" y="2880929"/>
            <a:ext cx="3168352" cy="2520280"/>
          </a:xfrm>
          <a:prstGeom prst="hexago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MX" b="1" dirty="0" smtClean="0"/>
              <a:t>33 Principales productos:</a:t>
            </a:r>
          </a:p>
          <a:p>
            <a:pPr lvl="0" algn="ctr"/>
            <a:r>
              <a:rPr lang="es-MX" b="1" dirty="0" smtClean="0"/>
              <a:t>(80% del PIB del sector primario)</a:t>
            </a:r>
          </a:p>
          <a:p>
            <a:pPr lvl="0"/>
            <a:r>
              <a:rPr lang="es-MX" dirty="0" smtClean="0">
                <a:sym typeface="Wingdings"/>
              </a:rPr>
              <a:t> </a:t>
            </a:r>
            <a:r>
              <a:rPr lang="es-MX" dirty="0" smtClean="0"/>
              <a:t>PIB</a:t>
            </a:r>
          </a:p>
          <a:p>
            <a:pPr lvl="0"/>
            <a:r>
              <a:rPr lang="es-MX" dirty="0" smtClean="0">
                <a:sym typeface="Wingdings"/>
              </a:rPr>
              <a:t> </a:t>
            </a:r>
            <a:r>
              <a:rPr lang="es-MX" dirty="0" smtClean="0"/>
              <a:t>Ley de Desarrollo</a:t>
            </a:r>
          </a:p>
          <a:p>
            <a:pPr lvl="0"/>
            <a:r>
              <a:rPr lang="es-MX" dirty="0" smtClean="0"/>
              <a:t>     Rural Sustentable</a:t>
            </a:r>
          </a:p>
          <a:p>
            <a:pPr lvl="0"/>
            <a:r>
              <a:rPr lang="es-MX" dirty="0" smtClean="0">
                <a:sym typeface="Wingdings"/>
              </a:rPr>
              <a:t> </a:t>
            </a:r>
            <a:r>
              <a:rPr lang="es-MX" dirty="0" smtClean="0"/>
              <a:t>FAO</a:t>
            </a:r>
          </a:p>
          <a:p>
            <a:pPr lvl="0"/>
            <a:r>
              <a:rPr lang="es-MX" dirty="0" smtClean="0">
                <a:sym typeface="Wingdings"/>
              </a:rPr>
              <a:t> </a:t>
            </a:r>
            <a:r>
              <a:rPr lang="es-MX" dirty="0" smtClean="0"/>
              <a:t>SAGARPA</a:t>
            </a:r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 Título"/>
          <p:cNvSpPr txBox="1">
            <a:spLocks/>
          </p:cNvSpPr>
          <p:nvPr/>
        </p:nvSpPr>
        <p:spPr>
          <a:xfrm>
            <a:off x="457200" y="2662064"/>
            <a:ext cx="8229600" cy="57606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Publicación de resultados</a:t>
            </a:r>
            <a:endParaRPr kumimoji="0" lang="es-MX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grpSp>
        <p:nvGrpSpPr>
          <p:cNvPr id="2" name="26 Grupo"/>
          <p:cNvGrpSpPr/>
          <p:nvPr/>
        </p:nvGrpSpPr>
        <p:grpSpPr>
          <a:xfrm>
            <a:off x="0" y="3284984"/>
            <a:ext cx="9144000" cy="720000"/>
            <a:chOff x="0" y="908720"/>
            <a:chExt cx="9144000" cy="720000"/>
          </a:xfrm>
        </p:grpSpPr>
        <p:pic>
          <p:nvPicPr>
            <p:cNvPr id="17" name="16 Imagen" descr="1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08720"/>
              <a:ext cx="1105248" cy="720000"/>
            </a:xfrm>
            <a:prstGeom prst="rect">
              <a:avLst/>
            </a:prstGeom>
          </p:spPr>
        </p:pic>
        <p:pic>
          <p:nvPicPr>
            <p:cNvPr id="18" name="17 Imagen" descr="2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2892" y="908720"/>
              <a:ext cx="1105248" cy="720000"/>
            </a:xfrm>
            <a:prstGeom prst="rect">
              <a:avLst/>
            </a:prstGeom>
          </p:spPr>
        </p:pic>
        <p:pic>
          <p:nvPicPr>
            <p:cNvPr id="19" name="18 Imagen" descr="3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85784" y="908720"/>
              <a:ext cx="1105248" cy="720000"/>
            </a:xfrm>
            <a:prstGeom prst="rect">
              <a:avLst/>
            </a:prstGeom>
          </p:spPr>
        </p:pic>
        <p:pic>
          <p:nvPicPr>
            <p:cNvPr id="20" name="19 Imagen" descr="4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78676" y="908720"/>
              <a:ext cx="1106119" cy="720000"/>
            </a:xfrm>
            <a:prstGeom prst="rect">
              <a:avLst/>
            </a:prstGeom>
          </p:spPr>
        </p:pic>
        <p:pic>
          <p:nvPicPr>
            <p:cNvPr id="21" name="20 Imagen" descr="5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72439" y="908720"/>
              <a:ext cx="1104484" cy="720000"/>
            </a:xfrm>
            <a:prstGeom prst="rect">
              <a:avLst/>
            </a:prstGeom>
          </p:spPr>
        </p:pic>
        <p:pic>
          <p:nvPicPr>
            <p:cNvPr id="22" name="21 Imagen" descr="6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464567" y="908720"/>
              <a:ext cx="1105248" cy="720000"/>
            </a:xfrm>
            <a:prstGeom prst="rect">
              <a:avLst/>
            </a:prstGeom>
          </p:spPr>
        </p:pic>
        <p:pic>
          <p:nvPicPr>
            <p:cNvPr id="23" name="22 Imagen" descr="7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357459" y="908720"/>
              <a:ext cx="1105248" cy="720000"/>
            </a:xfrm>
            <a:prstGeom prst="rect">
              <a:avLst/>
            </a:prstGeom>
          </p:spPr>
        </p:pic>
        <p:pic>
          <p:nvPicPr>
            <p:cNvPr id="24" name="23 Imagen" descr="8.jp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250351" y="908720"/>
              <a:ext cx="1106119" cy="720000"/>
            </a:xfrm>
            <a:prstGeom prst="rect">
              <a:avLst/>
            </a:prstGeom>
          </p:spPr>
        </p:pic>
        <p:pic>
          <p:nvPicPr>
            <p:cNvPr id="25" name="24 Imagen" descr="9.jp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144114" y="908720"/>
              <a:ext cx="1106119" cy="720000"/>
            </a:xfrm>
            <a:prstGeom prst="rect">
              <a:avLst/>
            </a:prstGeom>
          </p:spPr>
        </p:pic>
        <p:pic>
          <p:nvPicPr>
            <p:cNvPr id="26" name="25 Imagen" descr="10.jp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037881" y="908720"/>
              <a:ext cx="1106119" cy="7200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11 Diagrama"/>
          <p:cNvGraphicFramePr/>
          <p:nvPr/>
        </p:nvGraphicFramePr>
        <p:xfrm>
          <a:off x="251520" y="692696"/>
          <a:ext cx="8640960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3" name="32 Imagen" descr="sistema informático1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59632" y="4581128"/>
            <a:ext cx="576063" cy="432048"/>
          </a:xfrm>
          <a:prstGeom prst="rect">
            <a:avLst/>
          </a:prstGeom>
        </p:spPr>
      </p:pic>
      <p:sp>
        <p:nvSpPr>
          <p:cNvPr id="4" name="27 Rectángulo"/>
          <p:cNvSpPr>
            <a:spLocks noChangeArrowheads="1"/>
          </p:cNvSpPr>
          <p:nvPr/>
        </p:nvSpPr>
        <p:spPr bwMode="auto">
          <a:xfrm>
            <a:off x="0" y="97970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cs typeface="Arial" pitchFamily="34" charset="0"/>
              </a:rPr>
              <a:t>Resultados de la ENA 2012</a:t>
            </a:r>
          </a:p>
        </p:txBody>
      </p:sp>
      <p:grpSp>
        <p:nvGrpSpPr>
          <p:cNvPr id="2" name="9 Grupo"/>
          <p:cNvGrpSpPr/>
          <p:nvPr/>
        </p:nvGrpSpPr>
        <p:grpSpPr>
          <a:xfrm>
            <a:off x="7164288" y="4725144"/>
            <a:ext cx="648072" cy="360040"/>
            <a:chOff x="1907704" y="3789040"/>
            <a:chExt cx="3478586" cy="2024871"/>
          </a:xfrm>
        </p:grpSpPr>
        <p:pic>
          <p:nvPicPr>
            <p:cNvPr id="31" name="30 Imagen" descr="carpeta ena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07704" y="3789040"/>
              <a:ext cx="3363903" cy="1960603"/>
            </a:xfrm>
            <a:prstGeom prst="rect">
              <a:avLst/>
            </a:prstGeom>
          </p:spPr>
        </p:pic>
        <p:pic>
          <p:nvPicPr>
            <p:cNvPr id="32" name="31 Imagen" descr="carpeta ena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19512992">
              <a:off x="2022387" y="3853308"/>
              <a:ext cx="3363903" cy="1960603"/>
            </a:xfrm>
            <a:prstGeom prst="rect">
              <a:avLst/>
            </a:prstGeom>
          </p:spPr>
        </p:pic>
      </p:grpSp>
      <p:pic>
        <p:nvPicPr>
          <p:cNvPr id="35" name="34 Imagen" descr="INTERNET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76056" y="1052736"/>
            <a:ext cx="516239" cy="5040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7 Rectángulo"/>
          <p:cNvSpPr>
            <a:spLocks noChangeArrowheads="1"/>
          </p:cNvSpPr>
          <p:nvPr/>
        </p:nvSpPr>
        <p:spPr bwMode="auto">
          <a:xfrm>
            <a:off x="0" y="97970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cs typeface="Arial" pitchFamily="34" charset="0"/>
              </a:rPr>
              <a:t>Los 33 Productos seleccionados</a:t>
            </a:r>
            <a:endParaRPr lang="es-MX" sz="2400" b="1" dirty="0">
              <a:cs typeface="Arial" pitchFamily="34" charset="0"/>
            </a:endParaRPr>
          </a:p>
        </p:txBody>
      </p:sp>
      <p:graphicFrame>
        <p:nvGraphicFramePr>
          <p:cNvPr id="7" name="6 Diagrama"/>
          <p:cNvGraphicFramePr/>
          <p:nvPr/>
        </p:nvGraphicFramePr>
        <p:xfrm>
          <a:off x="0" y="548680"/>
          <a:ext cx="8964488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97875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27 Rectángulo"/>
          <p:cNvSpPr>
            <a:spLocks noChangeArrowheads="1"/>
          </p:cNvSpPr>
          <p:nvPr/>
        </p:nvSpPr>
        <p:spPr bwMode="auto">
          <a:xfrm>
            <a:off x="0" y="116632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/>
              <a:t>Así hicimos la ENA 2012</a:t>
            </a:r>
          </a:p>
        </p:txBody>
      </p:sp>
      <p:graphicFrame>
        <p:nvGraphicFramePr>
          <p:cNvPr id="25" name="24 Diagrama"/>
          <p:cNvGraphicFramePr/>
          <p:nvPr/>
        </p:nvGraphicFramePr>
        <p:xfrm>
          <a:off x="395536" y="836712"/>
          <a:ext cx="8352928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xmlns="" val="51111120"/>
              </p:ext>
            </p:extLst>
          </p:nvPr>
        </p:nvGraphicFramePr>
        <p:xfrm>
          <a:off x="-756592" y="764704"/>
          <a:ext cx="10116616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0" y="55986"/>
            <a:ext cx="9144000" cy="404664"/>
          </a:xfrm>
        </p:spPr>
        <p:txBody>
          <a:bodyPr>
            <a:noAutofit/>
          </a:bodyPr>
          <a:lstStyle/>
          <a:p>
            <a:pPr algn="ctr" eaLnBrk="1" hangingPunct="1"/>
            <a:r>
              <a:rPr lang="es-ES" sz="2200" b="1" dirty="0" smtClean="0">
                <a:solidFill>
                  <a:schemeClr val="tx1"/>
                </a:solidFill>
                <a:effectLst/>
                <a:latin typeface="+mn-lt"/>
              </a:rPr>
              <a:t>Temática del cuestionario y Cobertura temporal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CuadroTexto"/>
          <p:cNvSpPr txBox="1"/>
          <p:nvPr/>
        </p:nvSpPr>
        <p:spPr>
          <a:xfrm>
            <a:off x="0" y="44624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200" b="1" dirty="0" smtClean="0">
                <a:ea typeface="Verdana" pitchFamily="34" charset="0"/>
                <a:cs typeface="Verdana" pitchFamily="34" charset="0"/>
              </a:rPr>
              <a:t>Así hicimos la ENA 2012</a:t>
            </a:r>
          </a:p>
          <a:p>
            <a:pPr algn="ctr"/>
            <a:r>
              <a:rPr lang="es-MX" sz="2200" b="1" dirty="0" smtClean="0">
                <a:ea typeface="Verdana" pitchFamily="34" charset="0"/>
                <a:cs typeface="Verdana" pitchFamily="34" charset="0"/>
              </a:rPr>
              <a:t>Ventajas en el uso de los Dispositivos Electrónicos Móviles (DEM) al momento de la entrevista</a:t>
            </a:r>
          </a:p>
        </p:txBody>
      </p:sp>
      <p:graphicFrame>
        <p:nvGraphicFramePr>
          <p:cNvPr id="4" name="3 Diagrama"/>
          <p:cNvGraphicFramePr/>
          <p:nvPr/>
        </p:nvGraphicFramePr>
        <p:xfrm>
          <a:off x="395536" y="1268760"/>
          <a:ext cx="8352928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Botón de acción: Volver">
            <a:hlinkClick r:id="rId7" action="ppaction://hlinksldjump" highlightClick="1"/>
          </p:cNvPr>
          <p:cNvSpPr/>
          <p:nvPr/>
        </p:nvSpPr>
        <p:spPr>
          <a:xfrm>
            <a:off x="8820472" y="6669360"/>
            <a:ext cx="323528" cy="188640"/>
          </a:xfrm>
          <a:prstGeom prst="actionButtonReturn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="" val="392772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 Título"/>
          <p:cNvSpPr txBox="1">
            <a:spLocks/>
          </p:cNvSpPr>
          <p:nvPr/>
        </p:nvSpPr>
        <p:spPr>
          <a:xfrm>
            <a:off x="457200" y="2662064"/>
            <a:ext cx="8229600" cy="57606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Resultados</a:t>
            </a:r>
            <a:endParaRPr kumimoji="0" lang="es-MX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grpSp>
        <p:nvGrpSpPr>
          <p:cNvPr id="2" name="26 Grupo"/>
          <p:cNvGrpSpPr/>
          <p:nvPr/>
        </p:nvGrpSpPr>
        <p:grpSpPr>
          <a:xfrm>
            <a:off x="0" y="3284984"/>
            <a:ext cx="9144000" cy="720000"/>
            <a:chOff x="0" y="908720"/>
            <a:chExt cx="9144000" cy="720000"/>
          </a:xfrm>
        </p:grpSpPr>
        <p:pic>
          <p:nvPicPr>
            <p:cNvPr id="17" name="16 Imagen" descr="1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08720"/>
              <a:ext cx="1105248" cy="720000"/>
            </a:xfrm>
            <a:prstGeom prst="rect">
              <a:avLst/>
            </a:prstGeom>
          </p:spPr>
        </p:pic>
        <p:pic>
          <p:nvPicPr>
            <p:cNvPr id="18" name="17 Imagen" descr="2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2892" y="908720"/>
              <a:ext cx="1105248" cy="720000"/>
            </a:xfrm>
            <a:prstGeom prst="rect">
              <a:avLst/>
            </a:prstGeom>
          </p:spPr>
        </p:pic>
        <p:pic>
          <p:nvPicPr>
            <p:cNvPr id="19" name="18 Imagen" descr="3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85784" y="908720"/>
              <a:ext cx="1105248" cy="720000"/>
            </a:xfrm>
            <a:prstGeom prst="rect">
              <a:avLst/>
            </a:prstGeom>
          </p:spPr>
        </p:pic>
        <p:pic>
          <p:nvPicPr>
            <p:cNvPr id="20" name="19 Imagen" descr="4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78676" y="908720"/>
              <a:ext cx="1106119" cy="720000"/>
            </a:xfrm>
            <a:prstGeom prst="rect">
              <a:avLst/>
            </a:prstGeom>
          </p:spPr>
        </p:pic>
        <p:pic>
          <p:nvPicPr>
            <p:cNvPr id="21" name="20 Imagen" descr="5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72439" y="908720"/>
              <a:ext cx="1104484" cy="720000"/>
            </a:xfrm>
            <a:prstGeom prst="rect">
              <a:avLst/>
            </a:prstGeom>
          </p:spPr>
        </p:pic>
        <p:pic>
          <p:nvPicPr>
            <p:cNvPr id="22" name="21 Imagen" descr="6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464567" y="908720"/>
              <a:ext cx="1105248" cy="720000"/>
            </a:xfrm>
            <a:prstGeom prst="rect">
              <a:avLst/>
            </a:prstGeom>
          </p:spPr>
        </p:pic>
        <p:pic>
          <p:nvPicPr>
            <p:cNvPr id="23" name="22 Imagen" descr="7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357459" y="908720"/>
              <a:ext cx="1105248" cy="720000"/>
            </a:xfrm>
            <a:prstGeom prst="rect">
              <a:avLst/>
            </a:prstGeom>
          </p:spPr>
        </p:pic>
        <p:pic>
          <p:nvPicPr>
            <p:cNvPr id="24" name="23 Imagen" descr="8.jp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250351" y="908720"/>
              <a:ext cx="1106119" cy="720000"/>
            </a:xfrm>
            <a:prstGeom prst="rect">
              <a:avLst/>
            </a:prstGeom>
          </p:spPr>
        </p:pic>
        <p:pic>
          <p:nvPicPr>
            <p:cNvPr id="25" name="24 Imagen" descr="9.jp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144114" y="908720"/>
              <a:ext cx="1106119" cy="720000"/>
            </a:xfrm>
            <a:prstGeom prst="rect">
              <a:avLst/>
            </a:prstGeom>
          </p:spPr>
        </p:pic>
        <p:pic>
          <p:nvPicPr>
            <p:cNvPr id="26" name="25 Imagen" descr="10.jp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037881" y="908720"/>
              <a:ext cx="1106119" cy="7200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2"/>
  <p:tag name="MMPROD_UIDATA" val="&lt;database version=&quot;7.0&quot;&gt;&lt;object type=&quot;1&quot; unique_id=&quot;10001&quot;&gt;&lt;object type=&quot;2&quot; unique_id=&quot;11605&quot;&gt;&lt;object type=&quot;3&quot; unique_id=&quot;11606&quot;&gt;&lt;property id=&quot;20148&quot; value=&quot;5&quot;/&gt;&lt;property id=&quot;20300&quot; value=&quot;Diapositiva 1&quot;/&gt;&lt;property id=&quot;20307&quot; value=&quot;256&quot;/&gt;&lt;/object&gt;&lt;object type=&quot;3&quot; unique_id=&quot;11607&quot;&gt;&lt;property id=&quot;20148&quot; value=&quot;5&quot;/&gt;&lt;property id=&quot;20300&quot; value=&quot;Diapositiva 2&quot;/&gt;&lt;property id=&quot;20307&quot; value=&quot;257&quot;/&gt;&lt;/object&gt;&lt;object type=&quot;3&quot; unique_id=&quot;11608&quot;&gt;&lt;property id=&quot;20148&quot; value=&quot;5&quot;/&gt;&lt;property id=&quot;20300&quot; value=&quot;Diapositiva 3&quot;/&gt;&lt;property id=&quot;20307&quot; value=&quot;258&quot;/&gt;&lt;/object&gt;&lt;/object&gt;&lt;object type=&quot;8&quot; unique_id=&quot;11613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ENA 2012 RESULTADO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1259DE2FD930DD40B841ECBD192C5025" ma:contentTypeVersion="1" ma:contentTypeDescription="Crear nuevo documento." ma:contentTypeScope="" ma:versionID="25d37653378c2a65ff159b17de7f69d3">
  <xsd:schema xmlns:xsd="http://www.w3.org/2001/XMLSchema" xmlns:p="http://schemas.microsoft.com/office/2006/metadata/properties" xmlns:ns1="http://schemas.microsoft.com/sharepoint/v3" targetNamespace="http://schemas.microsoft.com/office/2006/metadata/properties" ma:root="true" ma:fieldsID="0b85dce115edaa5d1911cb96bd2a3993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PublishingStartDate" ma:index="8" nillable="true" ma:displayName="Fecha de inicio programada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Fecha de finalización programada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 ma:readOnly="true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p:properties xmlns:p="http://schemas.microsoft.com/office/2006/metadata/properties" xmlns:xsi="http://www.w3.org/2001/XMLSchema-instance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93465C5-3694-491F-BAE2-BA2C94E77AE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453A8721-EF7F-494D-9A5D-94E38FBF3372}">
  <ds:schemaRefs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terms/"/>
    <ds:schemaRef ds:uri="http://schemas.microsoft.com/sharepoint/v3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1DE5E6C-94DA-4909-87E3-507E5D09261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ENA 2012 RESULTADOS</Template>
  <TotalTime>14641</TotalTime>
  <Words>1814</Words>
  <Application>Microsoft Office PowerPoint</Application>
  <PresentationFormat>Presentación en pantalla (4:3)</PresentationFormat>
  <Paragraphs>396</Paragraphs>
  <Slides>42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42</vt:i4>
      </vt:variant>
    </vt:vector>
  </HeadingPairs>
  <TitlesOfParts>
    <vt:vector size="43" baseType="lpstr">
      <vt:lpstr>ENA 2012 RESULTADOS</vt:lpstr>
      <vt:lpstr>Encuesta Nacional Agropecuaria 2012</vt:lpstr>
      <vt:lpstr>Diapositiva 2</vt:lpstr>
      <vt:lpstr>Diapositiva 3</vt:lpstr>
      <vt:lpstr>Diapositiva 4</vt:lpstr>
      <vt:lpstr>Diapositiva 5</vt:lpstr>
      <vt:lpstr>Diapositiva 6</vt:lpstr>
      <vt:lpstr>Temática del cuestionario y Cobertura temporal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</vt:vector>
  </TitlesOfParts>
  <Company>INEGI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Encuesta Nacional Agropecuaria 2012</dc:title>
  <dc:creator>LUIS.ESTEVES</dc:creator>
  <cp:lastModifiedBy>LUIS.ESTEVES</cp:lastModifiedBy>
  <cp:revision>1317</cp:revision>
  <dcterms:created xsi:type="dcterms:W3CDTF">2013-07-11T18:57:27Z</dcterms:created>
  <dcterms:modified xsi:type="dcterms:W3CDTF">2013-10-11T16:14:35Z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0x0101001259DE2FD930DD40B841ECBD192C5025</vt:lpwstr>
  </property>
</Properties>
</file>