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2.xml" ContentType="application/vnd.openxmlformats-officedocument.presentationml.notesSlid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3.xml" ContentType="application/vnd.openxmlformats-officedocument.presentationml.notesSlide+xml"/>
  <Override PartName="/ppt/charts/chart18.xml" ContentType="application/vnd.openxmlformats-officedocument.drawingml.chart+xml"/>
  <Override PartName="/ppt/notesSlides/notesSlide24.xml" ContentType="application/vnd.openxmlformats-officedocument.presentationml.notesSlide+xml"/>
  <Override PartName="/ppt/charts/chart19.xml" ContentType="application/vnd.openxmlformats-officedocument.drawingml.chart+xml"/>
  <Override PartName="/ppt/notesSlides/notesSlide25.xml" ContentType="application/vnd.openxmlformats-officedocument.presentationml.notesSlide+xml"/>
  <Override PartName="/ppt/charts/chart20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6.xml" ContentType="application/vnd.openxmlformats-officedocument.presentationml.notesSlide+xml"/>
  <Override PartName="/ppt/charts/chart21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7.xml" ContentType="application/vnd.openxmlformats-officedocument.presentationml.notesSlide+xml"/>
  <Override PartName="/ppt/charts/chart22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5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23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9.xml" ContentType="application/vnd.openxmlformats-officedocument.presentationml.notesSlide+xml"/>
  <Override PartName="/ppt/charts/chart24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6.xml" ContentType="application/vnd.openxmlformats-officedocument.drawingml.chartshapes+xml"/>
  <Override PartName="/ppt/notesSlides/notesSlide30.xml" ContentType="application/vnd.openxmlformats-officedocument.presentationml.notesSlide+xml"/>
  <Override PartName="/ppt/charts/chart25.xml" ContentType="application/vnd.openxmlformats-officedocument.drawingml.chart+xml"/>
  <Override PartName="/ppt/notesSlides/notesSlide31.xml" ContentType="application/vnd.openxmlformats-officedocument.presentationml.notesSlide+xml"/>
  <Override PartName="/ppt/charts/chart26.xml" ContentType="application/vnd.openxmlformats-officedocument.drawingml.chart+xml"/>
  <Override PartName="/ppt/notesSlides/notesSlide32.xml" ContentType="application/vnd.openxmlformats-officedocument.presentationml.notesSlide+xml"/>
  <Override PartName="/ppt/charts/chart27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9" r:id="rId3"/>
    <p:sldMasterId id="2147483712" r:id="rId4"/>
  </p:sldMasterIdLst>
  <p:notesMasterIdLst>
    <p:notesMasterId r:id="rId47"/>
  </p:notesMasterIdLst>
  <p:handoutMasterIdLst>
    <p:handoutMasterId r:id="rId48"/>
  </p:handoutMasterIdLst>
  <p:sldIdLst>
    <p:sldId id="402" r:id="rId5"/>
    <p:sldId id="257" r:id="rId6"/>
    <p:sldId id="440" r:id="rId7"/>
    <p:sldId id="462" r:id="rId8"/>
    <p:sldId id="463" r:id="rId9"/>
    <p:sldId id="401" r:id="rId10"/>
    <p:sldId id="403" r:id="rId11"/>
    <p:sldId id="354" r:id="rId12"/>
    <p:sldId id="433" r:id="rId13"/>
    <p:sldId id="390" r:id="rId14"/>
    <p:sldId id="416" r:id="rId15"/>
    <p:sldId id="471" r:id="rId16"/>
    <p:sldId id="458" r:id="rId17"/>
    <p:sldId id="397" r:id="rId18"/>
    <p:sldId id="459" r:id="rId19"/>
    <p:sldId id="395" r:id="rId20"/>
    <p:sldId id="396" r:id="rId21"/>
    <p:sldId id="469" r:id="rId22"/>
    <p:sldId id="470" r:id="rId23"/>
    <p:sldId id="460" r:id="rId24"/>
    <p:sldId id="461" r:id="rId25"/>
    <p:sldId id="400" r:id="rId26"/>
    <p:sldId id="464" r:id="rId27"/>
    <p:sldId id="473" r:id="rId28"/>
    <p:sldId id="392" r:id="rId29"/>
    <p:sldId id="450" r:id="rId30"/>
    <p:sldId id="472" r:id="rId31"/>
    <p:sldId id="406" r:id="rId32"/>
    <p:sldId id="452" r:id="rId33"/>
    <p:sldId id="407" r:id="rId34"/>
    <p:sldId id="410" r:id="rId35"/>
    <p:sldId id="408" r:id="rId36"/>
    <p:sldId id="453" r:id="rId37"/>
    <p:sldId id="456" r:id="rId38"/>
    <p:sldId id="468" r:id="rId39"/>
    <p:sldId id="437" r:id="rId40"/>
    <p:sldId id="414" r:id="rId41"/>
    <p:sldId id="454" r:id="rId42"/>
    <p:sldId id="465" r:id="rId43"/>
    <p:sldId id="474" r:id="rId44"/>
    <p:sldId id="448" r:id="rId45"/>
    <p:sldId id="415" r:id="rId46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cy" initials="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A54E"/>
    <a:srgbClr val="729ACA"/>
    <a:srgbClr val="2C4D75"/>
    <a:srgbClr val="5F7530"/>
    <a:srgbClr val="B65708"/>
    <a:srgbClr val="772C2A"/>
    <a:srgbClr val="276A7C"/>
    <a:srgbClr val="B9CD96"/>
    <a:srgbClr val="A9CEDC"/>
    <a:srgbClr val="3C8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31" autoAdjust="0"/>
    <p:restoredTop sz="94660"/>
  </p:normalViewPr>
  <p:slideViewPr>
    <p:cSldViewPr>
      <p:cViewPr varScale="1">
        <p:scale>
          <a:sx n="113" d="100"/>
          <a:sy n="113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180023" cy="18002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Users\juanfernandodelira\Desktop\comunicado%20enafin\graficas%20ENAFIN\Gra&#769;ficas%20ENAFIN%202015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juan.delira\Escritorio\comunicado%20enafin\graficas%20de%20montos\Copia%20de%20Tabla%20con%20totales%20nacionales%20p30%20y%20p25%20(ENAFIN%202015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juan.delira\Escritorio\comunicado%20enafin\graficas%20de%20montos\Copia%20de%20Tabla%20con%20totales%20nacionales%20p30%20y%20p25%20(ENAFIN%202015)%2012%20de%20%20julio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Volumes\ADATA%20UFD\Grafica%2026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uanfernandodelira\Desktop\comunicado%20enafin\graficas%20ENAFIN\Gra&#769;ficas%20ENAFIN%202015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juan.delira\Escritorio\comunicado%20enafin\graficas%20ENAFIN\Gr&#225;ficas%20ENAFIN%202015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juan.delira\Escritorio\comunicado%20enafin\graficas%20ENAFIN\Gr&#225;ficas%20ENAFIN%202015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juan.delira\Escritorio\comunicado%20enafin\graficas%20ENAFIN\Gr&#225;ficas%20ENAFIN%202015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juan.delira\Escritorio\comunicado%20enafin\graficas%20ENAFIN\Gr&#225;ficas%20ENAFIN%202015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juanfernandodelira\Downloads\Tabulados%20Por%20Estrato_para%20gra&#769;ficas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yazmin.lopez\Documentos\ENAFIN\ACTUALIZAR_GRAFICAS_ENAFIN\Graficos%20por%20estrato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juanfernandodelira\Desktop\comunicado%20enafin\graficas%20ENAFIN\Gra&#769;ficas%20ENAFIN%202015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juan.delira\Escritorio\comunicado%20enafin\graficas%20ENAFIN\Gr&#225;ficas%20ENAFIN%202015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juan.delira\Escritorio\comunicado%20enafin\graficas%20ENAFIN\Gr&#225;ficas%20ENAFIN%202015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juan.delira\Escritorio\comunicado%20enafin\graficas%20ENAFIN\Gr&#225;ficas%20ENAFIN%202015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5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juan.delira\Escritorio\comunicado%20enafin\graficas%20ENAFIN\Gr&#225;ficas%20ENAFIN%202015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juan.delira\Escritorio\comunicado%20enafin\graficas%20ENAFIN\Gr&#225;ficas%20ENAFIN%202015.xlsx" TargetMode="Externa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6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juan.delira\Escritorio\comunicado%20enafin\graficas%20ENAFIN\Gr&#225;ficas%20ENAFIN%202015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juan.delira\Escritorio\comunicado%20enafin\graficas%20ENAFIN\Gr&#225;ficas%20ENAFIN%202015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juan.delira\Escritorio\comunicado%20enafin\graficas%20ENAFIN\Gr&#225;ficas%20ENAFIN%202015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juan.delira\Escritorio\comunicado%20enafin\graficas%20ENAFIN\Gr&#225;ficas%20ENAFIN%20201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Volumes\ADATA%20UFD\Grafica%202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uanfernandodelira\Desktop\comunicado%20enafin\graficas%20ENAFIN\Gra&#769;ficas%20ENAFIN%20201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Volumes\ADATA%20UFD\Grafica%2026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juan.delira\Escritorio\comunicado%20enafin\graficas%20ENAFIN\Gr&#225;ficas%20ENAFIN%202015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juan.delira\Escritorio\comunicado%20enafin\graficas%20ENAFIN\Gr&#225;ficas%20ENAFIN%202015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juan.delira\Escritorio\comunicado%20enafin\graficas%20ENAFIN\Gr&#225;ficas%20ENAFIN%202015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12090468995599"/>
          <c:y val="3.3401789130115003E-2"/>
          <c:w val="0.83572576490226202"/>
          <c:h val="0.6707690119320947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'14'!$C$12</c:f>
              <c:strCache>
                <c:ptCount val="1"/>
                <c:pt idx="0">
                  <c:v>De 18 a 30 años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889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1.8450633871996702E-2"/>
                  <c:y val="1.02774735784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450633871996702E-2"/>
                  <c:y val="-6.42342098656063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666980159372799E-2"/>
                      <c:h val="6.346339934721860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'14'!$A$13:$A$17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'14'!$C$13:$C$17</c:f>
              <c:numCache>
                <c:formatCode>0.0</c:formatCode>
                <c:ptCount val="5"/>
                <c:pt idx="0">
                  <c:v>4.2408131868344521</c:v>
                </c:pt>
                <c:pt idx="1">
                  <c:v>0.74576768540858296</c:v>
                </c:pt>
                <c:pt idx="2">
                  <c:v>0.64706611088601795</c:v>
                </c:pt>
                <c:pt idx="3">
                  <c:v>2.7066299266125058</c:v>
                </c:pt>
                <c:pt idx="4">
                  <c:v>6.0044072515157056</c:v>
                </c:pt>
              </c:numCache>
            </c:numRef>
          </c:val>
        </c:ser>
        <c:ser>
          <c:idx val="1"/>
          <c:order val="1"/>
          <c:tx>
            <c:strRef>
              <c:f>'14'!$D$12</c:f>
              <c:strCache>
                <c:ptCount val="1"/>
                <c:pt idx="0">
                  <c:v>De 31 a 40 años</c:v>
                </c:pt>
              </c:strCache>
            </c:strRef>
          </c:tx>
          <c:spPr>
            <a:solidFill>
              <a:schemeClr val="accent2"/>
            </a:solidFill>
            <a:ln w="88900"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'14'!$A$13:$A$17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'14'!$D$13:$D$17</c:f>
              <c:numCache>
                <c:formatCode>0.0</c:formatCode>
                <c:ptCount val="5"/>
                <c:pt idx="0">
                  <c:v>16.555408814463121</c:v>
                </c:pt>
                <c:pt idx="1">
                  <c:v>9.3526828462888307</c:v>
                </c:pt>
                <c:pt idx="2">
                  <c:v>8.0837905172085094</c:v>
                </c:pt>
                <c:pt idx="3">
                  <c:v>13.69092184234054</c:v>
                </c:pt>
                <c:pt idx="4">
                  <c:v>20.1245893864034</c:v>
                </c:pt>
              </c:numCache>
            </c:numRef>
          </c:val>
        </c:ser>
        <c:ser>
          <c:idx val="2"/>
          <c:order val="2"/>
          <c:tx>
            <c:strRef>
              <c:f>'14'!$E$12</c:f>
              <c:strCache>
                <c:ptCount val="1"/>
                <c:pt idx="0">
                  <c:v>De 41 a 50 años</c:v>
                </c:pt>
              </c:strCache>
            </c:strRef>
          </c:tx>
          <c:spPr>
            <a:solidFill>
              <a:schemeClr val="accent3"/>
            </a:solidFill>
            <a:ln w="88900">
              <a:solidFill>
                <a:schemeClr val="accent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'14'!$A$13:$A$17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'14'!$E$13:$E$17</c:f>
              <c:numCache>
                <c:formatCode>0.0</c:formatCode>
                <c:ptCount val="5"/>
                <c:pt idx="0">
                  <c:v>30.611655432035398</c:v>
                </c:pt>
                <c:pt idx="1">
                  <c:v>27.096692148483729</c:v>
                </c:pt>
                <c:pt idx="2">
                  <c:v>32.88126488018392</c:v>
                </c:pt>
                <c:pt idx="3">
                  <c:v>31.0069150709657</c:v>
                </c:pt>
                <c:pt idx="4">
                  <c:v>30.336575867921059</c:v>
                </c:pt>
              </c:numCache>
            </c:numRef>
          </c:val>
        </c:ser>
        <c:ser>
          <c:idx val="3"/>
          <c:order val="3"/>
          <c:tx>
            <c:strRef>
              <c:f>'14'!$F$12</c:f>
              <c:strCache>
                <c:ptCount val="1"/>
                <c:pt idx="0">
                  <c:v>De 51 a 65 años</c:v>
                </c:pt>
              </c:strCache>
            </c:strRef>
          </c:tx>
          <c:spPr>
            <a:solidFill>
              <a:schemeClr val="accent4"/>
            </a:solidFill>
            <a:ln w="88900">
              <a:solidFill>
                <a:schemeClr val="accent4"/>
              </a:solidFill>
            </a:ln>
            <a:effectLst/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32.6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'14'!$A$13:$A$17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'14'!$F$13:$F$17</c:f>
              <c:numCache>
                <c:formatCode>0.0</c:formatCode>
                <c:ptCount val="5"/>
                <c:pt idx="0">
                  <c:v>36.677566707944123</c:v>
                </c:pt>
                <c:pt idx="1">
                  <c:v>44.248206900527627</c:v>
                </c:pt>
                <c:pt idx="2">
                  <c:v>42.730796931358398</c:v>
                </c:pt>
                <c:pt idx="3">
                  <c:v>40.858149564888343</c:v>
                </c:pt>
                <c:pt idx="4">
                  <c:v>32.6</c:v>
                </c:pt>
              </c:numCache>
            </c:numRef>
          </c:val>
        </c:ser>
        <c:ser>
          <c:idx val="4"/>
          <c:order val="4"/>
          <c:tx>
            <c:strRef>
              <c:f>'14'!$G$12</c:f>
              <c:strCache>
                <c:ptCount val="1"/>
                <c:pt idx="0">
                  <c:v>Más de 65 años</c:v>
                </c:pt>
              </c:strCache>
            </c:strRef>
          </c:tx>
          <c:spPr>
            <a:solidFill>
              <a:schemeClr val="accent5"/>
            </a:solidFill>
            <a:ln w="88900">
              <a:solidFill>
                <a:schemeClr val="accent5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'14'!$A$13:$A$17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'14'!$G$13:$G$17</c:f>
              <c:numCache>
                <c:formatCode>0.0</c:formatCode>
                <c:ptCount val="5"/>
                <c:pt idx="0">
                  <c:v>11.914555858722849</c:v>
                </c:pt>
                <c:pt idx="1">
                  <c:v>18.556650419291209</c:v>
                </c:pt>
                <c:pt idx="2">
                  <c:v>15.6570815603631</c:v>
                </c:pt>
                <c:pt idx="3">
                  <c:v>11.73738359519292</c:v>
                </c:pt>
                <c:pt idx="4">
                  <c:v>11.035143299828579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70631792"/>
        <c:axId val="170629048"/>
      </c:barChart>
      <c:catAx>
        <c:axId val="170631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0629048"/>
        <c:crosses val="autoZero"/>
        <c:auto val="1"/>
        <c:lblAlgn val="ctr"/>
        <c:lblOffset val="100"/>
        <c:noMultiLvlLbl val="0"/>
      </c:catAx>
      <c:valAx>
        <c:axId val="170629048"/>
        <c:scaling>
          <c:orientation val="minMax"/>
          <c:max val="100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s-MX"/>
          </a:p>
        </c:txPr>
        <c:crossAx val="17063179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269428092485483E-2"/>
          <c:y val="0.87068038289204219"/>
          <c:w val="0.96837583573722896"/>
          <c:h val="7.1708239519354094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MX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 b="1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s-MX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205146100184099"/>
          <c:y val="7.8795273595382506E-2"/>
          <c:w val="0.296714090175909"/>
          <c:h val="0.69613690387424798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88900">
                <a:solidFill>
                  <a:schemeClr val="accen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88900">
                <a:solidFill>
                  <a:schemeClr val="accent2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88900">
                <a:solidFill>
                  <a:schemeClr val="accent3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88900">
                <a:solidFill>
                  <a:schemeClr val="accent4"/>
                </a:solidFill>
              </a:ln>
              <a:effectLst/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56.5%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lista!$H$35:$H$38</c:f>
              <c:strCache>
                <c:ptCount val="4"/>
                <c:pt idx="0">
                  <c:v>Banca comercial</c:v>
                </c:pt>
                <c:pt idx="1">
                  <c:v>Instituciones financieras no bancarias</c:v>
                </c:pt>
                <c:pt idx="2">
                  <c:v>Proveedores</c:v>
                </c:pt>
                <c:pt idx="3">
                  <c:v>Otras fuentes</c:v>
                </c:pt>
              </c:strCache>
            </c:strRef>
          </c:cat>
          <c:val>
            <c:numRef>
              <c:f>lista!$I$35:$I$38</c:f>
              <c:numCache>
                <c:formatCode>#,##0.0_ ;\-#,##0.0\ </c:formatCode>
                <c:ptCount val="4"/>
                <c:pt idx="0">
                  <c:v>427684213.33890003</c:v>
                </c:pt>
                <c:pt idx="1">
                  <c:v>32060025.1085</c:v>
                </c:pt>
                <c:pt idx="2">
                  <c:v>223871770.51809999</c:v>
                </c:pt>
                <c:pt idx="3">
                  <c:v>74625289.795499995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2931457847417"/>
          <c:y val="0.80698577403998395"/>
          <c:w val="0.80374766320842606"/>
          <c:h val="0.176734254896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Hoja1!$G$21:$G$23</c:f>
              <c:strCache>
                <c:ptCount val="3"/>
                <c:pt idx="0">
                  <c:v>Banca comercial</c:v>
                </c:pt>
                <c:pt idx="1">
                  <c:v>Proveedores</c:v>
                </c:pt>
                <c:pt idx="2">
                  <c:v>Instituciones financieras                no bancarias</c:v>
                </c:pt>
              </c:strCache>
            </c:strRef>
          </c:cat>
          <c:val>
            <c:numRef>
              <c:f>Hoja1!$H$21:$H$23</c:f>
              <c:numCache>
                <c:formatCode>#,##0_ ;\-#,##0\ </c:formatCode>
                <c:ptCount val="3"/>
                <c:pt idx="0">
                  <c:v>7699.2793600000005</c:v>
                </c:pt>
                <c:pt idx="1">
                  <c:v>9731.01325</c:v>
                </c:pt>
                <c:pt idx="2">
                  <c:v>7674.5312599999997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7"/>
        <c:axId val="176824416"/>
        <c:axId val="176823632"/>
      </c:barChart>
      <c:catAx>
        <c:axId val="17682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76823632"/>
        <c:crosses val="autoZero"/>
        <c:auto val="1"/>
        <c:lblAlgn val="ctr"/>
        <c:lblOffset val="100"/>
        <c:noMultiLvlLbl val="0"/>
      </c:catAx>
      <c:valAx>
        <c:axId val="176823632"/>
        <c:scaling>
          <c:orientation val="minMax"/>
          <c:max val="10000"/>
        </c:scaling>
        <c:delete val="0"/>
        <c:axPos val="l"/>
        <c:numFmt formatCode="#,##0_ ;\-#,##0\ 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76824416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905992975175101E-2"/>
          <c:y val="0.137079227615935"/>
          <c:w val="0.92287591020363302"/>
          <c:h val="0.55083746961834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'33.1.1'!$B$27</c:f>
              <c:strCache>
                <c:ptCount val="1"/>
                <c:pt idx="0">
                  <c:v>Sucursal cercana</c:v>
                </c:pt>
              </c:strCache>
            </c:strRef>
          </c:tx>
          <c:spPr>
            <a:solidFill>
              <a:schemeClr val="accent1"/>
            </a:solidFill>
            <a:ln w="88900"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'33.1.1'!$A$28:$A$32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'33.1.1'!$B$28:$B$32</c:f>
              <c:numCache>
                <c:formatCode>0.0</c:formatCode>
                <c:ptCount val="5"/>
                <c:pt idx="0">
                  <c:v>7.66766585854716</c:v>
                </c:pt>
                <c:pt idx="1">
                  <c:v>3.034508543551802</c:v>
                </c:pt>
                <c:pt idx="2">
                  <c:v>3.6093947993481632</c:v>
                </c:pt>
                <c:pt idx="3">
                  <c:v>11.177511576507101</c:v>
                </c:pt>
                <c:pt idx="4">
                  <c:v>7.1321751486936513</c:v>
                </c:pt>
              </c:numCache>
            </c:numRef>
          </c:val>
        </c:ser>
        <c:ser>
          <c:idx val="1"/>
          <c:order val="1"/>
          <c:tx>
            <c:strRef>
              <c:f>'33.1.1'!$C$27</c:f>
              <c:strCache>
                <c:ptCount val="1"/>
                <c:pt idx="0">
                  <c:v>Bajas comisiones</c:v>
                </c:pt>
              </c:strCache>
            </c:strRef>
          </c:tx>
          <c:spPr>
            <a:solidFill>
              <a:schemeClr val="accent2"/>
            </a:solidFill>
            <a:ln w="88900"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'33.1.1'!$A$28:$A$32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'33.1.1'!$C$28:$C$32</c:f>
              <c:numCache>
                <c:formatCode>0.0</c:formatCode>
                <c:ptCount val="5"/>
                <c:pt idx="0">
                  <c:v>8.7305675697271372</c:v>
                </c:pt>
                <c:pt idx="1">
                  <c:v>8.6219770422378215</c:v>
                </c:pt>
                <c:pt idx="2">
                  <c:v>6.7185853429994706</c:v>
                </c:pt>
                <c:pt idx="3">
                  <c:v>6.2746487480886701</c:v>
                </c:pt>
                <c:pt idx="4">
                  <c:v>12.15815928570005</c:v>
                </c:pt>
              </c:numCache>
            </c:numRef>
          </c:val>
        </c:ser>
        <c:ser>
          <c:idx val="2"/>
          <c:order val="2"/>
          <c:tx>
            <c:strRef>
              <c:f>'33.1.1'!$D$27</c:f>
              <c:strCache>
                <c:ptCount val="1"/>
                <c:pt idx="0">
                  <c:v>Ya era cliente del banco</c:v>
                </c:pt>
              </c:strCache>
            </c:strRef>
          </c:tx>
          <c:spPr>
            <a:solidFill>
              <a:schemeClr val="accent3"/>
            </a:solidFill>
            <a:ln w="88900">
              <a:solidFill>
                <a:schemeClr val="accent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'33.1.1'!$A$28:$A$32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'33.1.1'!$D$28:$D$32</c:f>
              <c:numCache>
                <c:formatCode>0.0</c:formatCode>
                <c:ptCount val="5"/>
                <c:pt idx="0">
                  <c:v>47.674640447811854</c:v>
                </c:pt>
                <c:pt idx="1">
                  <c:v>41.358577524688748</c:v>
                </c:pt>
                <c:pt idx="2">
                  <c:v>52.11486286606263</c:v>
                </c:pt>
                <c:pt idx="3">
                  <c:v>43.513032819871221</c:v>
                </c:pt>
                <c:pt idx="4">
                  <c:v>51.462372163661108</c:v>
                </c:pt>
              </c:numCache>
            </c:numRef>
          </c:val>
        </c:ser>
        <c:ser>
          <c:idx val="3"/>
          <c:order val="3"/>
          <c:tx>
            <c:strRef>
              <c:f>'33.1.1'!$E$27</c:f>
              <c:strCache>
                <c:ptCount val="1"/>
                <c:pt idx="0">
                  <c:v>Interés más bajo</c:v>
                </c:pt>
              </c:strCache>
            </c:strRef>
          </c:tx>
          <c:spPr>
            <a:solidFill>
              <a:schemeClr val="accent4"/>
            </a:solidFill>
            <a:ln w="88900"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'33.1.1'!$A$28:$A$32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'33.1.1'!$E$28:$E$32</c:f>
              <c:numCache>
                <c:formatCode>0.0</c:formatCode>
                <c:ptCount val="5"/>
                <c:pt idx="0">
                  <c:v>21.261945255059079</c:v>
                </c:pt>
                <c:pt idx="1">
                  <c:v>37.104733555505227</c:v>
                </c:pt>
                <c:pt idx="2">
                  <c:v>19.468652767452479</c:v>
                </c:pt>
                <c:pt idx="3">
                  <c:v>23.178134918085611</c:v>
                </c:pt>
                <c:pt idx="4">
                  <c:v>16.135641244422811</c:v>
                </c:pt>
              </c:numCache>
            </c:numRef>
          </c:val>
        </c:ser>
        <c:ser>
          <c:idx val="4"/>
          <c:order val="4"/>
          <c:tx>
            <c:strRef>
              <c:f>'33.1.1'!$F$27</c:f>
              <c:strCache>
                <c:ptCount val="1"/>
                <c:pt idx="0">
                  <c:v>Interés fijo</c:v>
                </c:pt>
              </c:strCache>
            </c:strRef>
          </c:tx>
          <c:spPr>
            <a:solidFill>
              <a:schemeClr val="accent5"/>
            </a:solidFill>
            <a:ln w="88900">
              <a:solidFill>
                <a:schemeClr val="accent5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'33.1.1'!$A$28:$A$32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'33.1.1'!$F$28:$F$32</c:f>
              <c:numCache>
                <c:formatCode>0.0</c:formatCode>
                <c:ptCount val="5"/>
                <c:pt idx="0">
                  <c:v>3.4335532723201738</c:v>
                </c:pt>
                <c:pt idx="1">
                  <c:v>4.8304734993510996</c:v>
                </c:pt>
                <c:pt idx="2">
                  <c:v>4.7464877517386803</c:v>
                </c:pt>
                <c:pt idx="3">
                  <c:v>2.7030031134854449</c:v>
                </c:pt>
                <c:pt idx="4">
                  <c:v>3.222785615096881</c:v>
                </c:pt>
              </c:numCache>
            </c:numRef>
          </c:val>
        </c:ser>
        <c:ser>
          <c:idx val="5"/>
          <c:order val="5"/>
          <c:tx>
            <c:strRef>
              <c:f>'33.1.1'!$G$27</c:f>
              <c:strCache>
                <c:ptCount val="1"/>
                <c:pt idx="0">
                  <c:v>Pago mensual fijo</c:v>
                </c:pt>
              </c:strCache>
            </c:strRef>
          </c:tx>
          <c:spPr>
            <a:solidFill>
              <a:schemeClr val="accent6"/>
            </a:solidFill>
            <a:ln w="88900"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'33.1.1'!$A$28:$A$32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'33.1.1'!$G$28:$G$32</c:f>
              <c:numCache>
                <c:formatCode>0.0</c:formatCode>
                <c:ptCount val="5"/>
                <c:pt idx="0">
                  <c:v>2.7866742136313269</c:v>
                </c:pt>
                <c:pt idx="1">
                  <c:v>0.89035205976352005</c:v>
                </c:pt>
                <c:pt idx="2">
                  <c:v>1.6207014951341241</c:v>
                </c:pt>
                <c:pt idx="3">
                  <c:v>3.5188100663830411</c:v>
                </c:pt>
                <c:pt idx="4">
                  <c:v>3.0551822953372829</c:v>
                </c:pt>
              </c:numCache>
            </c:numRef>
          </c:val>
        </c:ser>
        <c:ser>
          <c:idx val="6"/>
          <c:order val="6"/>
          <c:tx>
            <c:strRef>
              <c:f>'33.1.1'!$H$27</c:f>
              <c:strCache>
                <c:ptCount val="1"/>
                <c:pt idx="0">
                  <c:v>Menos requisitos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 w="88900">
              <a:solidFill>
                <a:srgbClr val="2C4D75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'33.1.1'!$A$28:$A$32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'33.1.1'!$H$28:$H$32</c:f>
              <c:numCache>
                <c:formatCode>0.0</c:formatCode>
                <c:ptCount val="5"/>
                <c:pt idx="0">
                  <c:v>10.604928311150751</c:v>
                </c:pt>
                <c:pt idx="1">
                  <c:v>10.978358013107419</c:v>
                </c:pt>
                <c:pt idx="2">
                  <c:v>14.92731950554322</c:v>
                </c:pt>
                <c:pt idx="3">
                  <c:v>11.26452034505534</c:v>
                </c:pt>
                <c:pt idx="4">
                  <c:v>7.8774550345749406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828336"/>
        <c:axId val="176827552"/>
      </c:barChart>
      <c:catAx>
        <c:axId val="17682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s-MX"/>
          </a:p>
        </c:txPr>
        <c:crossAx val="176827552"/>
        <c:crosses val="autoZero"/>
        <c:auto val="1"/>
        <c:lblAlgn val="ctr"/>
        <c:lblOffset val="100"/>
        <c:noMultiLvlLbl val="0"/>
      </c:catAx>
      <c:valAx>
        <c:axId val="17682755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s-MX"/>
          </a:p>
        </c:txPr>
        <c:crossAx val="17682833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040557314948149E-2"/>
          <c:y val="0.76883547638644645"/>
          <c:w val="0.96085588292486701"/>
          <c:h val="0.209686425125371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s-MX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400058603622897E-2"/>
          <c:y val="4.0978428965082601E-2"/>
          <c:w val="0.92227017519983601"/>
          <c:h val="0.6390101947360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tasas!$D$2</c:f>
              <c:strCache>
                <c:ptCount val="1"/>
                <c:pt idx="0">
                  <c:v>2010-2013</c:v>
                </c:pt>
              </c:strCache>
            </c:strRef>
          </c:tx>
          <c:spPr>
            <a:solidFill>
              <a:schemeClr val="accent6"/>
            </a:solidFill>
            <a:ln w="88900"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tasas!$C$3:$C$7</c:f>
              <c:strCache>
                <c:ptCount val="5"/>
                <c:pt idx="0">
                  <c:v>Banca comercial</c:v>
                </c:pt>
                <c:pt idx="1">
                  <c:v>Instituciones financieras no bancarias</c:v>
                </c:pt>
                <c:pt idx="2">
                  <c:v>Proveedores</c:v>
                </c:pt>
                <c:pt idx="3">
                  <c:v>Familiares o amigos</c:v>
                </c:pt>
                <c:pt idx="4">
                  <c:v>Otras fuentes</c:v>
                </c:pt>
              </c:strCache>
            </c:strRef>
          </c:cat>
          <c:val>
            <c:numRef>
              <c:f>tasas!$D$3:$D$7</c:f>
              <c:numCache>
                <c:formatCode>0.0</c:formatCode>
                <c:ptCount val="5"/>
                <c:pt idx="0">
                  <c:v>13.8582006706296</c:v>
                </c:pt>
                <c:pt idx="1">
                  <c:v>22.84754415531722</c:v>
                </c:pt>
                <c:pt idx="2">
                  <c:v>1.76316113228527</c:v>
                </c:pt>
                <c:pt idx="3">
                  <c:v>10.2434848500135</c:v>
                </c:pt>
                <c:pt idx="4">
                  <c:v>11.545182277843169</c:v>
                </c:pt>
              </c:numCache>
            </c:numRef>
          </c:val>
        </c:ser>
        <c:ser>
          <c:idx val="1"/>
          <c:order val="1"/>
          <c:tx>
            <c:strRef>
              <c:f>tasas!$E$2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5"/>
            </a:solidFill>
            <a:ln w="88900">
              <a:solidFill>
                <a:schemeClr val="accent5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tasas!$C$3:$C$7</c:f>
              <c:strCache>
                <c:ptCount val="5"/>
                <c:pt idx="0">
                  <c:v>Banca comercial</c:v>
                </c:pt>
                <c:pt idx="1">
                  <c:v>Instituciones financieras no bancarias</c:v>
                </c:pt>
                <c:pt idx="2">
                  <c:v>Proveedores</c:v>
                </c:pt>
                <c:pt idx="3">
                  <c:v>Familiares o amigos</c:v>
                </c:pt>
                <c:pt idx="4">
                  <c:v>Otras fuentes</c:v>
                </c:pt>
              </c:strCache>
            </c:strRef>
          </c:cat>
          <c:val>
            <c:numRef>
              <c:f>tasas!$E$3:$E$7</c:f>
              <c:numCache>
                <c:formatCode>0.0</c:formatCode>
                <c:ptCount val="5"/>
                <c:pt idx="0">
                  <c:v>12.646879862327831</c:v>
                </c:pt>
                <c:pt idx="1">
                  <c:v>18.78611918440259</c:v>
                </c:pt>
                <c:pt idx="2">
                  <c:v>1.8344268512072499</c:v>
                </c:pt>
                <c:pt idx="3">
                  <c:v>8.2853724867395222</c:v>
                </c:pt>
                <c:pt idx="4">
                  <c:v>8.6486374966039392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76825200"/>
        <c:axId val="176827160"/>
      </c:barChart>
      <c:catAx>
        <c:axId val="17682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s-MX"/>
          </a:p>
        </c:txPr>
        <c:crossAx val="176827160"/>
        <c:crosses val="autoZero"/>
        <c:auto val="1"/>
        <c:lblAlgn val="ctr"/>
        <c:lblOffset val="100"/>
        <c:noMultiLvlLbl val="0"/>
      </c:catAx>
      <c:valAx>
        <c:axId val="176827160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s-MX"/>
          </a:p>
        </c:txPr>
        <c:crossAx val="17682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5887032490293"/>
          <c:y val="0.90256738507186796"/>
          <c:w val="0.51452210273131804"/>
          <c:h val="7.57259914810048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s-MX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945616677325599E-2"/>
          <c:y val="7.8302803071533103E-2"/>
          <c:w val="0.92385773681920302"/>
          <c:h val="0.557404957203595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'40'!$C$19</c:f>
              <c:strCache>
                <c:ptCount val="1"/>
                <c:pt idx="0">
                  <c:v>No le interesa o no necesita</c:v>
                </c:pt>
              </c:strCache>
            </c:strRef>
          </c:tx>
          <c:spPr>
            <a:solidFill>
              <a:schemeClr val="accent6"/>
            </a:solidFill>
            <a:ln w="88900">
              <a:solidFill>
                <a:schemeClr val="accent6"/>
              </a:solidFill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71.5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65.2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55.7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'40'!$A$20:$A$24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'40'!$C$20:$C$24</c:f>
              <c:numCache>
                <c:formatCode>0.0</c:formatCode>
                <c:ptCount val="5"/>
                <c:pt idx="0">
                  <c:v>51.116487396728118</c:v>
                </c:pt>
                <c:pt idx="1">
                  <c:v>71.5</c:v>
                </c:pt>
                <c:pt idx="2">
                  <c:v>65.2</c:v>
                </c:pt>
                <c:pt idx="3">
                  <c:v>55.7</c:v>
                </c:pt>
                <c:pt idx="4">
                  <c:v>46.702125090530991</c:v>
                </c:pt>
              </c:numCache>
            </c:numRef>
          </c:val>
        </c:ser>
        <c:ser>
          <c:idx val="1"/>
          <c:order val="1"/>
          <c:tx>
            <c:strRef>
              <c:f>'40'!$D$19</c:f>
              <c:strCache>
                <c:ptCount val="1"/>
                <c:pt idx="0">
                  <c:v>Cuenta con otros medios</c:v>
                </c:pt>
              </c:strCache>
            </c:strRef>
          </c:tx>
          <c:spPr>
            <a:solidFill>
              <a:schemeClr val="accent5"/>
            </a:solidFill>
            <a:ln w="88900">
              <a:solidFill>
                <a:schemeClr val="accent5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'40'!$A$20:$A$24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'40'!$D$20:$D$24</c:f>
              <c:numCache>
                <c:formatCode>0.0</c:formatCode>
                <c:ptCount val="5"/>
                <c:pt idx="0">
                  <c:v>8.4154593749399975</c:v>
                </c:pt>
                <c:pt idx="1">
                  <c:v>19.001589413141815</c:v>
                </c:pt>
                <c:pt idx="2">
                  <c:v>16.586840305157349</c:v>
                </c:pt>
                <c:pt idx="3">
                  <c:v>10.342407389476767</c:v>
                </c:pt>
                <c:pt idx="4">
                  <c:v>6.2795694612119011</c:v>
                </c:pt>
              </c:numCache>
            </c:numRef>
          </c:val>
        </c:ser>
        <c:ser>
          <c:idx val="2"/>
          <c:order val="2"/>
          <c:tx>
            <c:strRef>
              <c:f>'40'!$E$19</c:f>
              <c:strCache>
                <c:ptCount val="1"/>
                <c:pt idx="0">
                  <c:v>No cuenta con los requisitos</c:v>
                </c:pt>
              </c:strCache>
            </c:strRef>
          </c:tx>
          <c:spPr>
            <a:solidFill>
              <a:schemeClr val="accent4"/>
            </a:solidFill>
            <a:ln w="88900"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'40'!$A$20:$A$24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'40'!$E$20:$E$24</c:f>
              <c:numCache>
                <c:formatCode>0.0</c:formatCode>
                <c:ptCount val="5"/>
                <c:pt idx="0">
                  <c:v>5.5462537724674226</c:v>
                </c:pt>
                <c:pt idx="1">
                  <c:v>2.0171835883109357</c:v>
                </c:pt>
                <c:pt idx="2">
                  <c:v>1.5398016563142594</c:v>
                </c:pt>
                <c:pt idx="3">
                  <c:v>4.2122344905019267</c:v>
                </c:pt>
                <c:pt idx="4">
                  <c:v>6.7200460887691982</c:v>
                </c:pt>
              </c:numCache>
            </c:numRef>
          </c:val>
        </c:ser>
        <c:ser>
          <c:idx val="3"/>
          <c:order val="3"/>
          <c:tx>
            <c:strRef>
              <c:f>'40'!$F$19</c:f>
              <c:strCache>
                <c:ptCount val="1"/>
                <c:pt idx="0">
                  <c:v>No confía en las instituciones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 w="88900">
              <a:solidFill>
                <a:srgbClr val="B65708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'40'!$A$20:$A$24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'40'!$F$20:$F$24</c:f>
              <c:numCache>
                <c:formatCode>0.0</c:formatCode>
                <c:ptCount val="5"/>
                <c:pt idx="0">
                  <c:v>3.4989272343578119</c:v>
                </c:pt>
                <c:pt idx="1">
                  <c:v>0.6719419327299303</c:v>
                </c:pt>
                <c:pt idx="2">
                  <c:v>0.33959891469245163</c:v>
                </c:pt>
                <c:pt idx="3">
                  <c:v>2.018095541789632</c:v>
                </c:pt>
                <c:pt idx="4">
                  <c:v>4.6649892369797596</c:v>
                </c:pt>
              </c:numCache>
            </c:numRef>
          </c:val>
        </c:ser>
        <c:ser>
          <c:idx val="4"/>
          <c:order val="4"/>
          <c:tx>
            <c:strRef>
              <c:f>'40'!$G$19</c:f>
              <c:strCache>
                <c:ptCount val="1"/>
                <c:pt idx="0">
                  <c:v>Se lo han rechazado anteriormente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 w="88900">
              <a:solidFill>
                <a:srgbClr val="276A7C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'40'!$A$20:$A$24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'40'!$G$20:$G$24</c:f>
              <c:numCache>
                <c:formatCode>0.0</c:formatCode>
                <c:ptCount val="5"/>
                <c:pt idx="0">
                  <c:v>4.4584371750434144</c:v>
                </c:pt>
                <c:pt idx="1">
                  <c:v>1.5682631202016986</c:v>
                </c:pt>
                <c:pt idx="2">
                  <c:v>3.5592155377560371</c:v>
                </c:pt>
                <c:pt idx="3">
                  <c:v>4.3411229366138162</c:v>
                </c:pt>
                <c:pt idx="4">
                  <c:v>4.7338448720230328</c:v>
                </c:pt>
              </c:numCache>
            </c:numRef>
          </c:val>
        </c:ser>
        <c:ser>
          <c:idx val="5"/>
          <c:order val="5"/>
          <c:tx>
            <c:strRef>
              <c:f>'40'!$H$19</c:f>
              <c:strCache>
                <c:ptCount val="1"/>
                <c:pt idx="0">
                  <c:v>Créditos caros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88900">
              <a:solidFill>
                <a:schemeClr val="accent2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'40'!$A$20:$A$24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'40'!$H$20:$H$24</c:f>
              <c:numCache>
                <c:formatCode>0.0</c:formatCode>
                <c:ptCount val="5"/>
                <c:pt idx="0">
                  <c:v>21.900166728764532</c:v>
                </c:pt>
                <c:pt idx="1">
                  <c:v>4.8503346997020849</c:v>
                </c:pt>
                <c:pt idx="2">
                  <c:v>12.01741940443309</c:v>
                </c:pt>
                <c:pt idx="3">
                  <c:v>19.738897471132628</c:v>
                </c:pt>
                <c:pt idx="4">
                  <c:v>24.618236650956472</c:v>
                </c:pt>
              </c:numCache>
            </c:numRef>
          </c:val>
        </c:ser>
        <c:ser>
          <c:idx val="6"/>
          <c:order val="6"/>
          <c:tx>
            <c:strRef>
              <c:f>'40'!$I$19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88900">
              <a:solidFill>
                <a:schemeClr val="accent3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'40'!$A$20:$A$24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'40'!$I$20:$I$24</c:f>
              <c:numCache>
                <c:formatCode>0.0</c:formatCode>
                <c:ptCount val="5"/>
                <c:pt idx="0">
                  <c:v>5.0642683176987067</c:v>
                </c:pt>
                <c:pt idx="1">
                  <c:v>0.2528418192257757</c:v>
                </c:pt>
                <c:pt idx="2">
                  <c:v>0.83422684878897391</c:v>
                </c:pt>
                <c:pt idx="3">
                  <c:v>3.801461301192806</c:v>
                </c:pt>
                <c:pt idx="4">
                  <c:v>6.2811885995286501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829120"/>
        <c:axId val="176829512"/>
      </c:barChart>
      <c:catAx>
        <c:axId val="17682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76829512"/>
        <c:crosses val="autoZero"/>
        <c:auto val="1"/>
        <c:lblAlgn val="ctr"/>
        <c:lblOffset val="100"/>
        <c:noMultiLvlLbl val="0"/>
      </c:catAx>
      <c:valAx>
        <c:axId val="176829512"/>
        <c:scaling>
          <c:orientation val="minMax"/>
          <c:max val="80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7682912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6780536885248E-2"/>
          <c:y val="0.74827334354717101"/>
          <c:w val="0.97864389262295004"/>
          <c:h val="0.213854630290488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1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316166721838698"/>
          <c:y val="7.0919501210245997E-2"/>
          <c:w val="0.31367666556322599"/>
          <c:h val="0.7025538038452789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88900">
                <a:solidFill>
                  <a:schemeClr val="accen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B65708"/>
              </a:solidFill>
              <a:ln w="88900">
                <a:solidFill>
                  <a:srgbClr val="B65708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88900">
                <a:solidFill>
                  <a:schemeClr val="accent3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88900">
                <a:solidFill>
                  <a:schemeClr val="accent4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88900">
                <a:solidFill>
                  <a:schemeClr val="accent5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88900">
                <a:solidFill>
                  <a:schemeClr val="accent6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0D52681B-D1AC-4B5B-BEF1-1E7BF165EABF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54F7ECD-9C11-4BB9-B91F-9058BB105D1B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5.5%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44C80735-FA73-4932-B4E5-E9F5497C3C6F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F3F9BB1C-6F8C-4BCA-BFF8-2B139A059F4C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561E1A17-6CA9-42C2-BC61-DA78E87A2084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'45'!$B$30:$B$35</c:f>
              <c:strCache>
                <c:ptCount val="6"/>
                <c:pt idx="0">
                  <c:v>Interés alto</c:v>
                </c:pt>
                <c:pt idx="1">
                  <c:v>Muchos requisitos</c:v>
                </c:pt>
                <c:pt idx="2">
                  <c:v>Otros</c:v>
                </c:pt>
                <c:pt idx="3">
                  <c:v>Muchos trámites</c:v>
                </c:pt>
                <c:pt idx="4">
                  <c:v>Comprobación de ingresos</c:v>
                </c:pt>
                <c:pt idx="5">
                  <c:v>Sin limitantes</c:v>
                </c:pt>
              </c:strCache>
            </c:strRef>
          </c:cat>
          <c:val>
            <c:numRef>
              <c:f>'45'!$C$30:$C$35</c:f>
              <c:numCache>
                <c:formatCode>0.0</c:formatCode>
                <c:ptCount val="6"/>
                <c:pt idx="0">
                  <c:v>51.351116399213218</c:v>
                </c:pt>
                <c:pt idx="1">
                  <c:v>29.294896903510459</c:v>
                </c:pt>
                <c:pt idx="2">
                  <c:v>5.5</c:v>
                </c:pt>
                <c:pt idx="3">
                  <c:v>5.2285057134210726</c:v>
                </c:pt>
                <c:pt idx="4">
                  <c:v>4.8523832078842046</c:v>
                </c:pt>
                <c:pt idx="5">
                  <c:v>3.677307282261586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841974476157686"/>
          <c:y val="0.8243160195574839"/>
          <c:w val="0.86941987030205603"/>
          <c:h val="0.136921056451603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882833721246696E-2"/>
          <c:y val="3.93363317156388E-2"/>
          <c:w val="0.91399197949706401"/>
          <c:h val="0.737573861446922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'25'!$B$17</c:f>
              <c:strCache>
                <c:ptCount val="1"/>
                <c:pt idx="0">
                  <c:v>Si usaron</c:v>
                </c:pt>
              </c:strCache>
            </c:strRef>
          </c:tx>
          <c:spPr>
            <a:solidFill>
              <a:srgbClr val="B65708"/>
            </a:solidFill>
            <a:ln w="88900">
              <a:solidFill>
                <a:srgbClr val="B65708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'25'!$A$18:$A$22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'25'!$B$18:$B$22</c:f>
              <c:numCache>
                <c:formatCode>0.0</c:formatCode>
                <c:ptCount val="5"/>
                <c:pt idx="0">
                  <c:v>40.765567755151643</c:v>
                </c:pt>
                <c:pt idx="1">
                  <c:v>41.016964644357643</c:v>
                </c:pt>
                <c:pt idx="2">
                  <c:v>36.634970528929848</c:v>
                </c:pt>
                <c:pt idx="3">
                  <c:v>38.206505496976931</c:v>
                </c:pt>
                <c:pt idx="4">
                  <c:v>42.990583070871423</c:v>
                </c:pt>
              </c:numCache>
            </c:numRef>
          </c:val>
        </c:ser>
        <c:ser>
          <c:idx val="1"/>
          <c:order val="1"/>
          <c:tx>
            <c:strRef>
              <c:f>'25'!$C$17</c:f>
              <c:strCache>
                <c:ptCount val="1"/>
                <c:pt idx="0">
                  <c:v>No usaron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88900"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'25'!$A$18:$A$22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'25'!$C$18:$C$22</c:f>
              <c:numCache>
                <c:formatCode>0.0</c:formatCode>
                <c:ptCount val="5"/>
                <c:pt idx="0">
                  <c:v>59.234432244848357</c:v>
                </c:pt>
                <c:pt idx="1">
                  <c:v>58.983035355642308</c:v>
                </c:pt>
                <c:pt idx="2">
                  <c:v>63.365029471070173</c:v>
                </c:pt>
                <c:pt idx="3">
                  <c:v>61.793494503023076</c:v>
                </c:pt>
                <c:pt idx="4">
                  <c:v>57.009416929128598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76826376"/>
        <c:axId val="176828728"/>
      </c:barChart>
      <c:catAx>
        <c:axId val="176826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76828728"/>
        <c:crosses val="autoZero"/>
        <c:auto val="1"/>
        <c:lblAlgn val="ctr"/>
        <c:lblOffset val="100"/>
        <c:noMultiLvlLbl val="0"/>
      </c:catAx>
      <c:valAx>
        <c:axId val="176828728"/>
        <c:scaling>
          <c:orientation val="minMax"/>
          <c:max val="1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76826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114348930414398"/>
          <c:y val="0.91662731984246504"/>
          <c:w val="0.43833895530015599"/>
          <c:h val="6.76956709852506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365584943485901E-2"/>
          <c:y val="3.7649508417328101E-2"/>
          <c:w val="0.92679540090317203"/>
          <c:h val="0.77633593934144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'25'!$J$14</c:f>
              <c:strCache>
                <c:ptCount val="1"/>
                <c:pt idx="0">
                  <c:v>Utilidades</c:v>
                </c:pt>
              </c:strCache>
            </c:strRef>
          </c:tx>
          <c:spPr>
            <a:solidFill>
              <a:schemeClr val="accent1"/>
            </a:solidFill>
            <a:ln w="88900"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'25'!$I$15:$I$19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'25'!$J$15:$J$19</c:f>
              <c:numCache>
                <c:formatCode>0.0</c:formatCode>
                <c:ptCount val="5"/>
                <c:pt idx="0">
                  <c:v>57.239423143976978</c:v>
                </c:pt>
                <c:pt idx="1">
                  <c:v>66.411936986493743</c:v>
                </c:pt>
                <c:pt idx="2">
                  <c:v>56.796178098043463</c:v>
                </c:pt>
                <c:pt idx="3">
                  <c:v>57.262964598961112</c:v>
                </c:pt>
                <c:pt idx="4">
                  <c:v>56.580934079349532</c:v>
                </c:pt>
              </c:numCache>
            </c:numRef>
          </c:val>
        </c:ser>
        <c:ser>
          <c:idx val="1"/>
          <c:order val="1"/>
          <c:tx>
            <c:strRef>
              <c:f>'25'!$K$14</c:f>
              <c:strCache>
                <c:ptCount val="1"/>
                <c:pt idx="0">
                  <c:v>Venta de activos</c:v>
                </c:pt>
              </c:strCache>
            </c:strRef>
          </c:tx>
          <c:spPr>
            <a:solidFill>
              <a:schemeClr val="accent3"/>
            </a:solidFill>
            <a:ln w="88900">
              <a:solidFill>
                <a:schemeClr val="accent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'25'!$I$15:$I$19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'25'!$K$15:$K$19</c:f>
              <c:numCache>
                <c:formatCode>0.0</c:formatCode>
                <c:ptCount val="5"/>
                <c:pt idx="0">
                  <c:v>12.641329752363591</c:v>
                </c:pt>
                <c:pt idx="1">
                  <c:v>16.800651845701069</c:v>
                </c:pt>
                <c:pt idx="2">
                  <c:v>12.3438348336222</c:v>
                </c:pt>
                <c:pt idx="3">
                  <c:v>13.68571215692403</c:v>
                </c:pt>
                <c:pt idx="4">
                  <c:v>11.73477858370048</c:v>
                </c:pt>
              </c:numCache>
            </c:numRef>
          </c:val>
        </c:ser>
        <c:ser>
          <c:idx val="2"/>
          <c:order val="2"/>
          <c:tx>
            <c:strRef>
              <c:f>'25'!$L$14</c:f>
              <c:strCache>
                <c:ptCount val="1"/>
                <c:pt idx="0">
                  <c:v>Ahorros</c:v>
                </c:pt>
              </c:strCache>
            </c:strRef>
          </c:tx>
          <c:spPr>
            <a:solidFill>
              <a:schemeClr val="accent6"/>
            </a:solidFill>
            <a:ln w="88900"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'25'!$I$15:$I$19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'25'!$L$15:$L$19</c:f>
              <c:numCache>
                <c:formatCode>0.0</c:formatCode>
                <c:ptCount val="5"/>
                <c:pt idx="0">
                  <c:v>47.743951588929498</c:v>
                </c:pt>
                <c:pt idx="1">
                  <c:v>34.503569829325897</c:v>
                </c:pt>
                <c:pt idx="2">
                  <c:v>39.164479796098448</c:v>
                </c:pt>
                <c:pt idx="3">
                  <c:v>47.145566471578597</c:v>
                </c:pt>
                <c:pt idx="4">
                  <c:v>50.025695296451673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830688"/>
        <c:axId val="269081328"/>
      </c:barChart>
      <c:catAx>
        <c:axId val="17683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69081328"/>
        <c:crosses val="autoZero"/>
        <c:auto val="1"/>
        <c:lblAlgn val="ctr"/>
        <c:lblOffset val="100"/>
        <c:noMultiLvlLbl val="0"/>
      </c:catAx>
      <c:valAx>
        <c:axId val="269081328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768306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5317421596616"/>
          <c:y val="0.93520725946180205"/>
          <c:w val="0.761831153963201"/>
          <c:h val="6.47927405381977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1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95716783127601"/>
          <c:y val="6.21720973316316E-2"/>
          <c:w val="0.63351383559039598"/>
          <c:h val="0.67649952731424601"/>
        </c:manualLayout>
      </c:layout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88900">
                <a:solidFill>
                  <a:schemeClr val="accent2">
                    <a:lumMod val="75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88900">
                <a:solidFill>
                  <a:schemeClr val="accent5">
                    <a:lumMod val="75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153141543025058"/>
                  <c:y val="-1.02968380052679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800">
                        <a:solidFill>
                          <a:schemeClr val="bg1"/>
                        </a:solidFill>
                      </a:defRPr>
                    </a:pPr>
                    <a:r>
                      <a:rPr lang="en-US" sz="1800" smtClean="0">
                        <a:solidFill>
                          <a:schemeClr val="bg1"/>
                        </a:solidFill>
                      </a:rPr>
                      <a:t>No</a:t>
                    </a:r>
                  </a:p>
                  <a:p>
                    <a:pPr>
                      <a:defRPr sz="1800">
                        <a:solidFill>
                          <a:schemeClr val="bg1"/>
                        </a:solidFill>
                      </a:defRPr>
                    </a:pPr>
                    <a:r>
                      <a:rPr lang="en-US" sz="1800" smtClean="0">
                        <a:solidFill>
                          <a:schemeClr val="bg1"/>
                        </a:solidFill>
                      </a:rPr>
                      <a:t>96.8%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09374833850599"/>
                      <c:h val="0.128597190839464"/>
                    </c:manualLayout>
                  </c15:layout>
                </c:ext>
              </c:extLst>
            </c:dLbl>
            <c:dLbl>
              <c:idx val="1"/>
              <c:layout/>
              <c:tx>
                <c:rich>
                  <a:bodyPr rot="0" vert="horz"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sz="1800" dirty="0" smtClean="0">
                        <a:solidFill>
                          <a:schemeClr val="bg1"/>
                        </a:solidFill>
                      </a:rPr>
                      <a:t>35.1%</a:t>
                    </a:r>
                    <a:endParaRPr lang="en-US" sz="1800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 rot="0" vert="horz"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64.9%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73911872909429"/>
                  <c:y val="-4.2666808610189897E-3"/>
                </c:manualLayout>
              </c:layout>
              <c:tx>
                <c:rich>
                  <a:bodyPr rot="0" vert="horz"/>
                  <a:lstStyle/>
                  <a:p>
                    <a:pPr algn="ctr">
                      <a:defRPr sz="1800">
                        <a:solidFill>
                          <a:schemeClr val="bg1"/>
                        </a:solidFill>
                      </a:defRPr>
                    </a:pPr>
                    <a:r>
                      <a:rPr lang="en-US" sz="1800">
                        <a:solidFill>
                          <a:schemeClr val="bg1"/>
                        </a:solidFill>
                      </a:rPr>
                      <a:t>Si </a:t>
                    </a:r>
                  </a:p>
                  <a:p>
                    <a:pPr algn="ctr">
                      <a:defRPr sz="1800">
                        <a:solidFill>
                          <a:schemeClr val="bg1"/>
                        </a:solidFill>
                      </a:defRPr>
                    </a:pPr>
                    <a:r>
                      <a:rPr lang="en-US" sz="1800">
                        <a:solidFill>
                          <a:schemeClr val="bg1"/>
                        </a:solidFill>
                      </a:rPr>
                      <a:t>3.2%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4284842515021"/>
                      <c:h val="0.122345342932749"/>
                    </c:manualLayout>
                  </c15:layout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'47'!$C$16:$C$18</c:f>
              <c:strCache>
                <c:ptCount val="3"/>
                <c:pt idx="0">
                  <c:v>No</c:v>
                </c:pt>
                <c:pt idx="1">
                  <c:v>A cambio de utilidades y toma de decisiones en la administración</c:v>
                </c:pt>
                <c:pt idx="2">
                  <c:v>A cambio de utilidades pero no en la toma de decisiones en la administración</c:v>
                </c:pt>
              </c:strCache>
            </c:strRef>
          </c:cat>
          <c:val>
            <c:numRef>
              <c:f>'47'!$D$16:$D$18</c:f>
              <c:numCache>
                <c:formatCode>###\ ###\ ###\ ###\ ###\ ###\ ###\ ##0</c:formatCode>
                <c:ptCount val="3"/>
                <c:pt idx="0" formatCode="0">
                  <c:v>225661.76800000001</c:v>
                </c:pt>
                <c:pt idx="1">
                  <c:v>2563.2943</c:v>
                </c:pt>
                <c:pt idx="2">
                  <c:v>4929.9246999999996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18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430692955516987"/>
          <c:y val="0.73675723693283601"/>
          <c:w val="0.537447276002188"/>
          <c:h val="0.25457930712825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'49'!$D$15:$H$15</c:f>
              <c:strCache>
                <c:ptCount val="5"/>
                <c:pt idx="0">
                  <c:v>Amigos o familiares</c:v>
                </c:pt>
                <c:pt idx="1">
                  <c:v>Inversionistas externos</c:v>
                </c:pt>
                <c:pt idx="2">
                  <c:v>Empresa o corporación</c:v>
                </c:pt>
                <c:pt idx="3">
                  <c:v>Otros</c:v>
                </c:pt>
                <c:pt idx="4">
                  <c:v>No sabe</c:v>
                </c:pt>
              </c:strCache>
            </c:strRef>
          </c:cat>
          <c:val>
            <c:numRef>
              <c:f>'49'!$D$16:$H$16</c:f>
              <c:numCache>
                <c:formatCode>0.0</c:formatCode>
                <c:ptCount val="5"/>
                <c:pt idx="0">
                  <c:v>82.48928888479945</c:v>
                </c:pt>
                <c:pt idx="1">
                  <c:v>11.464061302884231</c:v>
                </c:pt>
                <c:pt idx="2">
                  <c:v>10.03204933776972</c:v>
                </c:pt>
                <c:pt idx="3">
                  <c:v>7.7646096417638137</c:v>
                </c:pt>
                <c:pt idx="4">
                  <c:v>10.836075934122769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269080544"/>
        <c:axId val="269077408"/>
      </c:barChart>
      <c:catAx>
        <c:axId val="26908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s-MX"/>
          </a:p>
        </c:txPr>
        <c:crossAx val="269077408"/>
        <c:crosses val="autoZero"/>
        <c:auto val="1"/>
        <c:lblAlgn val="ctr"/>
        <c:lblOffset val="100"/>
        <c:noMultiLvlLbl val="0"/>
      </c:catAx>
      <c:valAx>
        <c:axId val="269077408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es-MX"/>
          </a:p>
        </c:txPr>
        <c:crossAx val="269080544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 b="1">
          <a:latin typeface="Arial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516422766419096E-2"/>
          <c:y val="3.6607648013325902E-2"/>
          <c:w val="0.90976206863203801"/>
          <c:h val="0.755777844790035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'15'!$C$16</c:f>
              <c:strCache>
                <c:ptCount val="1"/>
                <c:pt idx="0">
                  <c:v>Hombre</c:v>
                </c:pt>
              </c:strCache>
            </c:strRef>
          </c:tx>
          <c:spPr>
            <a:solidFill>
              <a:schemeClr val="accent3"/>
            </a:solidFill>
            <a:ln w="88900">
              <a:solidFill>
                <a:schemeClr val="accent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'15'!$A$17:$A$21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'15'!$C$17:$C$21</c:f>
              <c:numCache>
                <c:formatCode>0.0</c:formatCode>
                <c:ptCount val="5"/>
                <c:pt idx="0">
                  <c:v>74.909525044443072</c:v>
                </c:pt>
                <c:pt idx="1">
                  <c:v>92.241721248354153</c:v>
                </c:pt>
                <c:pt idx="2">
                  <c:v>87.017789022114243</c:v>
                </c:pt>
                <c:pt idx="3">
                  <c:v>77.771088659416208</c:v>
                </c:pt>
                <c:pt idx="4">
                  <c:v>70.081209080342703</c:v>
                </c:pt>
              </c:numCache>
            </c:numRef>
          </c:val>
        </c:ser>
        <c:ser>
          <c:idx val="1"/>
          <c:order val="1"/>
          <c:tx>
            <c:strRef>
              <c:f>'15'!$D$16</c:f>
              <c:strCache>
                <c:ptCount val="1"/>
                <c:pt idx="0">
                  <c:v>Mujer</c:v>
                </c:pt>
              </c:strCache>
            </c:strRef>
          </c:tx>
          <c:spPr>
            <a:solidFill>
              <a:schemeClr val="accent2"/>
            </a:solidFill>
            <a:ln w="88900"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'15'!$A$17:$A$21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'15'!$D$17:$D$21</c:f>
              <c:numCache>
                <c:formatCode>0.0</c:formatCode>
                <c:ptCount val="5"/>
                <c:pt idx="0">
                  <c:v>25.09047495555695</c:v>
                </c:pt>
                <c:pt idx="1">
                  <c:v>7.75827875164582</c:v>
                </c:pt>
                <c:pt idx="2">
                  <c:v>12.982210977885741</c:v>
                </c:pt>
                <c:pt idx="3">
                  <c:v>22.228911340583799</c:v>
                </c:pt>
                <c:pt idx="4">
                  <c:v>29.918790919657351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76168784"/>
        <c:axId val="176169176"/>
      </c:barChart>
      <c:catAx>
        <c:axId val="17616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MX"/>
          </a:p>
        </c:txPr>
        <c:crossAx val="176169176"/>
        <c:crosses val="autoZero"/>
        <c:auto val="1"/>
        <c:lblAlgn val="ctr"/>
        <c:lblOffset val="100"/>
        <c:noMultiLvlLbl val="0"/>
      </c:catAx>
      <c:valAx>
        <c:axId val="176169176"/>
        <c:scaling>
          <c:orientation val="minMax"/>
          <c:max val="1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s-MX"/>
          </a:p>
        </c:txPr>
        <c:crossAx val="17616878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280861951871"/>
          <c:y val="0.930147953493493"/>
          <c:w val="0.640303305534211"/>
          <c:h val="6.5629194486409206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MX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 b="1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s-MX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998533841597002E-2"/>
          <c:y val="4.0849267550855703E-2"/>
          <c:w val="0.92604033973366295"/>
          <c:h val="0.574919059487697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'60'!$B$50</c:f>
              <c:strCache>
                <c:ptCount val="1"/>
                <c:pt idx="0">
                  <c:v>Cuenta de depósito empresarial</c:v>
                </c:pt>
              </c:strCache>
            </c:strRef>
          </c:tx>
          <c:spPr>
            <a:solidFill>
              <a:schemeClr val="accent2"/>
            </a:solidFill>
            <a:ln w="88900"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'60'!$A$51:$A$55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'60'!$B$51:$B$55</c:f>
              <c:numCache>
                <c:formatCode>0.0</c:formatCode>
                <c:ptCount val="5"/>
                <c:pt idx="0">
                  <c:v>24.311725187332151</c:v>
                </c:pt>
                <c:pt idx="1">
                  <c:v>31.545508276790571</c:v>
                </c:pt>
                <c:pt idx="2">
                  <c:v>27.321752898769869</c:v>
                </c:pt>
                <c:pt idx="3">
                  <c:v>28.287132471398401</c:v>
                </c:pt>
                <c:pt idx="4">
                  <c:v>20.68306679678161</c:v>
                </c:pt>
              </c:numCache>
            </c:numRef>
          </c:val>
        </c:ser>
        <c:ser>
          <c:idx val="1"/>
          <c:order val="1"/>
          <c:tx>
            <c:strRef>
              <c:f>'60'!$C$50</c:f>
              <c:strCache>
                <c:ptCount val="1"/>
                <c:pt idx="0">
                  <c:v>Cuenta empresarial con chequera</c:v>
                </c:pt>
              </c:strCache>
            </c:strRef>
          </c:tx>
          <c:spPr>
            <a:solidFill>
              <a:schemeClr val="accent4"/>
            </a:solidFill>
            <a:ln w="88900"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'60'!$A$51:$A$55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'60'!$C$51:$C$55</c:f>
              <c:numCache>
                <c:formatCode>0.0</c:formatCode>
                <c:ptCount val="5"/>
                <c:pt idx="0">
                  <c:v>55.875568125849263</c:v>
                </c:pt>
                <c:pt idx="1">
                  <c:v>60.183693394980523</c:v>
                </c:pt>
                <c:pt idx="2">
                  <c:v>68.568244648886022</c:v>
                </c:pt>
                <c:pt idx="3">
                  <c:v>64.274110869322072</c:v>
                </c:pt>
                <c:pt idx="4">
                  <c:v>48.276532205456363</c:v>
                </c:pt>
              </c:numCache>
            </c:numRef>
          </c:val>
        </c:ser>
        <c:ser>
          <c:idx val="2"/>
          <c:order val="2"/>
          <c:tx>
            <c:strRef>
              <c:f>'60'!$D$50</c:f>
              <c:strCache>
                <c:ptCount val="1"/>
                <c:pt idx="0">
                  <c:v>Tarjeta de crédito empresarial</c:v>
                </c:pt>
              </c:strCache>
            </c:strRef>
          </c:tx>
          <c:spPr>
            <a:solidFill>
              <a:schemeClr val="accent6"/>
            </a:solidFill>
            <a:ln w="88900"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'60'!$A$51:$A$55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'60'!$D$51:$D$55</c:f>
              <c:numCache>
                <c:formatCode>0.0</c:formatCode>
                <c:ptCount val="5"/>
                <c:pt idx="0">
                  <c:v>12.614252467179689</c:v>
                </c:pt>
                <c:pt idx="1">
                  <c:v>19.820807212185791</c:v>
                </c:pt>
                <c:pt idx="2">
                  <c:v>23.3778143821432</c:v>
                </c:pt>
                <c:pt idx="3">
                  <c:v>16.599736910516999</c:v>
                </c:pt>
                <c:pt idx="4">
                  <c:v>8.0003632736651333</c:v>
                </c:pt>
              </c:numCache>
            </c:numRef>
          </c:val>
        </c:ser>
        <c:ser>
          <c:idx val="3"/>
          <c:order val="3"/>
          <c:tx>
            <c:strRef>
              <c:f>'60'!$E$50</c:f>
              <c:strCache>
                <c:ptCount val="1"/>
                <c:pt idx="0">
                  <c:v>Dispersión de nómina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 w="88900">
              <a:solidFill>
                <a:srgbClr val="772C2A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'60'!$A$51:$A$55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'60'!$E$51:$E$55</c:f>
              <c:numCache>
                <c:formatCode>0.0</c:formatCode>
                <c:ptCount val="5"/>
                <c:pt idx="0">
                  <c:v>20.958748782842889</c:v>
                </c:pt>
                <c:pt idx="1">
                  <c:v>46.069285858125099</c:v>
                </c:pt>
                <c:pt idx="2">
                  <c:v>48.960456989724797</c:v>
                </c:pt>
                <c:pt idx="3">
                  <c:v>30.76815680557624</c:v>
                </c:pt>
                <c:pt idx="4">
                  <c:v>8.8285796583141458</c:v>
                </c:pt>
              </c:numCache>
            </c:numRef>
          </c:val>
        </c:ser>
        <c:ser>
          <c:idx val="4"/>
          <c:order val="4"/>
          <c:tx>
            <c:strRef>
              <c:f>'60'!$F$50</c:f>
              <c:strCache>
                <c:ptCount val="1"/>
                <c:pt idx="0">
                  <c:v>Banca por internet</c:v>
                </c:pt>
              </c:strCache>
            </c:strRef>
          </c:tx>
          <c:spPr>
            <a:solidFill>
              <a:schemeClr val="accent3"/>
            </a:solidFill>
            <a:ln w="88900">
              <a:solidFill>
                <a:schemeClr val="accent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'60'!$A$51:$A$55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'60'!$F$51:$F$55</c:f>
              <c:numCache>
                <c:formatCode>0.0</c:formatCode>
                <c:ptCount val="5"/>
                <c:pt idx="0">
                  <c:v>47.875701453471351</c:v>
                </c:pt>
                <c:pt idx="1">
                  <c:v>66.019285088464002</c:v>
                </c:pt>
                <c:pt idx="2">
                  <c:v>68.481411076200871</c:v>
                </c:pt>
                <c:pt idx="3">
                  <c:v>56.257601783520613</c:v>
                </c:pt>
                <c:pt idx="4">
                  <c:v>38.192804356931831</c:v>
                </c:pt>
              </c:numCache>
            </c:numRef>
          </c:val>
        </c:ser>
        <c:ser>
          <c:idx val="5"/>
          <c:order val="5"/>
          <c:tx>
            <c:strRef>
              <c:f>'60'!$G$50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 w="88900">
              <a:solidFill>
                <a:srgbClr val="B65708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'60'!$A$51:$A$55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'60'!$G$51:$G$55</c:f>
              <c:numCache>
                <c:formatCode>0.0</c:formatCode>
                <c:ptCount val="5"/>
                <c:pt idx="0">
                  <c:v>22.142080538041419</c:v>
                </c:pt>
                <c:pt idx="1">
                  <c:v>16.08239373132594</c:v>
                </c:pt>
                <c:pt idx="2">
                  <c:v>19.133977218709479</c:v>
                </c:pt>
                <c:pt idx="3">
                  <c:v>20.741503191455621</c:v>
                </c:pt>
                <c:pt idx="4">
                  <c:v>23.944523384444519</c:v>
                </c:pt>
              </c:numCache>
            </c:numRef>
          </c:val>
        </c:ser>
        <c:ser>
          <c:idx val="6"/>
          <c:order val="6"/>
          <c:tx>
            <c:strRef>
              <c:f>'60'!$H$50</c:f>
              <c:strCache>
                <c:ptCount val="1"/>
                <c:pt idx="0">
                  <c:v>Servicios  en  paquete</c:v>
                </c:pt>
              </c:strCache>
            </c:strRef>
          </c:tx>
          <c:spPr>
            <a:solidFill>
              <a:schemeClr val="accent5"/>
            </a:solidFill>
            <a:ln w="88900">
              <a:solidFill>
                <a:schemeClr val="accent5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'60'!$A$51:$A$55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'60'!$H$51:$H$55</c:f>
              <c:numCache>
                <c:formatCode>0.0</c:formatCode>
                <c:ptCount val="5"/>
                <c:pt idx="0">
                  <c:v>17.048840692393171</c:v>
                </c:pt>
                <c:pt idx="1">
                  <c:v>24.708229431210071</c:v>
                </c:pt>
                <c:pt idx="2">
                  <c:v>22.866758790333549</c:v>
                </c:pt>
                <c:pt idx="3">
                  <c:v>19.604675198887101</c:v>
                </c:pt>
                <c:pt idx="4">
                  <c:v>13.986911159149249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9075840"/>
        <c:axId val="269075056"/>
      </c:barChart>
      <c:catAx>
        <c:axId val="26907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69075056"/>
        <c:crosses val="autoZero"/>
        <c:auto val="1"/>
        <c:lblAlgn val="ctr"/>
        <c:lblOffset val="100"/>
        <c:noMultiLvlLbl val="0"/>
      </c:catAx>
      <c:valAx>
        <c:axId val="269075056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6907584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238874853446099E-2"/>
          <c:y val="0.73183960681947102"/>
          <c:w val="0.96638440285318405"/>
          <c:h val="0.251279644182217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'55'!$A$13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 w="88900">
              <a:solidFill>
                <a:schemeClr val="accent1"/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'55'!$C$12:$G$12</c:f>
              <c:strCache>
                <c:ptCount val="5"/>
                <c:pt idx="0">
                  <c:v>En Línea</c:v>
                </c:pt>
                <c:pt idx="1">
                  <c:v>Sucursal</c:v>
                </c:pt>
                <c:pt idx="2">
                  <c:v>Cajero automático</c:v>
                </c:pt>
                <c:pt idx="3">
                  <c:v>Corresponsal bancario</c:v>
                </c:pt>
                <c:pt idx="4">
                  <c:v>Ninguno</c:v>
                </c:pt>
              </c:strCache>
            </c:strRef>
          </c:cat>
          <c:val>
            <c:numRef>
              <c:f>'55'!$C$13:$G$13</c:f>
              <c:numCache>
                <c:formatCode>0.0</c:formatCode>
                <c:ptCount val="5"/>
                <c:pt idx="0">
                  <c:v>70.669052942024294</c:v>
                </c:pt>
                <c:pt idx="1">
                  <c:v>78.145532096210275</c:v>
                </c:pt>
                <c:pt idx="2">
                  <c:v>12.242354738910221</c:v>
                </c:pt>
                <c:pt idx="3">
                  <c:v>5.9319055440148061</c:v>
                </c:pt>
                <c:pt idx="4">
                  <c:v>13.385701460462441</c:v>
                </c:pt>
              </c:numCache>
            </c:numRef>
          </c:val>
        </c:ser>
        <c:ser>
          <c:idx val="1"/>
          <c:order val="1"/>
          <c:tx>
            <c:strRef>
              <c:f>'55'!$A$14</c:f>
              <c:strCache>
                <c:ptCount val="1"/>
                <c:pt idx="0">
                  <c:v>Grande</c:v>
                </c:pt>
              </c:strCache>
            </c:strRef>
          </c:tx>
          <c:spPr>
            <a:solidFill>
              <a:schemeClr val="accent3"/>
            </a:solidFill>
            <a:ln w="88900">
              <a:solidFill>
                <a:schemeClr val="accent3"/>
              </a:solidFill>
            </a:ln>
            <a:effectLst/>
          </c:spPr>
          <c:invertIfNegative val="0"/>
          <c:dLbls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'55'!$C$12:$G$12</c:f>
              <c:strCache>
                <c:ptCount val="5"/>
                <c:pt idx="0">
                  <c:v>En Línea</c:v>
                </c:pt>
                <c:pt idx="1">
                  <c:v>Sucursal</c:v>
                </c:pt>
                <c:pt idx="2">
                  <c:v>Cajero automático</c:v>
                </c:pt>
                <c:pt idx="3">
                  <c:v>Corresponsal bancario</c:v>
                </c:pt>
                <c:pt idx="4">
                  <c:v>Ninguno</c:v>
                </c:pt>
              </c:strCache>
            </c:strRef>
          </c:cat>
          <c:val>
            <c:numRef>
              <c:f>'55'!$C$14:$G$14</c:f>
              <c:numCache>
                <c:formatCode>0.0</c:formatCode>
                <c:ptCount val="5"/>
                <c:pt idx="0">
                  <c:v>97.743722502126047</c:v>
                </c:pt>
                <c:pt idx="1">
                  <c:v>73.211380238255487</c:v>
                </c:pt>
                <c:pt idx="2">
                  <c:v>5.6192532588270137</c:v>
                </c:pt>
                <c:pt idx="3">
                  <c:v>2.046459024706059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'55'!$A$15</c:f>
              <c:strCache>
                <c:ptCount val="1"/>
                <c:pt idx="0">
                  <c:v>Mediana</c:v>
                </c:pt>
              </c:strCache>
            </c:strRef>
          </c:tx>
          <c:spPr>
            <a:solidFill>
              <a:schemeClr val="tx2"/>
            </a:solidFill>
            <a:ln w="88900">
              <a:solidFill>
                <a:schemeClr val="tx2"/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fld id="{A9D2A1CE-D6F1-4E08-86F4-C059B86708D8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MX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'55'!$C$12:$G$12</c:f>
              <c:strCache>
                <c:ptCount val="5"/>
                <c:pt idx="0">
                  <c:v>En Línea</c:v>
                </c:pt>
                <c:pt idx="1">
                  <c:v>Sucursal</c:v>
                </c:pt>
                <c:pt idx="2">
                  <c:v>Cajero automático</c:v>
                </c:pt>
                <c:pt idx="3">
                  <c:v>Corresponsal bancario</c:v>
                </c:pt>
                <c:pt idx="4">
                  <c:v>Ninguno</c:v>
                </c:pt>
              </c:strCache>
            </c:strRef>
          </c:cat>
          <c:val>
            <c:numRef>
              <c:f>'55'!$C$15:$G$15</c:f>
              <c:numCache>
                <c:formatCode>0.0</c:formatCode>
                <c:ptCount val="5"/>
                <c:pt idx="0">
                  <c:v>97.888915386788725</c:v>
                </c:pt>
                <c:pt idx="1">
                  <c:v>79.637694126812974</c:v>
                </c:pt>
                <c:pt idx="2">
                  <c:v>7.2015927520094474</c:v>
                </c:pt>
                <c:pt idx="3">
                  <c:v>2.5088814331760951</c:v>
                </c:pt>
                <c:pt idx="4">
                  <c:v>0.14679023884985501</c:v>
                </c:pt>
              </c:numCache>
            </c:numRef>
          </c:val>
        </c:ser>
        <c:ser>
          <c:idx val="3"/>
          <c:order val="3"/>
          <c:tx>
            <c:strRef>
              <c:f>'55'!$A$16</c:f>
              <c:strCache>
                <c:ptCount val="1"/>
                <c:pt idx="0">
                  <c:v>Pequeña</c:v>
                </c:pt>
              </c:strCache>
            </c:strRef>
          </c:tx>
          <c:spPr>
            <a:solidFill>
              <a:schemeClr val="accent6"/>
            </a:solidFill>
            <a:ln w="88900">
              <a:solidFill>
                <a:schemeClr val="accent6"/>
              </a:solidFill>
            </a:ln>
            <a:effectLst/>
          </c:spPr>
          <c:invertIfNegative val="0"/>
          <c:dLbls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'55'!$C$12:$G$12</c:f>
              <c:strCache>
                <c:ptCount val="5"/>
                <c:pt idx="0">
                  <c:v>En Línea</c:v>
                </c:pt>
                <c:pt idx="1">
                  <c:v>Sucursal</c:v>
                </c:pt>
                <c:pt idx="2">
                  <c:v>Cajero automático</c:v>
                </c:pt>
                <c:pt idx="3">
                  <c:v>Corresponsal bancario</c:v>
                </c:pt>
                <c:pt idx="4">
                  <c:v>Ninguno</c:v>
                </c:pt>
              </c:strCache>
            </c:strRef>
          </c:cat>
          <c:val>
            <c:numRef>
              <c:f>'55'!$C$16:$G$16</c:f>
              <c:numCache>
                <c:formatCode>0.0</c:formatCode>
                <c:ptCount val="5"/>
                <c:pt idx="0">
                  <c:v>83.542934771811474</c:v>
                </c:pt>
                <c:pt idx="1">
                  <c:v>82.477537669261622</c:v>
                </c:pt>
                <c:pt idx="2">
                  <c:v>11.121786762745719</c:v>
                </c:pt>
                <c:pt idx="3">
                  <c:v>5.8370970325407674</c:v>
                </c:pt>
                <c:pt idx="4">
                  <c:v>5.4362841536690309</c:v>
                </c:pt>
              </c:numCache>
            </c:numRef>
          </c:val>
        </c:ser>
        <c:ser>
          <c:idx val="4"/>
          <c:order val="4"/>
          <c:tx>
            <c:strRef>
              <c:f>'55'!$A$17</c:f>
              <c:strCache>
                <c:ptCount val="1"/>
                <c:pt idx="0">
                  <c:v>Micro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 w="88900">
              <a:solidFill>
                <a:srgbClr val="5F7530"/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'55'!$C$12:$G$12</c:f>
              <c:strCache>
                <c:ptCount val="5"/>
                <c:pt idx="0">
                  <c:v>En Línea</c:v>
                </c:pt>
                <c:pt idx="1">
                  <c:v>Sucursal</c:v>
                </c:pt>
                <c:pt idx="2">
                  <c:v>Cajero automático</c:v>
                </c:pt>
                <c:pt idx="3">
                  <c:v>Corresponsal bancario</c:v>
                </c:pt>
                <c:pt idx="4">
                  <c:v>Ninguno</c:v>
                </c:pt>
              </c:strCache>
            </c:strRef>
          </c:cat>
          <c:val>
            <c:numRef>
              <c:f>'55'!$C$17:$G$17</c:f>
              <c:numCache>
                <c:formatCode>0.0</c:formatCode>
                <c:ptCount val="5"/>
                <c:pt idx="0">
                  <c:v>56.419728855732913</c:v>
                </c:pt>
                <c:pt idx="1">
                  <c:v>75.431215387922705</c:v>
                </c:pt>
                <c:pt idx="2">
                  <c:v>14.1579599496344</c:v>
                </c:pt>
                <c:pt idx="3">
                  <c:v>6.7359480790037614</c:v>
                </c:pt>
                <c:pt idx="4">
                  <c:v>21.46948956344372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9080152"/>
        <c:axId val="269077800"/>
      </c:barChart>
      <c:catAx>
        <c:axId val="269080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69077800"/>
        <c:crosses val="autoZero"/>
        <c:auto val="1"/>
        <c:lblAlgn val="ctr"/>
        <c:lblOffset val="100"/>
        <c:noMultiLvlLbl val="0"/>
      </c:catAx>
      <c:valAx>
        <c:axId val="269077800"/>
        <c:scaling>
          <c:orientation val="minMax"/>
          <c:max val="1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6908015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799338614368398E-2"/>
          <c:y val="0.91399970968431998"/>
          <c:w val="0.91043579563430099"/>
          <c:h val="6.982919760820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sz="1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23146209095501"/>
          <c:y val="2.6759032897520602E-2"/>
          <c:w val="0.809819786916116"/>
          <c:h val="0.731479713224382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'56_GS'!$C$48</c:f>
              <c:strCache>
                <c:ptCount val="1"/>
                <c:pt idx="0">
                  <c:v>Si aceptan</c:v>
                </c:pt>
              </c:strCache>
            </c:strRef>
          </c:tx>
          <c:spPr>
            <a:solidFill>
              <a:schemeClr val="accent3"/>
            </a:solidFill>
            <a:ln w="88900">
              <a:solidFill>
                <a:schemeClr val="accent3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1.0310648340233449E-2"/>
                  <c:y val="4.86527870864001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00265265250293E-2"/>
                      <c:h val="5.7653552697385216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'56_GS'!$B$49:$B$53</c:f>
              <c:strCache>
                <c:ptCount val="5"/>
                <c:pt idx="0">
                  <c:v>Total</c:v>
                </c:pt>
                <c:pt idx="1">
                  <c:v>Construcción</c:v>
                </c:pt>
                <c:pt idx="2">
                  <c:v>Manufacturas</c:v>
                </c:pt>
                <c:pt idx="3">
                  <c:v>Servicios</c:v>
                </c:pt>
                <c:pt idx="4">
                  <c:v>Comercio</c:v>
                </c:pt>
              </c:strCache>
            </c:strRef>
          </c:cat>
          <c:val>
            <c:numRef>
              <c:f>'56_GS'!$C$49:$C$53</c:f>
              <c:numCache>
                <c:formatCode>0.0</c:formatCode>
                <c:ptCount val="5"/>
                <c:pt idx="0">
                  <c:v>32.499781673153848</c:v>
                </c:pt>
                <c:pt idx="1">
                  <c:v>1.506521488113395</c:v>
                </c:pt>
                <c:pt idx="2">
                  <c:v>10.236805614446009</c:v>
                </c:pt>
                <c:pt idx="3">
                  <c:v>32.203845030260602</c:v>
                </c:pt>
                <c:pt idx="4">
                  <c:v>51.487327352335349</c:v>
                </c:pt>
              </c:numCache>
            </c:numRef>
          </c:val>
        </c:ser>
        <c:ser>
          <c:idx val="1"/>
          <c:order val="1"/>
          <c:tx>
            <c:strRef>
              <c:f>'56_GS'!$D$48</c:f>
              <c:strCache>
                <c:ptCount val="1"/>
                <c:pt idx="0">
                  <c:v>No aceptan</c:v>
                </c:pt>
              </c:strCache>
            </c:strRef>
          </c:tx>
          <c:spPr>
            <a:solidFill>
              <a:schemeClr val="accent2"/>
            </a:solidFill>
            <a:ln w="88900"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'56_GS'!$B$49:$B$53</c:f>
              <c:strCache>
                <c:ptCount val="5"/>
                <c:pt idx="0">
                  <c:v>Total</c:v>
                </c:pt>
                <c:pt idx="1">
                  <c:v>Construcción</c:v>
                </c:pt>
                <c:pt idx="2">
                  <c:v>Manufacturas</c:v>
                </c:pt>
                <c:pt idx="3">
                  <c:v>Servicios</c:v>
                </c:pt>
                <c:pt idx="4">
                  <c:v>Comercio</c:v>
                </c:pt>
              </c:strCache>
            </c:strRef>
          </c:cat>
          <c:val>
            <c:numRef>
              <c:f>'56_GS'!$D$49:$D$53</c:f>
              <c:numCache>
                <c:formatCode>0.0</c:formatCode>
                <c:ptCount val="5"/>
                <c:pt idx="0">
                  <c:v>67.50021832684611</c:v>
                </c:pt>
                <c:pt idx="1">
                  <c:v>98.493478511886522</c:v>
                </c:pt>
                <c:pt idx="2">
                  <c:v>89.763194385553973</c:v>
                </c:pt>
                <c:pt idx="3">
                  <c:v>67.796154969739405</c:v>
                </c:pt>
                <c:pt idx="4">
                  <c:v>48.512672647664587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69080936"/>
        <c:axId val="269074664"/>
      </c:barChart>
      <c:catAx>
        <c:axId val="269080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69074664"/>
        <c:crosses val="autoZero"/>
        <c:auto val="1"/>
        <c:lblAlgn val="ctr"/>
        <c:lblOffset val="100"/>
        <c:noMultiLvlLbl val="0"/>
      </c:catAx>
      <c:valAx>
        <c:axId val="269074664"/>
        <c:scaling>
          <c:orientation val="minMax"/>
          <c:max val="100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6908093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896307346839001"/>
          <c:y val="0.92967507791628901"/>
          <c:w val="0.38127992673158401"/>
          <c:h val="6.30270040207505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056377193411"/>
          <c:y val="7.2661945576795298E-2"/>
          <c:w val="0.75041794305006604"/>
          <c:h val="0.63682021582956505"/>
        </c:manualLayout>
      </c:layout>
      <c:ofPieChart>
        <c:ofPieType val="bar"/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88900">
                <a:solidFill>
                  <a:schemeClr val="accent5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88900">
                <a:solidFill>
                  <a:schemeClr val="accent4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889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88900">
                <a:solidFill>
                  <a:srgbClr val="276A7C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00B050"/>
              </a:solidFill>
              <a:ln w="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2132799802624801"/>
                  <c:y val="0.1155619255188098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noProof="0" smtClean="0">
                        <a:solidFill>
                          <a:schemeClr val="bg1"/>
                        </a:solidFill>
                      </a:rPr>
                      <a:t>Sin arrendamiento financiero</a:t>
                    </a:r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fld id="{E1F39457-EC72-49AA-8EBD-8216264A25FA}" type="PERCENTAGE">
                      <a:rPr lang="en-US" noProof="0" smtClean="0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[PORCENTAJE]</a:t>
                    </a:fld>
                    <a:endParaRPr lang="es-MX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20.1%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17.7%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56.6%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5.6%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21544794446879351"/>
                  <c:y val="-6.308003170470254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 rtl="0"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noProof="0" dirty="0" smtClean="0">
                        <a:solidFill>
                          <a:schemeClr val="bg1"/>
                        </a:solidFill>
                      </a:rPr>
                      <a:t>Con arrendamiento financiero</a:t>
                    </a:r>
                  </a:p>
                  <a:p>
                    <a:pPr algn="ctr" rtl="0">
                      <a:defRPr>
                        <a:solidFill>
                          <a:schemeClr val="bg1"/>
                        </a:solidFill>
                      </a:defRPr>
                    </a:pPr>
                    <a:fld id="{5579F16F-7003-4A78-9258-E5F11C765425}" type="PERCENTAGE">
                      <a:rPr lang="en-US" noProof="0" smtClean="0">
                        <a:solidFill>
                          <a:schemeClr val="bg1"/>
                        </a:solidFill>
                      </a:rPr>
                      <a:pPr algn="ctr" rtl="0">
                        <a:defRPr>
                          <a:solidFill>
                            <a:schemeClr val="bg1"/>
                          </a:solidFill>
                        </a:defRPr>
                      </a:pPr>
                      <a:t>[PORCENTAJE]</a:t>
                    </a:fld>
                    <a:endParaRPr lang="es-MX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50678870278526"/>
                      <c:h val="0.29245128982644381"/>
                    </c:manualLayout>
                  </c15:layout>
                  <c15:dlblFieldTable/>
                  <c15:showDataLabelsRange val="0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'69_GS'!$I$11:$I$15</c:f>
              <c:strCache>
                <c:ptCount val="5"/>
                <c:pt idx="0">
                  <c:v>Sin arrendamiento financiero</c:v>
                </c:pt>
                <c:pt idx="1">
                  <c:v>Maquinaria y equipo</c:v>
                </c:pt>
                <c:pt idx="2">
                  <c:v>Terrenos y bienes inmuebles</c:v>
                </c:pt>
                <c:pt idx="3">
                  <c:v>Unidades de transporte</c:v>
                </c:pt>
                <c:pt idx="4">
                  <c:v>Mobiliario y otros activos fijos</c:v>
                </c:pt>
              </c:strCache>
            </c:strRef>
          </c:cat>
          <c:val>
            <c:numRef>
              <c:f>'69_GS'!$J$11:$J$15</c:f>
              <c:numCache>
                <c:formatCode>###\ ###\ ###\ ###\ ###\ ###\ ###\ ##0</c:formatCode>
                <c:ptCount val="5"/>
                <c:pt idx="0">
                  <c:v>215376.57569999999</c:v>
                </c:pt>
                <c:pt idx="1">
                  <c:v>3565.6478000000002</c:v>
                </c:pt>
                <c:pt idx="2">
                  <c:v>3139.6233999999999</c:v>
                </c:pt>
                <c:pt idx="3">
                  <c:v>10073.264800000001</c:v>
                </c:pt>
                <c:pt idx="4">
                  <c:v>999.90749999999946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4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57360951467522125"/>
          <c:y val="0.70299969385300576"/>
          <c:w val="0.42639043403555599"/>
          <c:h val="0.261196597394834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92965273881699"/>
          <c:y val="2.50024698216431E-2"/>
          <c:w val="0.85612159626825501"/>
          <c:h val="0.652713009588634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'69'!$B$23</c:f>
              <c:strCache>
                <c:ptCount val="1"/>
                <c:pt idx="0">
                  <c:v>Maquinaria y equipo</c:v>
                </c:pt>
              </c:strCache>
            </c:strRef>
          </c:tx>
          <c:spPr>
            <a:solidFill>
              <a:schemeClr val="accent6"/>
            </a:solidFill>
            <a:ln w="88900"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'69'!$A$24:$A$28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'69'!$B$24:$B$28</c:f>
              <c:numCache>
                <c:formatCode>0.0</c:formatCode>
                <c:ptCount val="5"/>
                <c:pt idx="0">
                  <c:v>20.056017839806955</c:v>
                </c:pt>
                <c:pt idx="1">
                  <c:v>24.215172255934075</c:v>
                </c:pt>
                <c:pt idx="2">
                  <c:v>25.446841538407622</c:v>
                </c:pt>
                <c:pt idx="3">
                  <c:v>15.919384681559185</c:v>
                </c:pt>
                <c:pt idx="4">
                  <c:v>20.748919315025006</c:v>
                </c:pt>
              </c:numCache>
            </c:numRef>
          </c:val>
        </c:ser>
        <c:ser>
          <c:idx val="1"/>
          <c:order val="1"/>
          <c:tx>
            <c:strRef>
              <c:f>'69'!$C$23</c:f>
              <c:strCache>
                <c:ptCount val="1"/>
                <c:pt idx="0">
                  <c:v>Terrenos y bienes inmuebles</c:v>
                </c:pt>
              </c:strCache>
            </c:strRef>
          </c:tx>
          <c:spPr>
            <a:solidFill>
              <a:schemeClr val="accent5"/>
            </a:solidFill>
            <a:ln w="88900">
              <a:solidFill>
                <a:schemeClr val="accent5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'69'!$A$24:$A$28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'69'!$C$24:$C$28</c:f>
              <c:numCache>
                <c:formatCode>0.0</c:formatCode>
                <c:ptCount val="5"/>
                <c:pt idx="0">
                  <c:v>17.659720323660501</c:v>
                </c:pt>
                <c:pt idx="1">
                  <c:v>6.4535790145964942</c:v>
                </c:pt>
                <c:pt idx="2">
                  <c:v>2.5017369629848059</c:v>
                </c:pt>
                <c:pt idx="3">
                  <c:v>18.814235014146423</c:v>
                </c:pt>
                <c:pt idx="4">
                  <c:v>33.048165615861329</c:v>
                </c:pt>
              </c:numCache>
            </c:numRef>
          </c:val>
        </c:ser>
        <c:ser>
          <c:idx val="2"/>
          <c:order val="2"/>
          <c:tx>
            <c:strRef>
              <c:f>'69'!$D$23</c:f>
              <c:strCache>
                <c:ptCount val="1"/>
                <c:pt idx="0">
                  <c:v>Unidades de transporte</c:v>
                </c:pt>
              </c:strCache>
            </c:strRef>
          </c:tx>
          <c:spPr>
            <a:solidFill>
              <a:schemeClr val="accent4"/>
            </a:solidFill>
            <a:ln w="88900">
              <a:solidFill>
                <a:schemeClr val="accent4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56.6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66.6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43.4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'69'!$A$24:$A$28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'69'!$D$24:$D$28</c:f>
              <c:numCache>
                <c:formatCode>0.0</c:formatCode>
                <c:ptCount val="5"/>
                <c:pt idx="0">
                  <c:v>56.659992760333601</c:v>
                </c:pt>
                <c:pt idx="1">
                  <c:v>48.720461664791216</c:v>
                </c:pt>
                <c:pt idx="2">
                  <c:v>66.517220171130603</c:v>
                </c:pt>
                <c:pt idx="3">
                  <c:v>62.96871181898689</c:v>
                </c:pt>
                <c:pt idx="4">
                  <c:v>43.283306796108398</c:v>
                </c:pt>
              </c:numCache>
            </c:numRef>
          </c:val>
        </c:ser>
        <c:ser>
          <c:idx val="3"/>
          <c:order val="3"/>
          <c:tx>
            <c:strRef>
              <c:f>'69'!$E$23</c:f>
              <c:strCache>
                <c:ptCount val="1"/>
                <c:pt idx="0">
                  <c:v>Mobiliario y otros activos fijos</c:v>
                </c:pt>
              </c:strCache>
            </c:strRef>
          </c:tx>
          <c:spPr>
            <a:solidFill>
              <a:srgbClr val="00B050"/>
            </a:solidFill>
            <a:ln w="88900">
              <a:solidFill>
                <a:srgbClr val="00B050"/>
              </a:solidFill>
            </a:ln>
            <a:effectLst/>
          </c:spPr>
          <c:invertIfNegative val="0"/>
          <c:dLbls>
            <c:dLbl>
              <c:idx val="3"/>
              <c:layout>
                <c:manualLayout>
                  <c:x val="-4.2335736267032553E-3"/>
                  <c:y val="-6.61373824455763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180832449187045E-2"/>
                      <c:h val="5.224853213200535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'69'!$A$24:$A$28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'69'!$E$24:$E$28</c:f>
              <c:numCache>
                <c:formatCode>0.0</c:formatCode>
                <c:ptCount val="5"/>
                <c:pt idx="0">
                  <c:v>5.6242690761989369</c:v>
                </c:pt>
                <c:pt idx="1">
                  <c:v>20.610787064678206</c:v>
                </c:pt>
                <c:pt idx="2">
                  <c:v>5.5342013274769588</c:v>
                </c:pt>
                <c:pt idx="3">
                  <c:v>2.297668485307506</c:v>
                </c:pt>
                <c:pt idx="4">
                  <c:v>2.919608273005271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69079760"/>
        <c:axId val="269081720"/>
      </c:barChart>
      <c:catAx>
        <c:axId val="269079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69081720"/>
        <c:crosses val="autoZero"/>
        <c:auto val="1"/>
        <c:lblAlgn val="ctr"/>
        <c:lblOffset val="100"/>
        <c:noMultiLvlLbl val="0"/>
      </c:catAx>
      <c:valAx>
        <c:axId val="269081720"/>
        <c:scaling>
          <c:orientation val="minMax"/>
          <c:max val="100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6907976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7570852057793E-2"/>
          <c:y val="0.80607676348844803"/>
          <c:w val="0.92181085889025305"/>
          <c:h val="0.130759159940674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23146209095501"/>
          <c:y val="2.72451771453334E-2"/>
          <c:w val="0.809819786916116"/>
          <c:h val="0.7349559192815650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'71_GS'!$B$35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1"/>
            </a:solidFill>
            <a:ln w="88900"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'71_GS'!$A$36:$A$40</c:f>
              <c:strCache>
                <c:ptCount val="5"/>
                <c:pt idx="0">
                  <c:v>Total</c:v>
                </c:pt>
                <c:pt idx="1">
                  <c:v>Construcción</c:v>
                </c:pt>
                <c:pt idx="2">
                  <c:v>Comercio</c:v>
                </c:pt>
                <c:pt idx="3">
                  <c:v>Manufacturas</c:v>
                </c:pt>
                <c:pt idx="4">
                  <c:v>Servicios</c:v>
                </c:pt>
              </c:strCache>
            </c:strRef>
          </c:cat>
          <c:val>
            <c:numRef>
              <c:f>'71_GS'!$B$36:$B$40</c:f>
              <c:numCache>
                <c:formatCode>0.0</c:formatCode>
                <c:ptCount val="5"/>
                <c:pt idx="0">
                  <c:v>60.611872350815297</c:v>
                </c:pt>
                <c:pt idx="1">
                  <c:v>75.192271867178974</c:v>
                </c:pt>
                <c:pt idx="2">
                  <c:v>67.071181128123882</c:v>
                </c:pt>
                <c:pt idx="3">
                  <c:v>59.417033131343189</c:v>
                </c:pt>
                <c:pt idx="4">
                  <c:v>56.168117146966573</c:v>
                </c:pt>
              </c:numCache>
            </c:numRef>
          </c:val>
        </c:ser>
        <c:ser>
          <c:idx val="1"/>
          <c:order val="1"/>
          <c:tx>
            <c:strRef>
              <c:f>'71_GS'!$C$35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6"/>
            </a:solidFill>
            <a:ln w="88900"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'71_GS'!$A$36:$A$40</c:f>
              <c:strCache>
                <c:ptCount val="5"/>
                <c:pt idx="0">
                  <c:v>Total</c:v>
                </c:pt>
                <c:pt idx="1">
                  <c:v>Construcción</c:v>
                </c:pt>
                <c:pt idx="2">
                  <c:v>Comercio</c:v>
                </c:pt>
                <c:pt idx="3">
                  <c:v>Manufacturas</c:v>
                </c:pt>
                <c:pt idx="4">
                  <c:v>Servicios</c:v>
                </c:pt>
              </c:strCache>
            </c:strRef>
          </c:cat>
          <c:val>
            <c:numRef>
              <c:f>'71_GS'!$C$36:$C$40</c:f>
              <c:numCache>
                <c:formatCode>0.0</c:formatCode>
                <c:ptCount val="5"/>
                <c:pt idx="0">
                  <c:v>39.388127649184703</c:v>
                </c:pt>
                <c:pt idx="1">
                  <c:v>24.807728132821001</c:v>
                </c:pt>
                <c:pt idx="2">
                  <c:v>32.928818871876061</c:v>
                </c:pt>
                <c:pt idx="3">
                  <c:v>40.582966868656747</c:v>
                </c:pt>
                <c:pt idx="4">
                  <c:v>43.831882853033378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69075448"/>
        <c:axId val="269835104"/>
      </c:barChart>
      <c:catAx>
        <c:axId val="269075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MX"/>
          </a:p>
        </c:txPr>
        <c:crossAx val="269835104"/>
        <c:crosses val="autoZero"/>
        <c:auto val="1"/>
        <c:lblAlgn val="ctr"/>
        <c:lblOffset val="100"/>
        <c:noMultiLvlLbl val="0"/>
      </c:catAx>
      <c:valAx>
        <c:axId val="269835104"/>
        <c:scaling>
          <c:orientation val="minMax"/>
          <c:max val="100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s-MX"/>
          </a:p>
        </c:txPr>
        <c:crossAx val="26907544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138591318886998"/>
          <c:y val="0.92364762104298503"/>
          <c:w val="0.26525256495003402"/>
          <c:h val="6.1995434416271498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MX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'71_GS'!$B$17</c:f>
              <c:strCache>
                <c:ptCount val="1"/>
                <c:pt idx="0">
                  <c:v>Seguro de daños a activos fijos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88900">
              <a:solidFill>
                <a:schemeClr val="accent1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'71_GS'!$A$18:$A$22</c:f>
              <c:strCache>
                <c:ptCount val="5"/>
                <c:pt idx="0">
                  <c:v>Construcción</c:v>
                </c:pt>
                <c:pt idx="1">
                  <c:v>Manufacturas</c:v>
                </c:pt>
                <c:pt idx="2">
                  <c:v>Comercio</c:v>
                </c:pt>
                <c:pt idx="3">
                  <c:v>Servicios</c:v>
                </c:pt>
                <c:pt idx="4">
                  <c:v>Total</c:v>
                </c:pt>
              </c:strCache>
            </c:strRef>
          </c:cat>
          <c:val>
            <c:numRef>
              <c:f>'71_GS'!$B$18:$B$22</c:f>
              <c:numCache>
                <c:formatCode>0.0</c:formatCode>
                <c:ptCount val="5"/>
                <c:pt idx="0">
                  <c:v>91.873660774522648</c:v>
                </c:pt>
                <c:pt idx="1">
                  <c:v>94.241111942699135</c:v>
                </c:pt>
                <c:pt idx="2">
                  <c:v>94.812707138607394</c:v>
                </c:pt>
                <c:pt idx="3">
                  <c:v>79.772877006726901</c:v>
                </c:pt>
                <c:pt idx="4">
                  <c:v>87.456571125906308</c:v>
                </c:pt>
              </c:numCache>
            </c:numRef>
          </c:val>
        </c:ser>
        <c:ser>
          <c:idx val="1"/>
          <c:order val="1"/>
          <c:tx>
            <c:strRef>
              <c:f>'71_GS'!$C$17</c:f>
              <c:strCache>
                <c:ptCount val="1"/>
                <c:pt idx="0">
                  <c:v>Seguro de responsabilidad civil</c:v>
                </c:pt>
              </c:strCache>
            </c:strRef>
          </c:tx>
          <c:spPr>
            <a:solidFill>
              <a:schemeClr val="accent2"/>
            </a:solidFill>
            <a:ln w="88900">
              <a:solidFill>
                <a:schemeClr val="accent2"/>
              </a:solidFill>
            </a:ln>
          </c:spPr>
          <c:invertIfNegative val="0"/>
          <c:dLbls>
            <c:dLbl>
              <c:idx val="0"/>
              <c:layout>
                <c:manualLayout>
                  <c:x val="7.4782707445253697E-3"/>
                  <c:y val="5.022516296483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40994635245031E-3"/>
                  <c:y val="5.022516296483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2732975683002104E-3"/>
                  <c:y val="2.51125814824173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2049731762251602E-3"/>
                  <c:y val="7.53377444472518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6149195286754693E-3"/>
                  <c:y val="5.022516296483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926540080040198E-2"/>
                      <c:h val="5.951681811332930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'71_GS'!$A$18:$A$22</c:f>
              <c:strCache>
                <c:ptCount val="5"/>
                <c:pt idx="0">
                  <c:v>Construcción</c:v>
                </c:pt>
                <c:pt idx="1">
                  <c:v>Manufacturas</c:v>
                </c:pt>
                <c:pt idx="2">
                  <c:v>Comercio</c:v>
                </c:pt>
                <c:pt idx="3">
                  <c:v>Servicios</c:v>
                </c:pt>
                <c:pt idx="4">
                  <c:v>Total</c:v>
                </c:pt>
              </c:strCache>
            </c:strRef>
          </c:cat>
          <c:val>
            <c:numRef>
              <c:f>'71_GS'!$C$18:$C$22</c:f>
              <c:numCache>
                <c:formatCode>0.0</c:formatCode>
                <c:ptCount val="5"/>
                <c:pt idx="0">
                  <c:v>35.978530124890383</c:v>
                </c:pt>
                <c:pt idx="1">
                  <c:v>26.103787446723629</c:v>
                </c:pt>
                <c:pt idx="2">
                  <c:v>33.26049819678385</c:v>
                </c:pt>
                <c:pt idx="3">
                  <c:v>37.5335367961505</c:v>
                </c:pt>
                <c:pt idx="4">
                  <c:v>34.258744815283137</c:v>
                </c:pt>
              </c:numCache>
            </c:numRef>
          </c:val>
        </c:ser>
        <c:ser>
          <c:idx val="2"/>
          <c:order val="2"/>
          <c:tx>
            <c:strRef>
              <c:f>'71_GS'!$D$17</c:f>
              <c:strCache>
                <c:ptCount val="1"/>
                <c:pt idx="0">
                  <c:v>Seguro de gastos médicos mayores</c:v>
                </c:pt>
              </c:strCache>
            </c:strRef>
          </c:tx>
          <c:spPr>
            <a:solidFill>
              <a:schemeClr val="accent3"/>
            </a:solidFill>
            <a:ln w="88900">
              <a:solidFill>
                <a:schemeClr val="accent3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'71_GS'!$A$18:$A$22</c:f>
              <c:strCache>
                <c:ptCount val="5"/>
                <c:pt idx="0">
                  <c:v>Construcción</c:v>
                </c:pt>
                <c:pt idx="1">
                  <c:v>Manufacturas</c:v>
                </c:pt>
                <c:pt idx="2">
                  <c:v>Comercio</c:v>
                </c:pt>
                <c:pt idx="3">
                  <c:v>Servicios</c:v>
                </c:pt>
                <c:pt idx="4">
                  <c:v>Total</c:v>
                </c:pt>
              </c:strCache>
            </c:strRef>
          </c:cat>
          <c:val>
            <c:numRef>
              <c:f>'71_GS'!$D$18:$D$22</c:f>
              <c:numCache>
                <c:formatCode>0.0</c:formatCode>
                <c:ptCount val="5"/>
                <c:pt idx="0">
                  <c:v>18.68748744012056</c:v>
                </c:pt>
                <c:pt idx="1">
                  <c:v>16.328825267977361</c:v>
                </c:pt>
                <c:pt idx="2">
                  <c:v>15.185651679829419</c:v>
                </c:pt>
                <c:pt idx="3">
                  <c:v>17.004071605914021</c:v>
                </c:pt>
                <c:pt idx="4">
                  <c:v>16.4289530190451</c:v>
                </c:pt>
              </c:numCache>
            </c:numRef>
          </c:val>
        </c:ser>
        <c:ser>
          <c:idx val="3"/>
          <c:order val="3"/>
          <c:tx>
            <c:strRef>
              <c:f>'71_GS'!$E$17</c:f>
              <c:strCache>
                <c:ptCount val="1"/>
                <c:pt idx="0">
                  <c:v>Seguro de vida</c:v>
                </c:pt>
              </c:strCache>
            </c:strRef>
          </c:tx>
          <c:spPr>
            <a:solidFill>
              <a:schemeClr val="accent4"/>
            </a:solidFill>
            <a:ln w="88900">
              <a:solidFill>
                <a:schemeClr val="accent4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'71_GS'!$A$18:$A$22</c:f>
              <c:strCache>
                <c:ptCount val="5"/>
                <c:pt idx="0">
                  <c:v>Construcción</c:v>
                </c:pt>
                <c:pt idx="1">
                  <c:v>Manufacturas</c:v>
                </c:pt>
                <c:pt idx="2">
                  <c:v>Comercio</c:v>
                </c:pt>
                <c:pt idx="3">
                  <c:v>Servicios</c:v>
                </c:pt>
                <c:pt idx="4">
                  <c:v>Total</c:v>
                </c:pt>
              </c:strCache>
            </c:strRef>
          </c:cat>
          <c:val>
            <c:numRef>
              <c:f>'71_GS'!$E$18:$E$22</c:f>
              <c:numCache>
                <c:formatCode>0.0</c:formatCode>
                <c:ptCount val="5"/>
                <c:pt idx="0">
                  <c:v>6.1826507532551274</c:v>
                </c:pt>
                <c:pt idx="1">
                  <c:v>11.03964349590354</c:v>
                </c:pt>
                <c:pt idx="2">
                  <c:v>6.8086601733019974</c:v>
                </c:pt>
                <c:pt idx="3">
                  <c:v>9.7105623447314979</c:v>
                </c:pt>
                <c:pt idx="4">
                  <c:v>8.8351427729137164</c:v>
                </c:pt>
              </c:numCache>
            </c:numRef>
          </c:val>
        </c:ser>
        <c:ser>
          <c:idx val="4"/>
          <c:order val="4"/>
          <c:tx>
            <c:strRef>
              <c:f>'71_GS'!$F$17</c:f>
              <c:strCache>
                <c:ptCount val="1"/>
                <c:pt idx="0">
                  <c:v>Seguro de accidentes </c:v>
                </c:pt>
              </c:strCache>
            </c:strRef>
          </c:tx>
          <c:spPr>
            <a:solidFill>
              <a:schemeClr val="accent5"/>
            </a:solidFill>
            <a:ln w="88900">
              <a:solidFill>
                <a:schemeClr val="accent5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'71_GS'!$A$18:$A$22</c:f>
              <c:strCache>
                <c:ptCount val="5"/>
                <c:pt idx="0">
                  <c:v>Construcción</c:v>
                </c:pt>
                <c:pt idx="1">
                  <c:v>Manufacturas</c:v>
                </c:pt>
                <c:pt idx="2">
                  <c:v>Comercio</c:v>
                </c:pt>
                <c:pt idx="3">
                  <c:v>Servicios</c:v>
                </c:pt>
                <c:pt idx="4">
                  <c:v>Total</c:v>
                </c:pt>
              </c:strCache>
            </c:strRef>
          </c:cat>
          <c:val>
            <c:numRef>
              <c:f>'71_GS'!$F$18:$F$22</c:f>
              <c:numCache>
                <c:formatCode>0.0</c:formatCode>
                <c:ptCount val="5"/>
                <c:pt idx="0">
                  <c:v>2.2660529796504632</c:v>
                </c:pt>
                <c:pt idx="1">
                  <c:v>3.275954537700728</c:v>
                </c:pt>
                <c:pt idx="2">
                  <c:v>3.5836762279917571</c:v>
                </c:pt>
                <c:pt idx="3">
                  <c:v>9.4158578019866894</c:v>
                </c:pt>
                <c:pt idx="4">
                  <c:v>6.2105359818973316</c:v>
                </c:pt>
              </c:numCache>
            </c:numRef>
          </c:val>
        </c:ser>
        <c:ser>
          <c:idx val="5"/>
          <c:order val="5"/>
          <c:tx>
            <c:strRef>
              <c:f>'71_GS'!$G$17</c:f>
              <c:strCache>
                <c:ptCount val="1"/>
                <c:pt idx="0">
                  <c:v>Otro tipo de seguro</c:v>
                </c:pt>
              </c:strCache>
            </c:strRef>
          </c:tx>
          <c:spPr>
            <a:solidFill>
              <a:schemeClr val="accent6"/>
            </a:solidFill>
            <a:ln w="88900">
              <a:solidFill>
                <a:schemeClr val="accent6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'71_GS'!$A$18:$A$22</c:f>
              <c:strCache>
                <c:ptCount val="5"/>
                <c:pt idx="0">
                  <c:v>Construcción</c:v>
                </c:pt>
                <c:pt idx="1">
                  <c:v>Manufacturas</c:v>
                </c:pt>
                <c:pt idx="2">
                  <c:v>Comercio</c:v>
                </c:pt>
                <c:pt idx="3">
                  <c:v>Servicios</c:v>
                </c:pt>
                <c:pt idx="4">
                  <c:v>Total</c:v>
                </c:pt>
              </c:strCache>
            </c:strRef>
          </c:cat>
          <c:val>
            <c:numRef>
              <c:f>'71_GS'!$G$18:$G$22</c:f>
              <c:numCache>
                <c:formatCode>0.0</c:formatCode>
                <c:ptCount val="5"/>
                <c:pt idx="0">
                  <c:v>0.213609550848082</c:v>
                </c:pt>
                <c:pt idx="1">
                  <c:v>0.88191849045468795</c:v>
                </c:pt>
                <c:pt idx="2">
                  <c:v>0.49361541343811</c:v>
                </c:pt>
                <c:pt idx="3">
                  <c:v>1.4618224519469061</c:v>
                </c:pt>
                <c:pt idx="4">
                  <c:v>0.99817369215354101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69829616"/>
        <c:axId val="269829224"/>
      </c:barChart>
      <c:catAx>
        <c:axId val="26982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crossAx val="269829224"/>
        <c:crosses val="autoZero"/>
        <c:auto val="1"/>
        <c:lblAlgn val="ctr"/>
        <c:lblOffset val="100"/>
        <c:noMultiLvlLbl val="0"/>
      </c:catAx>
      <c:valAx>
        <c:axId val="269829224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9525">
            <a:solidFill>
              <a:schemeClr val="bg1">
                <a:lumMod val="65000"/>
              </a:schemeClr>
            </a:solidFill>
          </a:ln>
        </c:spPr>
        <c:crossAx val="269829616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1.5841063613670346E-2"/>
          <c:y val="0.80889384812938947"/>
          <c:w val="0.96831778865262796"/>
          <c:h val="0.16295573897626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>
          <a:solidFill>
            <a:schemeClr val="tx1"/>
          </a:solidFill>
          <a:latin typeface="Arial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24723311039601E-2"/>
          <c:y val="3.8101977526889701E-2"/>
          <c:w val="0.91592220857700601"/>
          <c:h val="0.745808660911750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'72_GS'!$E$109</c:f>
              <c:strCache>
                <c:ptCount val="1"/>
                <c:pt idx="0">
                  <c:v>Son caros</c:v>
                </c:pt>
              </c:strCache>
            </c:strRef>
          </c:tx>
          <c:spPr>
            <a:solidFill>
              <a:schemeClr val="accent1"/>
            </a:solidFill>
            <a:ln w="88900">
              <a:solidFill>
                <a:schemeClr val="accent1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45.1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41.3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47.0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'72_GS'!$D$110:$D$114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'72_GS'!$E$110:$E$114</c:f>
              <c:numCache>
                <c:formatCode>0.0</c:formatCode>
                <c:ptCount val="5"/>
                <c:pt idx="0">
                  <c:v>45.1</c:v>
                </c:pt>
                <c:pt idx="1">
                  <c:v>21.8</c:v>
                </c:pt>
                <c:pt idx="2">
                  <c:v>21.5</c:v>
                </c:pt>
                <c:pt idx="3">
                  <c:v>41.3</c:v>
                </c:pt>
                <c:pt idx="4">
                  <c:v>47</c:v>
                </c:pt>
              </c:numCache>
            </c:numRef>
          </c:val>
        </c:ser>
        <c:ser>
          <c:idx val="1"/>
          <c:order val="1"/>
          <c:tx>
            <c:strRef>
              <c:f>'72_GS'!$F$109</c:f>
              <c:strCache>
                <c:ptCount val="1"/>
                <c:pt idx="0">
                  <c:v>No los conoce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88900"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'72_GS'!$D$110:$D$114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'72_GS'!$F$110:$F$114</c:f>
              <c:numCache>
                <c:formatCode>0.0</c:formatCode>
                <c:ptCount val="5"/>
                <c:pt idx="0">
                  <c:v>8.8000000000000007</c:v>
                </c:pt>
                <c:pt idx="1">
                  <c:v>0</c:v>
                </c:pt>
                <c:pt idx="2">
                  <c:v>0</c:v>
                </c:pt>
                <c:pt idx="3">
                  <c:v>5.4</c:v>
                </c:pt>
                <c:pt idx="4">
                  <c:v>10.3</c:v>
                </c:pt>
              </c:numCache>
            </c:numRef>
          </c:val>
        </c:ser>
        <c:ser>
          <c:idx val="2"/>
          <c:order val="2"/>
          <c:tx>
            <c:strRef>
              <c:f>'72_GS'!$G$109</c:f>
              <c:strCache>
                <c:ptCount val="1"/>
                <c:pt idx="0">
                  <c:v>No confía</c:v>
                </c:pt>
              </c:strCache>
            </c:strRef>
          </c:tx>
          <c:spPr>
            <a:solidFill>
              <a:schemeClr val="accent3"/>
            </a:solidFill>
            <a:ln w="88900">
              <a:solidFill>
                <a:schemeClr val="accent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'72_GS'!$D$110:$D$114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'72_GS'!$G$110:$G$114</c:f>
              <c:numCache>
                <c:formatCode>0.0</c:formatCode>
                <c:ptCount val="5"/>
                <c:pt idx="0">
                  <c:v>7.7</c:v>
                </c:pt>
                <c:pt idx="1">
                  <c:v>2.4</c:v>
                </c:pt>
                <c:pt idx="2">
                  <c:v>4.3</c:v>
                </c:pt>
                <c:pt idx="3">
                  <c:v>5.6</c:v>
                </c:pt>
                <c:pt idx="4">
                  <c:v>8.6</c:v>
                </c:pt>
              </c:numCache>
            </c:numRef>
          </c:val>
        </c:ser>
        <c:ser>
          <c:idx val="3"/>
          <c:order val="3"/>
          <c:tx>
            <c:strRef>
              <c:f>'72_GS'!$H$109</c:f>
              <c:strCache>
                <c:ptCount val="1"/>
                <c:pt idx="0">
                  <c:v>No lo necesita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88900">
              <a:solidFill>
                <a:schemeClr val="accent2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31.1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'72_GS'!$D$110:$D$114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'72_GS'!$H$110:$H$114</c:f>
              <c:numCache>
                <c:formatCode>0.0</c:formatCode>
                <c:ptCount val="5"/>
                <c:pt idx="0">
                  <c:v>16.399999999999999</c:v>
                </c:pt>
                <c:pt idx="1">
                  <c:v>31.1</c:v>
                </c:pt>
                <c:pt idx="2">
                  <c:v>27.3</c:v>
                </c:pt>
                <c:pt idx="3">
                  <c:v>20.6</c:v>
                </c:pt>
                <c:pt idx="4">
                  <c:v>14.6</c:v>
                </c:pt>
              </c:numCache>
            </c:numRef>
          </c:val>
        </c:ser>
        <c:ser>
          <c:idx val="4"/>
          <c:order val="4"/>
          <c:tx>
            <c:strRef>
              <c:f>'72_GS'!$I$109</c:f>
              <c:strCache>
                <c:ptCount val="1"/>
                <c:pt idx="0">
                  <c:v>No le interesa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88900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'72_GS'!$D$110:$D$114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'72_GS'!$I$110:$I$114</c:f>
              <c:numCache>
                <c:formatCode>0.0</c:formatCode>
                <c:ptCount val="5"/>
                <c:pt idx="0">
                  <c:v>20.399999999999999</c:v>
                </c:pt>
                <c:pt idx="1">
                  <c:v>32.799999999999997</c:v>
                </c:pt>
                <c:pt idx="2">
                  <c:v>37.799999999999997</c:v>
                </c:pt>
                <c:pt idx="3">
                  <c:v>25.4</c:v>
                </c:pt>
                <c:pt idx="4">
                  <c:v>18.2</c:v>
                </c:pt>
              </c:numCache>
            </c:numRef>
          </c:val>
        </c:ser>
        <c:ser>
          <c:idx val="5"/>
          <c:order val="5"/>
          <c:tx>
            <c:strRef>
              <c:f>'72_GS'!$J$109</c:f>
              <c:strCache>
                <c:ptCount val="1"/>
                <c:pt idx="0">
                  <c:v>Otro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889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1551032930826799E-3"/>
                  <c:y val="-1.51850725555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7755164654142E-3"/>
                  <c:y val="-1.2654227129626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775516465415E-3"/>
                  <c:y val="-1.2654227129626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t" anchorCtr="0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'72_GS'!$D$110:$D$114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'72_GS'!$J$110:$J$114</c:f>
              <c:numCache>
                <c:formatCode>0.0</c:formatCode>
                <c:ptCount val="5"/>
                <c:pt idx="0">
                  <c:v>1.6</c:v>
                </c:pt>
                <c:pt idx="1">
                  <c:v>11.9</c:v>
                </c:pt>
                <c:pt idx="2">
                  <c:v>9.1</c:v>
                </c:pt>
                <c:pt idx="3">
                  <c:v>1.7</c:v>
                </c:pt>
                <c:pt idx="4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9830792"/>
        <c:axId val="269833536"/>
      </c:barChart>
      <c:catAx>
        <c:axId val="269830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69833536"/>
        <c:crosses val="autoZero"/>
        <c:auto val="1"/>
        <c:lblAlgn val="ctr"/>
        <c:lblOffset val="100"/>
        <c:noMultiLvlLbl val="0"/>
      </c:catAx>
      <c:valAx>
        <c:axId val="269833536"/>
        <c:scaling>
          <c:orientation val="minMax"/>
          <c:max val="110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69830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216664751962002E-3"/>
          <c:y val="0.91662731984246504"/>
          <c:w val="0.97781380552381802"/>
          <c:h val="6.76956709852506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43959972118101E-2"/>
          <c:y val="3.8533191721769597E-2"/>
          <c:w val="0.91659828314866798"/>
          <c:h val="0.73781290747753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'16'!$C$20</c:f>
              <c:strCache>
                <c:ptCount val="1"/>
                <c:pt idx="0">
                  <c:v>Sin instrucción</c:v>
                </c:pt>
              </c:strCache>
            </c:strRef>
          </c:tx>
          <c:spPr>
            <a:solidFill>
              <a:schemeClr val="accent2"/>
            </a:solidFill>
            <a:ln w="88900"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'16'!$A$21:$A$25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'16'!$C$21:$C$25</c:f>
              <c:numCache>
                <c:formatCode>0.0</c:formatCode>
                <c:ptCount val="5"/>
                <c:pt idx="0">
                  <c:v>1.146457884188667</c:v>
                </c:pt>
                <c:pt idx="1">
                  <c:v>0</c:v>
                </c:pt>
                <c:pt idx="2">
                  <c:v>0.62987701867109391</c:v>
                </c:pt>
                <c:pt idx="3">
                  <c:v>0.70933425992461219</c:v>
                </c:pt>
                <c:pt idx="4">
                  <c:v>1.5966939568848617</c:v>
                </c:pt>
              </c:numCache>
            </c:numRef>
          </c:val>
        </c:ser>
        <c:ser>
          <c:idx val="1"/>
          <c:order val="1"/>
          <c:tx>
            <c:strRef>
              <c:f>'16'!$D$20</c:f>
              <c:strCache>
                <c:ptCount val="1"/>
                <c:pt idx="0">
                  <c:v>Educación básica </c:v>
                </c:pt>
              </c:strCache>
            </c:strRef>
          </c:tx>
          <c:spPr>
            <a:solidFill>
              <a:schemeClr val="accent4"/>
            </a:solidFill>
            <a:ln w="88900"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'16'!$A$21:$A$25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'16'!$D$21:$D$25</c:f>
              <c:numCache>
                <c:formatCode>0.0</c:formatCode>
                <c:ptCount val="5"/>
                <c:pt idx="0">
                  <c:v>14.815740067928163</c:v>
                </c:pt>
                <c:pt idx="1">
                  <c:v>1.3844989640847709</c:v>
                </c:pt>
                <c:pt idx="2">
                  <c:v>4.0416557071338008</c:v>
                </c:pt>
                <c:pt idx="3">
                  <c:v>10.730247326193046</c:v>
                </c:pt>
                <c:pt idx="4">
                  <c:v>19.990604285632919</c:v>
                </c:pt>
              </c:numCache>
            </c:numRef>
          </c:val>
        </c:ser>
        <c:ser>
          <c:idx val="2"/>
          <c:order val="2"/>
          <c:tx>
            <c:strRef>
              <c:f>'16'!$E$20</c:f>
              <c:strCache>
                <c:ptCount val="1"/>
                <c:pt idx="0">
                  <c:v>Educación media superior </c:v>
                </c:pt>
              </c:strCache>
            </c:strRef>
          </c:tx>
          <c:spPr>
            <a:solidFill>
              <a:schemeClr val="accent6"/>
            </a:solidFill>
            <a:ln w="88900"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'16'!$A$21:$A$25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'16'!$E$21:$E$25</c:f>
              <c:numCache>
                <c:formatCode>0.0</c:formatCode>
                <c:ptCount val="5"/>
                <c:pt idx="0">
                  <c:v>21.938958412952751</c:v>
                </c:pt>
                <c:pt idx="1">
                  <c:v>6.9777484546947957</c:v>
                </c:pt>
                <c:pt idx="2">
                  <c:v>15.572090482540441</c:v>
                </c:pt>
                <c:pt idx="3">
                  <c:v>19.540518699885247</c:v>
                </c:pt>
                <c:pt idx="4">
                  <c:v>25.541895626809573</c:v>
                </c:pt>
              </c:numCache>
            </c:numRef>
          </c:val>
        </c:ser>
        <c:ser>
          <c:idx val="3"/>
          <c:order val="3"/>
          <c:tx>
            <c:strRef>
              <c:f>'16'!$F$20</c:f>
              <c:strCache>
                <c:ptCount val="1"/>
                <c:pt idx="0">
                  <c:v>Educación superior </c:v>
                </c:pt>
              </c:strCache>
            </c:strRef>
          </c:tx>
          <c:spPr>
            <a:solidFill>
              <a:srgbClr val="00B050"/>
            </a:solidFill>
            <a:ln w="88900">
              <a:solidFill>
                <a:srgbClr val="00B050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62.2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69.1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'16'!$A$21:$A$25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'16'!$F$21:$F$25</c:f>
              <c:numCache>
                <c:formatCode>0.0</c:formatCode>
                <c:ptCount val="5"/>
                <c:pt idx="0">
                  <c:v>62.098843634930411</c:v>
                </c:pt>
                <c:pt idx="1">
                  <c:v>91.63775258122044</c:v>
                </c:pt>
                <c:pt idx="2">
                  <c:v>79.75637679165466</c:v>
                </c:pt>
                <c:pt idx="3">
                  <c:v>69.099999999999994</c:v>
                </c:pt>
                <c:pt idx="4">
                  <c:v>52.870806130672641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166432"/>
        <c:axId val="176169568"/>
      </c:barChart>
      <c:catAx>
        <c:axId val="17616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76169568"/>
        <c:crosses val="autoZero"/>
        <c:auto val="1"/>
        <c:lblAlgn val="ctr"/>
        <c:lblOffset val="100"/>
        <c:noMultiLvlLbl val="0"/>
      </c:catAx>
      <c:valAx>
        <c:axId val="176169568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7616643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269429377626665E-2"/>
          <c:y val="0.88505621804418844"/>
          <c:w val="0.98357047539651998"/>
          <c:h val="6.63135110733121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1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'26'!$B$27</c:f>
              <c:strCache>
                <c:ptCount val="1"/>
                <c:pt idx="0">
                  <c:v>Si han solicitado o tenido financiamiento</c:v>
                </c:pt>
              </c:strCache>
            </c:strRef>
          </c:tx>
          <c:spPr>
            <a:solidFill>
              <a:schemeClr val="accent1"/>
            </a:solidFill>
            <a:ln w="88900"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'26'!$A$28:$A$32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'26'!$B$28:$B$32</c:f>
              <c:numCache>
                <c:formatCode>0.0</c:formatCode>
                <c:ptCount val="5"/>
                <c:pt idx="0">
                  <c:v>40.09214205241522</c:v>
                </c:pt>
                <c:pt idx="1">
                  <c:v>54.081893940181907</c:v>
                </c:pt>
                <c:pt idx="2">
                  <c:v>67.660440632631193</c:v>
                </c:pt>
                <c:pt idx="3">
                  <c:v>44.408128300644158</c:v>
                </c:pt>
                <c:pt idx="4">
                  <c:v>32.593969499943192</c:v>
                </c:pt>
              </c:numCache>
            </c:numRef>
          </c:val>
        </c:ser>
        <c:ser>
          <c:idx val="1"/>
          <c:order val="1"/>
          <c:tx>
            <c:strRef>
              <c:f>'26'!$C$27</c:f>
              <c:strCache>
                <c:ptCount val="1"/>
                <c:pt idx="0">
                  <c:v>No han solicitado ni tenido financiamiento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88900"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'26'!$A$28:$A$32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'26'!$C$28:$C$32</c:f>
              <c:numCache>
                <c:formatCode>0.0</c:formatCode>
                <c:ptCount val="5"/>
                <c:pt idx="0">
                  <c:v>59.907857947584773</c:v>
                </c:pt>
                <c:pt idx="1">
                  <c:v>45.918106059818072</c:v>
                </c:pt>
                <c:pt idx="2">
                  <c:v>32.339559367368778</c:v>
                </c:pt>
                <c:pt idx="3">
                  <c:v>55.591871699355842</c:v>
                </c:pt>
                <c:pt idx="4">
                  <c:v>67.406030500056787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6169960"/>
        <c:axId val="176170744"/>
      </c:barChart>
      <c:catAx>
        <c:axId val="176169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s-MX"/>
          </a:p>
        </c:txPr>
        <c:crossAx val="176170744"/>
        <c:crosses val="autoZero"/>
        <c:auto val="1"/>
        <c:lblAlgn val="ctr"/>
        <c:lblOffset val="100"/>
        <c:noMultiLvlLbl val="0"/>
      </c:catAx>
      <c:valAx>
        <c:axId val="176170744"/>
        <c:scaling>
          <c:orientation val="minMax"/>
          <c:max val="1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s-MX"/>
          </a:p>
        </c:txPr>
        <c:crossAx val="17616996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913367604317598E-2"/>
          <c:y val="3.5777181601632999E-2"/>
          <c:w val="0.93386853435005501"/>
          <c:h val="0.750686172379197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'32'!$O$11</c:f>
              <c:strCache>
                <c:ptCount val="1"/>
                <c:pt idx="0">
                  <c:v>Si solicitan</c:v>
                </c:pt>
              </c:strCache>
            </c:strRef>
          </c:tx>
          <c:spPr>
            <a:solidFill>
              <a:schemeClr val="accent1"/>
            </a:solidFill>
            <a:ln w="88900"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'32'!$N$12:$N$16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'32'!$O$12:$O$16</c:f>
              <c:numCache>
                <c:formatCode>0.0</c:formatCode>
                <c:ptCount val="5"/>
                <c:pt idx="0">
                  <c:v>27.634029548697789</c:v>
                </c:pt>
                <c:pt idx="1">
                  <c:v>41.797306784422368</c:v>
                </c:pt>
                <c:pt idx="2">
                  <c:v>52.956386564844919</c:v>
                </c:pt>
                <c:pt idx="3">
                  <c:v>30.32704678815821</c:v>
                </c:pt>
                <c:pt idx="4">
                  <c:v>21.498594871453822</c:v>
                </c:pt>
              </c:numCache>
            </c:numRef>
          </c:val>
        </c:ser>
        <c:ser>
          <c:idx val="1"/>
          <c:order val="1"/>
          <c:tx>
            <c:strRef>
              <c:f>'32'!$P$11</c:f>
              <c:strCache>
                <c:ptCount val="1"/>
                <c:pt idx="0">
                  <c:v>No solicitan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88900"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'32'!$N$12:$N$16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'32'!$P$12:$P$16</c:f>
              <c:numCache>
                <c:formatCode>0.0</c:formatCode>
                <c:ptCount val="5"/>
                <c:pt idx="0">
                  <c:v>72.365970451302204</c:v>
                </c:pt>
                <c:pt idx="1">
                  <c:v>58.202693215577618</c:v>
                </c:pt>
                <c:pt idx="2">
                  <c:v>47.043613435155017</c:v>
                </c:pt>
                <c:pt idx="3">
                  <c:v>69.672953211841744</c:v>
                </c:pt>
                <c:pt idx="4">
                  <c:v>78.501405128546153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6170352"/>
        <c:axId val="176166824"/>
      </c:barChart>
      <c:catAx>
        <c:axId val="17617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s-MX"/>
          </a:p>
        </c:txPr>
        <c:crossAx val="176166824"/>
        <c:crosses val="autoZero"/>
        <c:auto val="1"/>
        <c:lblAlgn val="ctr"/>
        <c:lblOffset val="100"/>
        <c:noMultiLvlLbl val="0"/>
      </c:catAx>
      <c:valAx>
        <c:axId val="176166824"/>
        <c:scaling>
          <c:orientation val="minMax"/>
          <c:max val="1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s-MX"/>
          </a:p>
        </c:txPr>
        <c:crossAx val="17617035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144500657554699"/>
          <c:y val="0.91510170428653603"/>
          <c:w val="0.52695328549587805"/>
          <c:h val="6.47421370646562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85798795323501"/>
          <c:y val="3.05466273637095E-2"/>
          <c:w val="0.85557977985785405"/>
          <c:h val="0.726320535696443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'32'!$B$28</c:f>
              <c:strCache>
                <c:ptCount val="1"/>
                <c:pt idx="0">
                  <c:v>Aprobados</c:v>
                </c:pt>
              </c:strCache>
            </c:strRef>
          </c:tx>
          <c:spPr>
            <a:solidFill>
              <a:schemeClr val="accent2"/>
            </a:solidFill>
            <a:ln w="88900"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'32'!$A$29:$A$33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'32'!$B$29:$B$33</c:f>
              <c:numCache>
                <c:formatCode>0.0</c:formatCode>
                <c:ptCount val="5"/>
                <c:pt idx="0">
                  <c:v>91.177892365125103</c:v>
                </c:pt>
                <c:pt idx="1">
                  <c:v>96.544699042509023</c:v>
                </c:pt>
                <c:pt idx="2">
                  <c:v>86.7427597642846</c:v>
                </c:pt>
                <c:pt idx="3">
                  <c:v>89.924180954089877</c:v>
                </c:pt>
                <c:pt idx="4">
                  <c:v>92.289779152546814</c:v>
                </c:pt>
              </c:numCache>
            </c:numRef>
          </c:val>
        </c:ser>
        <c:ser>
          <c:idx val="1"/>
          <c:order val="1"/>
          <c:tx>
            <c:strRef>
              <c:f>'32'!$C$28</c:f>
              <c:strCache>
                <c:ptCount val="1"/>
                <c:pt idx="0">
                  <c:v>Rechazados</c:v>
                </c:pt>
              </c:strCache>
            </c:strRef>
          </c:tx>
          <c:spPr>
            <a:solidFill>
              <a:schemeClr val="accent3"/>
            </a:solidFill>
            <a:ln w="88900">
              <a:solidFill>
                <a:schemeClr val="accent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'32'!$A$29:$A$33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</c:v>
                </c:pt>
                <c:pt idx="4">
                  <c:v>Micro</c:v>
                </c:pt>
              </c:strCache>
            </c:strRef>
          </c:cat>
          <c:val>
            <c:numRef>
              <c:f>'32'!$C$29:$C$33</c:f>
              <c:numCache>
                <c:formatCode>0.0</c:formatCode>
                <c:ptCount val="5"/>
                <c:pt idx="0">
                  <c:v>8.8221076348749001</c:v>
                </c:pt>
                <c:pt idx="1">
                  <c:v>3.4553009574909632</c:v>
                </c:pt>
                <c:pt idx="2">
                  <c:v>13.2572402357154</c:v>
                </c:pt>
                <c:pt idx="3">
                  <c:v>10.075819045910119</c:v>
                </c:pt>
                <c:pt idx="4">
                  <c:v>7.7102208474531642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76166040"/>
        <c:axId val="176164080"/>
      </c:barChart>
      <c:catAx>
        <c:axId val="176166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s-MX"/>
          </a:p>
        </c:txPr>
        <c:crossAx val="176164080"/>
        <c:crosses val="autoZero"/>
        <c:auto val="1"/>
        <c:lblAlgn val="ctr"/>
        <c:lblOffset val="100"/>
        <c:noMultiLvlLbl val="0"/>
      </c:catAx>
      <c:valAx>
        <c:axId val="176164080"/>
        <c:scaling>
          <c:orientation val="minMax"/>
          <c:max val="100"/>
          <c:min val="0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s-MX"/>
          </a:p>
        </c:txPr>
        <c:crossAx val="17616604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2754512322452"/>
          <c:y val="0.92032288765723802"/>
          <c:w val="0.53900247544938595"/>
          <c:h val="6.55786689441265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s-MX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16126411625181"/>
          <c:y val="2.5567902088661498E-2"/>
          <c:w val="0.83730342789532453"/>
          <c:h val="0.633449075217949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'36'!$B$44</c:f>
              <c:strCache>
                <c:ptCount val="1"/>
                <c:pt idx="0">
                  <c:v>Sin historial crediticio</c:v>
                </c:pt>
              </c:strCache>
            </c:strRef>
          </c:tx>
          <c:spPr>
            <a:solidFill>
              <a:schemeClr val="accent1"/>
            </a:solidFill>
            <a:ln w="88900">
              <a:solidFill>
                <a:schemeClr val="accent1"/>
              </a:solidFill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0943504441099214E-2"/>
                  <c:y val="-1.6270483147330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'36'!$A$45:$A$49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Pequeña*</c:v>
                </c:pt>
                <c:pt idx="4">
                  <c:v>Micro*</c:v>
                </c:pt>
              </c:strCache>
            </c:strRef>
          </c:cat>
          <c:val>
            <c:numRef>
              <c:f>'36'!$B$45:$B$49</c:f>
              <c:numCache>
                <c:formatCode>0.0</c:formatCode>
                <c:ptCount val="5"/>
                <c:pt idx="0">
                  <c:v>10.206035670173316</c:v>
                </c:pt>
                <c:pt idx="1">
                  <c:v>0</c:v>
                </c:pt>
                <c:pt idx="2">
                  <c:v>1.6540585968754431</c:v>
                </c:pt>
                <c:pt idx="3">
                  <c:v>14.904021363970818</c:v>
                </c:pt>
                <c:pt idx="4">
                  <c:v>10.821101465998314</c:v>
                </c:pt>
              </c:numCache>
            </c:numRef>
          </c:val>
        </c:ser>
        <c:ser>
          <c:idx val="1"/>
          <c:order val="1"/>
          <c:tx>
            <c:strRef>
              <c:f>'36'!$C$44</c:f>
              <c:strCache>
                <c:ptCount val="1"/>
                <c:pt idx="0">
                  <c:v>Mal historial crediticio</c:v>
                </c:pt>
              </c:strCache>
            </c:strRef>
          </c:tx>
          <c:spPr>
            <a:solidFill>
              <a:schemeClr val="accent2"/>
            </a:solidFill>
            <a:ln w="88900">
              <a:solidFill>
                <a:schemeClr val="accent2"/>
              </a:solidFill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27.9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'36'!$A$45:$A$49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Pequeña*</c:v>
                </c:pt>
                <c:pt idx="4">
                  <c:v>Micro*</c:v>
                </c:pt>
              </c:strCache>
            </c:strRef>
          </c:cat>
          <c:val>
            <c:numRef>
              <c:f>'36'!$C$45:$C$49</c:f>
              <c:numCache>
                <c:formatCode>0.0</c:formatCode>
                <c:ptCount val="5"/>
                <c:pt idx="0">
                  <c:v>16.96585524871351</c:v>
                </c:pt>
                <c:pt idx="1">
                  <c:v>0</c:v>
                </c:pt>
                <c:pt idx="2">
                  <c:v>13.539137159829085</c:v>
                </c:pt>
                <c:pt idx="3">
                  <c:v>8.7316469681222415</c:v>
                </c:pt>
                <c:pt idx="4">
                  <c:v>27.97517598096092</c:v>
                </c:pt>
              </c:numCache>
            </c:numRef>
          </c:val>
        </c:ser>
        <c:ser>
          <c:idx val="2"/>
          <c:order val="2"/>
          <c:tx>
            <c:strRef>
              <c:f>'36'!$D$44</c:f>
              <c:strCache>
                <c:ptCount val="1"/>
                <c:pt idx="0">
                  <c:v>Baja capacidad de pago</c:v>
                </c:pt>
              </c:strCache>
            </c:strRef>
          </c:tx>
          <c:spPr>
            <a:solidFill>
              <a:schemeClr val="accent3"/>
            </a:solidFill>
            <a:ln w="88900">
              <a:solidFill>
                <a:schemeClr val="accent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'36'!$A$45:$A$49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Pequeña*</c:v>
                </c:pt>
                <c:pt idx="4">
                  <c:v>Micro*</c:v>
                </c:pt>
              </c:strCache>
            </c:strRef>
          </c:cat>
          <c:val>
            <c:numRef>
              <c:f>'36'!$D$45:$D$49</c:f>
              <c:numCache>
                <c:formatCode>0.0</c:formatCode>
                <c:ptCount val="5"/>
                <c:pt idx="0">
                  <c:v>13.375973037408679</c:v>
                </c:pt>
                <c:pt idx="1">
                  <c:v>8.6524554446473481</c:v>
                </c:pt>
                <c:pt idx="2">
                  <c:v>13.494494964673665</c:v>
                </c:pt>
                <c:pt idx="3">
                  <c:v>12.617949578586341</c:v>
                </c:pt>
                <c:pt idx="4">
                  <c:v>14.566061212436018</c:v>
                </c:pt>
              </c:numCache>
            </c:numRef>
          </c:val>
        </c:ser>
        <c:ser>
          <c:idx val="3"/>
          <c:order val="3"/>
          <c:tx>
            <c:strRef>
              <c:f>'36'!$E$44</c:f>
              <c:strCache>
                <c:ptCount val="1"/>
                <c:pt idx="0">
                  <c:v>Sobreendeudamiento</c:v>
                </c:pt>
              </c:strCache>
            </c:strRef>
          </c:tx>
          <c:spPr>
            <a:solidFill>
              <a:schemeClr val="accent4"/>
            </a:solidFill>
            <a:ln w="88900"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'36'!$A$45:$A$49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Pequeña*</c:v>
                </c:pt>
                <c:pt idx="4">
                  <c:v>Micro*</c:v>
                </c:pt>
              </c:strCache>
            </c:strRef>
          </c:cat>
          <c:val>
            <c:numRef>
              <c:f>'36'!$E$45:$E$49</c:f>
              <c:numCache>
                <c:formatCode>0.0</c:formatCode>
                <c:ptCount val="5"/>
                <c:pt idx="0">
                  <c:v>11.706062342785467</c:v>
                </c:pt>
                <c:pt idx="1">
                  <c:v>21.591838101598217</c:v>
                </c:pt>
                <c:pt idx="2">
                  <c:v>10.441658028880523</c:v>
                </c:pt>
                <c:pt idx="3">
                  <c:v>14.336392091043418</c:v>
                </c:pt>
                <c:pt idx="4">
                  <c:v>8.702958013786354</c:v>
                </c:pt>
              </c:numCache>
            </c:numRef>
          </c:val>
        </c:ser>
        <c:ser>
          <c:idx val="4"/>
          <c:order val="4"/>
          <c:tx>
            <c:strRef>
              <c:f>'36'!$F$44</c:f>
              <c:strCache>
                <c:ptCount val="1"/>
                <c:pt idx="0">
                  <c:v>Documentación insuficiente</c:v>
                </c:pt>
              </c:strCache>
            </c:strRef>
          </c:tx>
          <c:spPr>
            <a:solidFill>
              <a:schemeClr val="accent5"/>
            </a:solidFill>
            <a:ln w="88900">
              <a:solidFill>
                <a:schemeClr val="accent5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'36'!$A$45:$A$49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Pequeña*</c:v>
                </c:pt>
                <c:pt idx="4">
                  <c:v>Micro*</c:v>
                </c:pt>
              </c:strCache>
            </c:strRef>
          </c:cat>
          <c:val>
            <c:numRef>
              <c:f>'36'!$F$45:$F$49</c:f>
              <c:numCache>
                <c:formatCode>0.0</c:formatCode>
                <c:ptCount val="5"/>
                <c:pt idx="0">
                  <c:v>12.380136367842344</c:v>
                </c:pt>
                <c:pt idx="1">
                  <c:v>20.93021056799579</c:v>
                </c:pt>
                <c:pt idx="2">
                  <c:v>26.07308872403939</c:v>
                </c:pt>
                <c:pt idx="3">
                  <c:v>17.511128479329216</c:v>
                </c:pt>
                <c:pt idx="4">
                  <c:v>0.70233086337706352</c:v>
                </c:pt>
              </c:numCache>
            </c:numRef>
          </c:val>
        </c:ser>
        <c:ser>
          <c:idx val="5"/>
          <c:order val="5"/>
          <c:tx>
            <c:strRef>
              <c:f>'36'!$G$44</c:f>
              <c:strCache>
                <c:ptCount val="1"/>
                <c:pt idx="0">
                  <c:v>Sin garantía o aval</c:v>
                </c:pt>
              </c:strCache>
            </c:strRef>
          </c:tx>
          <c:spPr>
            <a:solidFill>
              <a:schemeClr val="accent6"/>
            </a:solidFill>
            <a:ln w="88900"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'36'!$A$45:$A$49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Pequeña*</c:v>
                </c:pt>
                <c:pt idx="4">
                  <c:v>Micro*</c:v>
                </c:pt>
              </c:strCache>
            </c:strRef>
          </c:cat>
          <c:val>
            <c:numRef>
              <c:f>'36'!$G$45:$G$49</c:f>
              <c:numCache>
                <c:formatCode>0.0</c:formatCode>
                <c:ptCount val="5"/>
                <c:pt idx="0">
                  <c:v>10.544347164065474</c:v>
                </c:pt>
                <c:pt idx="1">
                  <c:v>16.486514704694589</c:v>
                </c:pt>
                <c:pt idx="2">
                  <c:v>16.47453640516191</c:v>
                </c:pt>
                <c:pt idx="3">
                  <c:v>4.1678460524623002</c:v>
                </c:pt>
                <c:pt idx="4">
                  <c:v>13.107452683007875</c:v>
                </c:pt>
              </c:numCache>
            </c:numRef>
          </c:val>
        </c:ser>
        <c:ser>
          <c:idx val="6"/>
          <c:order val="6"/>
          <c:tx>
            <c:strRef>
              <c:f>'36'!$H$44</c:f>
              <c:strCache>
                <c:ptCount val="1"/>
                <c:pt idx="0">
                  <c:v>No le dijeron el motivo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 w="88900">
              <a:solidFill>
                <a:srgbClr val="2C4D75"/>
              </a:solidFill>
            </a:ln>
            <a:effectLst/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22.2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'36'!$A$45:$A$49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Pequeña*</c:v>
                </c:pt>
                <c:pt idx="4">
                  <c:v>Micro*</c:v>
                </c:pt>
              </c:strCache>
            </c:strRef>
          </c:cat>
          <c:val>
            <c:numRef>
              <c:f>'36'!$H$45:$H$49</c:f>
              <c:numCache>
                <c:formatCode>0.0</c:formatCode>
                <c:ptCount val="5"/>
                <c:pt idx="0">
                  <c:v>14.234587158055909</c:v>
                </c:pt>
                <c:pt idx="1">
                  <c:v>16.709788880418103</c:v>
                </c:pt>
                <c:pt idx="2">
                  <c:v>7.4263727501116845</c:v>
                </c:pt>
                <c:pt idx="3">
                  <c:v>22.145296577902641</c:v>
                </c:pt>
                <c:pt idx="4">
                  <c:v>9.6741191366685797</c:v>
                </c:pt>
              </c:numCache>
            </c:numRef>
          </c:val>
        </c:ser>
        <c:ser>
          <c:idx val="7"/>
          <c:order val="7"/>
          <c:tx>
            <c:strRef>
              <c:f>'36'!$I$44</c:f>
              <c:strCache>
                <c:ptCount val="1"/>
                <c:pt idx="0">
                  <c:v>Otro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88900">
              <a:solidFill>
                <a:schemeClr val="accent2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'36'!$A$45:$A$49</c:f>
              <c:strCache>
                <c:ptCount val="5"/>
                <c:pt idx="0">
                  <c:v>Total</c:v>
                </c:pt>
                <c:pt idx="1">
                  <c:v>Grande</c:v>
                </c:pt>
                <c:pt idx="2">
                  <c:v>Mediana</c:v>
                </c:pt>
                <c:pt idx="3">
                  <c:v>Pequeña*</c:v>
                </c:pt>
                <c:pt idx="4">
                  <c:v>Micro*</c:v>
                </c:pt>
              </c:strCache>
            </c:strRef>
          </c:cat>
          <c:val>
            <c:numRef>
              <c:f>'36'!$I$45:$I$49</c:f>
              <c:numCache>
                <c:formatCode>0.0</c:formatCode>
                <c:ptCount val="5"/>
                <c:pt idx="0">
                  <c:v>10.587003010955291</c:v>
                </c:pt>
                <c:pt idx="1">
                  <c:v>15.629192300645943</c:v>
                </c:pt>
                <c:pt idx="2">
                  <c:v>10.8966533704283</c:v>
                </c:pt>
                <c:pt idx="3">
                  <c:v>5.5857188885830187</c:v>
                </c:pt>
                <c:pt idx="4">
                  <c:v>14.450800643764875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76167608"/>
        <c:axId val="176165256"/>
      </c:barChart>
      <c:catAx>
        <c:axId val="1761676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6165256"/>
        <c:crosses val="autoZero"/>
        <c:auto val="1"/>
        <c:lblAlgn val="ctr"/>
        <c:lblOffset val="100"/>
        <c:noMultiLvlLbl val="0"/>
      </c:catAx>
      <c:valAx>
        <c:axId val="176165256"/>
        <c:scaling>
          <c:orientation val="minMax"/>
          <c:max val="100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7616760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312665603839517E-2"/>
          <c:y val="0.80887599695601042"/>
          <c:w val="0.95170434819439742"/>
          <c:h val="0.14696126307266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652149077248"/>
          <c:y val="8.7447093978024901E-2"/>
          <c:w val="0.79563514106530797"/>
          <c:h val="0.71092572841011104"/>
        </c:manualLayout>
      </c:layout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88900">
                <a:solidFill>
                  <a:schemeClr val="accent2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88900">
                <a:solidFill>
                  <a:schemeClr val="accent3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88900">
                <a:solidFill>
                  <a:schemeClr val="accent4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7360296891356808"/>
                  <c:y val="8.421816599296604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noProof="0" dirty="0" smtClean="0">
                        <a:solidFill>
                          <a:schemeClr val="bg1"/>
                        </a:solidFill>
                      </a:rPr>
                      <a:t>No usaron</a:t>
                    </a:r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fld id="{02CAC956-D89F-4465-B367-41091C56E545}" type="PERCENTAGE">
                      <a:rPr lang="en-US" noProof="0" smtClean="0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[PORCENTAJE]</a:t>
                    </a:fld>
                    <a:endParaRPr lang="es-MX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64696085129899"/>
                      <c:h val="0.2125912099818849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0.7%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96.6%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2.7%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0896738952042995"/>
                  <c:y val="1.275641599052381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noProof="0" dirty="0" smtClean="0">
                        <a:solidFill>
                          <a:schemeClr val="bg1"/>
                        </a:solidFill>
                      </a:rPr>
                      <a:t>Si usaron</a:t>
                    </a:r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fld id="{FB260104-4855-4F62-AD9B-6CEF039D5A6C}" type="PERCENTAGE">
                      <a:rPr lang="en-US" smtClean="0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[PORCENTAJE]</a:t>
                    </a:fld>
                    <a:endParaRPr lang="es-MX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443174853584"/>
                      <c:h val="0.22428153622157901"/>
                    </c:manualLayout>
                  </c15:layout>
                  <c15:dlblFieldTable/>
                  <c15:showDataLabelsRange val="0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'29'!$K$14:$K$17</c:f>
              <c:strCache>
                <c:ptCount val="4"/>
                <c:pt idx="0">
                  <c:v>No tuvieron</c:v>
                </c:pt>
                <c:pt idx="1">
                  <c:v>En moneda extranjera</c:v>
                </c:pt>
                <c:pt idx="2">
                  <c:v>En moneda nacional</c:v>
                </c:pt>
                <c:pt idx="3">
                  <c:v>En ambas monedas</c:v>
                </c:pt>
              </c:strCache>
            </c:strRef>
          </c:cat>
          <c:val>
            <c:numRef>
              <c:f>'29'!$L$14:$L$17</c:f>
              <c:numCache>
                <c:formatCode>General</c:formatCode>
                <c:ptCount val="4"/>
                <c:pt idx="0" formatCode="###\ ###\ ###\ ###\ ###\ ###\ ###\ ##0">
                  <c:v>160095.36129999999</c:v>
                </c:pt>
                <c:pt idx="1">
                  <c:v>476</c:v>
                </c:pt>
                <c:pt idx="2">
                  <c:v>70634</c:v>
                </c:pt>
                <c:pt idx="3">
                  <c:v>1950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60851163967432442"/>
          <c:y val="0.76233573219667139"/>
          <c:w val="0.31939749828262698"/>
          <c:h val="0.192351858488580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'30.0'!$D$24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'30.0'!$C$25:$C$29</c:f>
              <c:strCache>
                <c:ptCount val="5"/>
                <c:pt idx="0">
                  <c:v>Otras</c:v>
                </c:pt>
                <c:pt idx="1">
                  <c:v>Instituciones financieras no bancarias</c:v>
                </c:pt>
                <c:pt idx="2">
                  <c:v>Familiares y amigos</c:v>
                </c:pt>
                <c:pt idx="3">
                  <c:v>Proveedores</c:v>
                </c:pt>
                <c:pt idx="4">
                  <c:v>Banca comercial</c:v>
                </c:pt>
              </c:strCache>
            </c:strRef>
          </c:cat>
          <c:val>
            <c:numRef>
              <c:f>'30.0'!$D$25:$D$29</c:f>
              <c:numCache>
                <c:formatCode>0.0</c:formatCode>
                <c:ptCount val="5"/>
                <c:pt idx="0">
                  <c:v>3.9411353619688798</c:v>
                </c:pt>
                <c:pt idx="1">
                  <c:v>5.7553729034707457</c:v>
                </c:pt>
                <c:pt idx="2">
                  <c:v>8.6723724345659523</c:v>
                </c:pt>
                <c:pt idx="3">
                  <c:v>31.695874557588109</c:v>
                </c:pt>
                <c:pt idx="4">
                  <c:v>76.530510656205436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76164864"/>
        <c:axId val="176826768"/>
      </c:barChart>
      <c:catAx>
        <c:axId val="176164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76826768"/>
        <c:crosses val="autoZero"/>
        <c:auto val="1"/>
        <c:lblAlgn val="ctr"/>
        <c:lblOffset val="100"/>
        <c:noMultiLvlLbl val="0"/>
      </c:catAx>
      <c:valAx>
        <c:axId val="176826768"/>
        <c:scaling>
          <c:orientation val="minMax"/>
          <c:max val="80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761648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0.07821</cdr:y>
    </cdr:from>
    <cdr:to>
      <cdr:x>0.10769</cdr:x>
      <cdr:y>0.72929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0" y="428867"/>
          <a:ext cx="1279521" cy="357020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b="1" dirty="0" smtClean="0">
              <a:latin typeface="Arial" charset="0"/>
              <a:ea typeface="Arial" charset="0"/>
              <a:cs typeface="Arial" charset="0"/>
            </a:rPr>
            <a:t>Micro</a:t>
          </a:r>
        </a:p>
        <a:p xmlns:a="http://schemas.openxmlformats.org/drawingml/2006/main">
          <a:endParaRPr lang="es-ES_tradnl" sz="1600" b="1" dirty="0" smtClean="0">
            <a:latin typeface="Arial" charset="0"/>
            <a:ea typeface="Arial" charset="0"/>
            <a:cs typeface="Arial" charset="0"/>
          </a:endParaRPr>
        </a:p>
        <a:p xmlns:a="http://schemas.openxmlformats.org/drawingml/2006/main">
          <a:endParaRPr lang="es-ES_tradnl" b="1" dirty="0" smtClean="0">
            <a:latin typeface="Arial" charset="0"/>
            <a:ea typeface="Arial" charset="0"/>
            <a:cs typeface="Arial" charset="0"/>
          </a:endParaRPr>
        </a:p>
        <a:p xmlns:a="http://schemas.openxmlformats.org/drawingml/2006/main">
          <a:r>
            <a:rPr lang="es-ES_tradnl" b="1" dirty="0" smtClean="0">
              <a:latin typeface="Arial" charset="0"/>
              <a:ea typeface="Arial" charset="0"/>
              <a:cs typeface="Arial" charset="0"/>
            </a:rPr>
            <a:t>Pequeña</a:t>
          </a:r>
        </a:p>
        <a:p xmlns:a="http://schemas.openxmlformats.org/drawingml/2006/main">
          <a:endParaRPr lang="es-ES_tradnl" sz="1600" b="1" dirty="0" smtClean="0">
            <a:latin typeface="Arial" charset="0"/>
            <a:ea typeface="Arial" charset="0"/>
            <a:cs typeface="Arial" charset="0"/>
          </a:endParaRPr>
        </a:p>
        <a:p xmlns:a="http://schemas.openxmlformats.org/drawingml/2006/main">
          <a:endParaRPr lang="es-ES_tradnl" b="1" dirty="0">
            <a:latin typeface="Arial" charset="0"/>
            <a:ea typeface="Arial" charset="0"/>
            <a:cs typeface="Arial" charset="0"/>
          </a:endParaRPr>
        </a:p>
        <a:p xmlns:a="http://schemas.openxmlformats.org/drawingml/2006/main">
          <a:r>
            <a:rPr lang="es-ES_tradnl" b="1" dirty="0" smtClean="0">
              <a:latin typeface="Arial" charset="0"/>
              <a:ea typeface="Arial" charset="0"/>
              <a:cs typeface="Arial" charset="0"/>
            </a:rPr>
            <a:t>Mediana</a:t>
          </a:r>
        </a:p>
        <a:p xmlns:a="http://schemas.openxmlformats.org/drawingml/2006/main">
          <a:endParaRPr lang="es-ES_tradnl" sz="1600" b="1" dirty="0" smtClean="0">
            <a:latin typeface="Arial" charset="0"/>
            <a:ea typeface="Arial" charset="0"/>
            <a:cs typeface="Arial" charset="0"/>
          </a:endParaRPr>
        </a:p>
        <a:p xmlns:a="http://schemas.openxmlformats.org/drawingml/2006/main">
          <a:endParaRPr lang="es-ES_tradnl" b="1" dirty="0">
            <a:latin typeface="Arial" charset="0"/>
            <a:ea typeface="Arial" charset="0"/>
            <a:cs typeface="Arial" charset="0"/>
          </a:endParaRPr>
        </a:p>
        <a:p xmlns:a="http://schemas.openxmlformats.org/drawingml/2006/main">
          <a:r>
            <a:rPr lang="es-ES_tradnl" b="1" dirty="0" smtClean="0">
              <a:latin typeface="Arial" charset="0"/>
              <a:ea typeface="Arial" charset="0"/>
              <a:cs typeface="Arial" charset="0"/>
            </a:rPr>
            <a:t>Grande</a:t>
          </a:r>
        </a:p>
        <a:p xmlns:a="http://schemas.openxmlformats.org/drawingml/2006/main">
          <a:endParaRPr lang="es-ES_tradnl" sz="1600" b="1" dirty="0" smtClean="0">
            <a:latin typeface="Arial" charset="0"/>
            <a:ea typeface="Arial" charset="0"/>
            <a:cs typeface="Arial" charset="0"/>
          </a:endParaRPr>
        </a:p>
        <a:p xmlns:a="http://schemas.openxmlformats.org/drawingml/2006/main">
          <a:endParaRPr lang="es-ES_tradnl" b="1" dirty="0">
            <a:latin typeface="Arial" charset="0"/>
            <a:ea typeface="Arial" charset="0"/>
            <a:cs typeface="Arial" charset="0"/>
          </a:endParaRPr>
        </a:p>
        <a:p xmlns:a="http://schemas.openxmlformats.org/drawingml/2006/main">
          <a:r>
            <a:rPr lang="es-ES_tradnl" b="1" dirty="0" smtClean="0">
              <a:latin typeface="Arial" charset="0"/>
              <a:ea typeface="Arial" charset="0"/>
              <a:cs typeface="Arial" charset="0"/>
            </a:rPr>
            <a:t>Total</a:t>
          </a:r>
        </a:p>
      </cdr:txBody>
    </cdr:sp>
  </cdr:relSizeAnchor>
  <cdr:relSizeAnchor xmlns:cdr="http://schemas.openxmlformats.org/drawingml/2006/chartDrawing">
    <cdr:from>
      <cdr:x>0.48311</cdr:x>
      <cdr:y>0.77561</cdr:y>
    </cdr:from>
    <cdr:to>
      <cdr:x>0.60618</cdr:x>
      <cdr:y>0.84083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5740052" y="4253073"/>
          <a:ext cx="1462258" cy="3576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b="1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rPr>
            <a:t>Porcentaje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0.47162</cdr:x>
      <cdr:y>0.83269</cdr:y>
    </cdr:from>
    <cdr:to>
      <cdr:x>0.59262</cdr:x>
      <cdr:y>0.90103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5517097" y="4500575"/>
          <a:ext cx="141540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b="1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rPr>
            <a:t>Porcentaje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0.47619</cdr:x>
      <cdr:y>0.72485</cdr:y>
    </cdr:from>
    <cdr:to>
      <cdr:x>0.60317</cdr:x>
      <cdr:y>0.79245</cdr:y>
    </cdr:to>
    <cdr:sp macro="" textlink="">
      <cdr:nvSpPr>
        <cdr:cNvPr id="2" name="CuadroTexto 6"/>
        <cdr:cNvSpPr txBox="1"/>
      </cdr:nvSpPr>
      <cdr:spPr>
        <a:xfrm xmlns:a="http://schemas.openxmlformats.org/drawingml/2006/main">
          <a:off x="5400689" y="3960507"/>
          <a:ext cx="144018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b="1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rPr>
            <a:t>Porcentaje</a:t>
          </a:r>
        </a:p>
      </cdr:txBody>
    </cdr:sp>
  </cdr:relSizeAnchor>
  <cdr:relSizeAnchor xmlns:cdr="http://schemas.openxmlformats.org/drawingml/2006/chartDrawing">
    <cdr:from>
      <cdr:x>0.15625</cdr:x>
      <cdr:y>0.03295</cdr:y>
    </cdr:from>
    <cdr:to>
      <cdr:x>0.28125</cdr:x>
      <cdr:y>0.65896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1800230" y="180023"/>
          <a:ext cx="1440184" cy="34204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MX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0.15625</cdr:x>
      <cdr:y>0.7578</cdr:y>
    </cdr:to>
    <cdr:sp macro="" textlink="">
      <cdr:nvSpPr>
        <cdr:cNvPr id="4" name="CuadroTexto 3"/>
        <cdr:cNvSpPr txBox="1"/>
      </cdr:nvSpPr>
      <cdr:spPr>
        <a:xfrm xmlns:a="http://schemas.openxmlformats.org/drawingml/2006/main">
          <a:off x="-335264" y="0"/>
          <a:ext cx="1800230" cy="41405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>
            <a:lnSpc>
              <a:spcPct val="250000"/>
            </a:lnSpc>
          </a:pPr>
          <a:r>
            <a:rPr lang="es-MX" sz="1800" b="1" dirty="0" smtClean="0">
              <a:latin typeface="Arial" panose="020B0604020202020204" pitchFamily="34" charset="0"/>
              <a:cs typeface="Arial" panose="020B0604020202020204" pitchFamily="34" charset="0"/>
            </a:rPr>
            <a:t>Micro</a:t>
          </a:r>
        </a:p>
        <a:p xmlns:a="http://schemas.openxmlformats.org/drawingml/2006/main">
          <a:pPr>
            <a:lnSpc>
              <a:spcPct val="250000"/>
            </a:lnSpc>
          </a:pPr>
          <a:r>
            <a:rPr lang="es-MX" sz="1800" b="1" dirty="0" smtClean="0">
              <a:latin typeface="Arial" panose="020B0604020202020204" pitchFamily="34" charset="0"/>
              <a:cs typeface="Arial" panose="020B0604020202020204" pitchFamily="34" charset="0"/>
            </a:rPr>
            <a:t>Pequeña</a:t>
          </a:r>
        </a:p>
        <a:p xmlns:a="http://schemas.openxmlformats.org/drawingml/2006/main">
          <a:pPr>
            <a:lnSpc>
              <a:spcPct val="250000"/>
            </a:lnSpc>
          </a:pPr>
          <a:r>
            <a:rPr lang="es-MX" sz="1800" b="1" dirty="0" smtClean="0">
              <a:latin typeface="Arial" panose="020B0604020202020204" pitchFamily="34" charset="0"/>
              <a:cs typeface="Arial" panose="020B0604020202020204" pitchFamily="34" charset="0"/>
            </a:rPr>
            <a:t>Mediana</a:t>
          </a:r>
        </a:p>
        <a:p xmlns:a="http://schemas.openxmlformats.org/drawingml/2006/main">
          <a:pPr>
            <a:lnSpc>
              <a:spcPct val="250000"/>
            </a:lnSpc>
          </a:pPr>
          <a:r>
            <a:rPr lang="es-MX" sz="1800" b="1" dirty="0" smtClean="0">
              <a:latin typeface="Arial" panose="020B0604020202020204" pitchFamily="34" charset="0"/>
              <a:cs typeface="Arial" panose="020B0604020202020204" pitchFamily="34" charset="0"/>
            </a:rPr>
            <a:t>Grande</a:t>
          </a:r>
        </a:p>
        <a:p xmlns:a="http://schemas.openxmlformats.org/drawingml/2006/main">
          <a:pPr>
            <a:lnSpc>
              <a:spcPct val="250000"/>
            </a:lnSpc>
          </a:pPr>
          <a:r>
            <a:rPr lang="es-MX" sz="1800" b="1" dirty="0" smtClean="0">
              <a:latin typeface="Arial" panose="020B0604020202020204" pitchFamily="34" charset="0"/>
              <a:cs typeface="Arial" panose="020B0604020202020204" pitchFamily="34" charset="0"/>
            </a:rPr>
            <a:t>Total</a:t>
          </a:r>
          <a:endParaRPr lang="es-MX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0.125</cdr:x>
      <cdr:y>0.03295</cdr:y>
    </cdr:from>
    <cdr:to>
      <cdr:x>0.125</cdr:x>
      <cdr:y>0.65896</cdr:y>
    </cdr:to>
    <cdr:cxnSp macro="">
      <cdr:nvCxnSpPr>
        <cdr:cNvPr id="6" name="Conector recto 5"/>
        <cdr:cNvCxnSpPr/>
      </cdr:nvCxnSpPr>
      <cdr:spPr>
        <a:xfrm xmlns:a="http://schemas.openxmlformats.org/drawingml/2006/main">
          <a:off x="1440184" y="180023"/>
          <a:ext cx="0" cy="342043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0.61048</cdr:x>
      <cdr:y>0.76207</cdr:y>
    </cdr:from>
    <cdr:to>
      <cdr:x>0.91871</cdr:x>
      <cdr:y>0.97347</cdr:y>
    </cdr:to>
    <cdr:pic>
      <cdr:nvPicPr>
        <cdr:cNvPr id="3" name="Imagen 2"/>
        <cdr:cNvPicPr/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53555" t="71196" r="29740" b="18061"/>
        <a:stretch xmlns:a="http://schemas.openxmlformats.org/drawingml/2006/main"/>
      </cdr:blipFill>
      <cdr:spPr bwMode="auto">
        <a:xfrm xmlns:a="http://schemas.openxmlformats.org/drawingml/2006/main">
          <a:off x="6044543" y="3978508"/>
          <a:ext cx="3051810" cy="110363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/>
          </a:ext>
        </a:extLst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</cdr:x>
      <cdr:y>0.82759</cdr:y>
    </cdr:from>
    <cdr:to>
      <cdr:x>0.65625</cdr:x>
      <cdr:y>0.89833</cdr:y>
    </cdr:to>
    <cdr:sp macro="" textlink="">
      <cdr:nvSpPr>
        <cdr:cNvPr id="2" name="CuadroTexto 11"/>
        <cdr:cNvSpPr txBox="1"/>
      </cdr:nvSpPr>
      <cdr:spPr>
        <a:xfrm xmlns:a="http://schemas.openxmlformats.org/drawingml/2006/main">
          <a:off x="5760736" y="4320553"/>
          <a:ext cx="180023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b="1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rPr>
            <a:t>Porcentaje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0.46875</cdr:x>
      <cdr:y>0.75</cdr:y>
    </cdr:from>
    <cdr:to>
      <cdr:x>0.62744</cdr:x>
      <cdr:y>0.81609</cdr:y>
    </cdr:to>
    <cdr:sp macro="" textlink="">
      <cdr:nvSpPr>
        <cdr:cNvPr id="2" name="CuadroTexto 11"/>
        <cdr:cNvSpPr txBox="1"/>
      </cdr:nvSpPr>
      <cdr:spPr>
        <a:xfrm xmlns:a="http://schemas.openxmlformats.org/drawingml/2006/main">
          <a:off x="5400690" y="4320552"/>
          <a:ext cx="1828342" cy="3807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sz="1800" b="1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rPr>
            <a:t>Porcentaje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64B6A-37F1-408B-AA73-8C3A9296BA64}" type="datetimeFigureOut">
              <a:rPr lang="es-MX" smtClean="0"/>
              <a:pPr/>
              <a:t>18/08/2017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92AF5-5154-45D0-A489-B78FAA92035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2236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7351441-9D7B-426D-96E2-37110E9B1355}" type="datetimeFigureOut">
              <a:rPr lang="es-MX" smtClean="0"/>
              <a:pPr/>
              <a:t>18/08/2017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FB3ACD-F7BD-4493-9515-E69CCD10E0D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276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3ACD-F7BD-4493-9515-E69CCD10E0D2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9631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3ACD-F7BD-4493-9515-E69CCD10E0D2}" type="slidenum">
              <a:rPr lang="es-MX" smtClean="0"/>
              <a:pPr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9994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3ACD-F7BD-4493-9515-E69CCD10E0D2}" type="slidenum">
              <a:rPr lang="es-MX" smtClean="0"/>
              <a:pPr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5271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3ACD-F7BD-4493-9515-E69CCD10E0D2}" type="slidenum">
              <a:rPr lang="es-MX" smtClean="0"/>
              <a:pPr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3550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3ACD-F7BD-4493-9515-E69CCD10E0D2}" type="slidenum">
              <a:rPr lang="es-MX" smtClean="0"/>
              <a:pPr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989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3ACD-F7BD-4493-9515-E69CCD10E0D2}" type="slidenum">
              <a:rPr lang="es-MX" smtClean="0"/>
              <a:pPr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7436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3ACD-F7BD-4493-9515-E69CCD10E0D2}" type="slidenum">
              <a:rPr lang="es-MX" smtClean="0"/>
              <a:pPr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3149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3ACD-F7BD-4493-9515-E69CCD10E0D2}" type="slidenum">
              <a:rPr lang="es-MX" smtClean="0">
                <a:solidFill>
                  <a:prstClr val="black"/>
                </a:solidFill>
              </a:rPr>
              <a:pPr/>
              <a:t>19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5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3ACD-F7BD-4493-9515-E69CCD10E0D2}" type="slidenum">
              <a:rPr lang="es-MX" smtClean="0"/>
              <a:pPr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532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3ACD-F7BD-4493-9515-E69CCD10E0D2}" type="slidenum">
              <a:rPr lang="es-MX" smtClean="0"/>
              <a:pPr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9614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3ACD-F7BD-4493-9515-E69CCD10E0D2}" type="slidenum">
              <a:rPr lang="es-MX" smtClean="0"/>
              <a:pPr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1441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3ACD-F7BD-4493-9515-E69CCD10E0D2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57349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3ACD-F7BD-4493-9515-E69CCD10E0D2}" type="slidenum">
              <a:rPr lang="es-MX" smtClean="0">
                <a:solidFill>
                  <a:prstClr val="black"/>
                </a:solidFill>
              </a:rPr>
              <a:pPr/>
              <a:t>23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4924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3ACD-F7BD-4493-9515-E69CCD10E0D2}" type="slidenum">
              <a:rPr lang="es-MX" smtClean="0"/>
              <a:pPr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707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3ACD-F7BD-4493-9515-E69CCD10E0D2}" type="slidenum">
              <a:rPr lang="es-MX" smtClean="0"/>
              <a:pPr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81177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3ACD-F7BD-4493-9515-E69CCD10E0D2}" type="slidenum">
              <a:rPr lang="es-MX" smtClean="0">
                <a:solidFill>
                  <a:prstClr val="black"/>
                </a:solidFill>
              </a:rPr>
              <a:pPr/>
              <a:t>28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2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3ACD-F7BD-4493-9515-E69CCD10E0D2}" type="slidenum">
              <a:rPr lang="es-MX" smtClean="0">
                <a:solidFill>
                  <a:prstClr val="black"/>
                </a:solidFill>
              </a:rPr>
              <a:pPr/>
              <a:t>29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73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3ACD-F7BD-4493-9515-E69CCD10E0D2}" type="slidenum">
              <a:rPr lang="es-MX" smtClean="0">
                <a:solidFill>
                  <a:prstClr val="black"/>
                </a:solidFill>
              </a:rPr>
              <a:pPr/>
              <a:t>31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1648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3ACD-F7BD-4493-9515-E69CCD10E0D2}" type="slidenum">
              <a:rPr lang="es-MX" smtClean="0">
                <a:solidFill>
                  <a:prstClr val="black"/>
                </a:solidFill>
              </a:rPr>
              <a:pPr/>
              <a:t>32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34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3ACD-F7BD-4493-9515-E69CCD10E0D2}" type="slidenum">
              <a:rPr lang="es-MX" smtClean="0">
                <a:solidFill>
                  <a:prstClr val="black"/>
                </a:solidFill>
              </a:rPr>
              <a:pPr/>
              <a:t>33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2143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3ACD-F7BD-4493-9515-E69CCD10E0D2}" type="slidenum">
              <a:rPr lang="es-MX" smtClean="0">
                <a:solidFill>
                  <a:prstClr val="black"/>
                </a:solidFill>
              </a:rPr>
              <a:pPr/>
              <a:t>34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050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3ACD-F7BD-4493-9515-E69CCD10E0D2}" type="slidenum">
              <a:rPr lang="es-MX" smtClean="0"/>
              <a:pPr/>
              <a:t>35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5696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3ACD-F7BD-4493-9515-E69CCD10E0D2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57349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3ACD-F7BD-4493-9515-E69CCD10E0D2}" type="slidenum">
              <a:rPr lang="es-MX" smtClean="0">
                <a:solidFill>
                  <a:prstClr val="black"/>
                </a:solidFill>
              </a:rPr>
              <a:pPr/>
              <a:t>36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014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3ACD-F7BD-4493-9515-E69CCD10E0D2}" type="slidenum">
              <a:rPr lang="es-MX" smtClean="0">
                <a:solidFill>
                  <a:prstClr val="black"/>
                </a:solidFill>
              </a:rPr>
              <a:pPr/>
              <a:t>37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368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3ACD-F7BD-4493-9515-E69CCD10E0D2}" type="slidenum">
              <a:rPr lang="es-MX" smtClean="0">
                <a:solidFill>
                  <a:prstClr val="black"/>
                </a:solidFill>
              </a:rPr>
              <a:pPr/>
              <a:t>38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0080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3ACD-F7BD-4493-9515-E69CCD10E0D2}" type="slidenum">
              <a:rPr lang="es-MX" smtClean="0"/>
              <a:pPr/>
              <a:t>39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54005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3ACD-F7BD-4493-9515-E69CCD10E0D2}" type="slidenum">
              <a:rPr lang="es-MX" smtClean="0"/>
              <a:pPr/>
              <a:t>40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3932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3ACD-F7BD-4493-9515-E69CCD10E0D2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532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3ACD-F7BD-4493-9515-E69CCD10E0D2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0043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3ACD-F7BD-4493-9515-E69CCD10E0D2}" type="slidenum">
              <a:rPr lang="es-MX" smtClean="0"/>
              <a:pPr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7070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3ACD-F7BD-4493-9515-E69CCD10E0D2}" type="slidenum">
              <a:rPr lang="es-MX" smtClean="0"/>
              <a:pPr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9690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3ACD-F7BD-4493-9515-E69CCD10E0D2}" type="slidenum">
              <a:rPr lang="es-MX" smtClean="0"/>
              <a:pPr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2768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3ACD-F7BD-4493-9515-E69CCD10E0D2}" type="slidenum">
              <a:rPr lang="es-MX" smtClean="0"/>
              <a:pPr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3226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815414" y="644692"/>
            <a:ext cx="11137237" cy="2622153"/>
          </a:xfrm>
        </p:spPr>
        <p:txBody>
          <a:bodyPr/>
          <a:lstStyle>
            <a:lvl1pPr>
              <a:defRPr b="1" baseline="0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ESCRIBIR EL TÍTULO DE LA PRESENTACIÓN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828800" y="3429000"/>
            <a:ext cx="8534400" cy="1056117"/>
          </a:xfrm>
        </p:spPr>
        <p:txBody>
          <a:bodyPr>
            <a:normAutofit/>
          </a:bodyPr>
          <a:lstStyle>
            <a:lvl1pPr marL="0" indent="0" algn="ctr">
              <a:buNone/>
              <a:defRPr sz="3733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escribir el subtítulo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BDC2-A97E-445D-AEB3-A92A4254B4CE}" type="datetime1">
              <a:rPr lang="es-MX" smtClean="0"/>
              <a:t>18/08/2017</a:t>
            </a:fld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988E-5877-4B4D-984F-91196EF5930C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8" name="7 Imagen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2642" y="5061182"/>
            <a:ext cx="2466716" cy="145778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531125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13305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4195-E135-4333-8810-9F5F2F1E1A5C}" type="datetime1">
              <a:rPr lang="es-MX" smtClean="0"/>
              <a:t>18/08/2017</a:t>
            </a:fld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988E-5877-4B4D-984F-91196EF5930C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8" name="7 Imagen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5990" y="5925278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80910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55268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552688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B462-5198-4771-BCD4-2E470D483FAD}" type="datetime1">
              <a:rPr lang="es-MX" smtClean="0"/>
              <a:t>18/08/2017</a:t>
            </a:fld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988E-5877-4B4D-984F-91196EF5930C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8" name="7 Imagen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5990" y="5925278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884739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l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0F9A-AD36-4E98-9DA3-16D944FAFEEC}" type="datetime1">
              <a:rPr lang="es-MX" smtClean="0"/>
              <a:t>18/08/2017</a:t>
            </a:fld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988E-5877-4B4D-984F-91196EF5930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2639616" y="1316766"/>
            <a:ext cx="6912768" cy="2062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933" b="1" kern="1500" spc="0" baseline="0" smtClean="0">
                <a:solidFill>
                  <a:srgbClr val="002060"/>
                </a:solidFill>
                <a:latin typeface="Helvetica" pitchFamily="34" charset="0"/>
              </a:rPr>
              <a:t>Conociendo México</a:t>
            </a:r>
          </a:p>
          <a:p>
            <a:pPr algn="ctr">
              <a:lnSpc>
                <a:spcPct val="150000"/>
              </a:lnSpc>
            </a:pPr>
            <a:r>
              <a:rPr lang="es-MX" sz="2400" b="1" kern="1500" spc="0" baseline="0" smtClean="0">
                <a:solidFill>
                  <a:srgbClr val="002060"/>
                </a:solidFill>
                <a:latin typeface="Helvetica" pitchFamily="34" charset="0"/>
              </a:rPr>
              <a:t>01 800 111 46 34</a:t>
            </a:r>
          </a:p>
          <a:p>
            <a:pPr algn="ctr"/>
            <a:r>
              <a:rPr lang="es-MX" sz="2400" b="1" kern="1500" spc="0" baseline="0" smtClean="0">
                <a:solidFill>
                  <a:srgbClr val="002060"/>
                </a:solidFill>
                <a:latin typeface="Helvetica" pitchFamily="34" charset="0"/>
              </a:rPr>
              <a:t>www.inegi.org.mx</a:t>
            </a:r>
          </a:p>
          <a:p>
            <a:pPr algn="ctr"/>
            <a:r>
              <a:rPr lang="es-MX" sz="2400" b="1" kern="1500" spc="0" baseline="0" smtClean="0">
                <a:solidFill>
                  <a:srgbClr val="002060"/>
                </a:solidFill>
                <a:latin typeface="Helvetica" pitchFamily="34" charset="0"/>
              </a:rPr>
              <a:t>atencion.usuarios@inegi.org.mx</a:t>
            </a:r>
            <a:endParaRPr lang="es-MX" sz="2400" b="1" kern="1500" spc="0" baseline="0">
              <a:solidFill>
                <a:srgbClr val="002060"/>
              </a:solidFill>
              <a:latin typeface="Helvetica" pitchFamily="34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1775520" y="3813047"/>
            <a:ext cx="3758931" cy="750434"/>
            <a:chOff x="1320754" y="4725144"/>
            <a:chExt cx="2819198" cy="562825"/>
          </a:xfrm>
        </p:grpSpPr>
        <p:pic>
          <p:nvPicPr>
            <p:cNvPr id="8" name="7 Imagen" descr="twitt.png"/>
            <p:cNvPicPr>
              <a:picLocks noChangeAspect="1"/>
            </p:cNvPicPr>
            <p:nvPr userDrawn="1"/>
          </p:nvPicPr>
          <p:blipFill>
            <a:blip r:embed="rId2" cstate="print">
              <a:lum bright="-10000"/>
            </a:blip>
            <a:stretch>
              <a:fillRect/>
            </a:stretch>
          </p:blipFill>
          <p:spPr>
            <a:xfrm>
              <a:off x="1320754" y="4725144"/>
              <a:ext cx="566777" cy="562825"/>
            </a:xfrm>
            <a:prstGeom prst="rect">
              <a:avLst/>
            </a:prstGeom>
          </p:spPr>
        </p:pic>
        <p:sp>
          <p:nvSpPr>
            <p:cNvPr id="9" name="8 CuadroTexto"/>
            <p:cNvSpPr txBox="1"/>
            <p:nvPr userDrawn="1"/>
          </p:nvSpPr>
          <p:spPr>
            <a:xfrm>
              <a:off x="1835696" y="4858274"/>
              <a:ext cx="230425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kern="1500" spc="0" baseline="0" smtClean="0">
                  <a:solidFill>
                    <a:srgbClr val="002060"/>
                  </a:solidFill>
                  <a:latin typeface="Helvetica" pitchFamily="34" charset="0"/>
                  <a:ea typeface="+mn-ea"/>
                  <a:cs typeface="+mn-cs"/>
                </a:rPr>
                <a:t>@inegi_informa</a:t>
              </a: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7632171" y="3813040"/>
            <a:ext cx="3863864" cy="750433"/>
            <a:chOff x="5652120" y="4725144"/>
            <a:chExt cx="2897898" cy="562825"/>
          </a:xfrm>
        </p:grpSpPr>
        <p:pic>
          <p:nvPicPr>
            <p:cNvPr id="11" name="10 Imagen" descr="face.png"/>
            <p:cNvPicPr>
              <a:picLocks noChangeAspect="1"/>
            </p:cNvPicPr>
            <p:nvPr userDrawn="1"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5652120" y="4725144"/>
              <a:ext cx="568358" cy="562825"/>
            </a:xfrm>
            <a:prstGeom prst="rect">
              <a:avLst/>
            </a:prstGeom>
          </p:spPr>
        </p:pic>
        <p:sp>
          <p:nvSpPr>
            <p:cNvPr id="12" name="11 CuadroTexto"/>
            <p:cNvSpPr txBox="1"/>
            <p:nvPr userDrawn="1"/>
          </p:nvSpPr>
          <p:spPr>
            <a:xfrm>
              <a:off x="6245762" y="4887848"/>
              <a:ext cx="230425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kern="1500" spc="0" baseline="0" smtClean="0">
                  <a:solidFill>
                    <a:srgbClr val="002060"/>
                  </a:solidFill>
                  <a:latin typeface="Helvetica" pitchFamily="34" charset="0"/>
                  <a:ea typeface="+mn-ea"/>
                  <a:cs typeface="+mn-cs"/>
                </a:rPr>
                <a:t>INEGI Informa</a:t>
              </a:r>
            </a:p>
          </p:txBody>
        </p:sp>
      </p:grpSp>
      <p:pic>
        <p:nvPicPr>
          <p:cNvPr id="17" name="16 Imagen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7862" y="4965172"/>
            <a:ext cx="2466716" cy="145778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48019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815414" y="644693"/>
            <a:ext cx="11137237" cy="2622153"/>
          </a:xfrm>
        </p:spPr>
        <p:txBody>
          <a:bodyPr/>
          <a:lstStyle>
            <a:lvl1pPr>
              <a:defRPr b="1" baseline="0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ESCRIBIR EL TÍTULO DE LA PRESENTACIÓN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828800" y="3429000"/>
            <a:ext cx="8534400" cy="1056117"/>
          </a:xfrm>
        </p:spPr>
        <p:txBody>
          <a:bodyPr>
            <a:normAutofit/>
          </a:bodyPr>
          <a:lstStyle>
            <a:lvl1pPr marL="0" indent="0" algn="ctr">
              <a:buNone/>
              <a:defRPr sz="3733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escribir el subtítulo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7878-539B-499A-AA48-D5FD93FF1A54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18/08/2017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7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862645" y="5061184"/>
            <a:ext cx="2466716" cy="145778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61810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800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229065"/>
          </a:xfrm>
        </p:spPr>
        <p:txBody>
          <a:bodyPr>
            <a:normAutofit/>
          </a:bodyPr>
          <a:lstStyle>
            <a:lvl1pPr>
              <a:defRPr sz="3733">
                <a:solidFill>
                  <a:srgbClr val="002060"/>
                </a:solidFill>
                <a:latin typeface="Helvetica" pitchFamily="34" charset="0"/>
              </a:defRPr>
            </a:lvl1pPr>
            <a:lvl2pPr>
              <a:defRPr sz="3200">
                <a:solidFill>
                  <a:srgbClr val="002060"/>
                </a:solidFill>
                <a:latin typeface="Helvetica" pitchFamily="34" charset="0"/>
              </a:defRPr>
            </a:lvl2pPr>
            <a:lvl3pPr>
              <a:defRPr sz="2667">
                <a:solidFill>
                  <a:srgbClr val="002060"/>
                </a:solidFill>
                <a:latin typeface="Helvetica" pitchFamily="34" charset="0"/>
              </a:defRPr>
            </a:lvl3pPr>
            <a:lvl4pPr>
              <a:defRPr sz="2400">
                <a:solidFill>
                  <a:srgbClr val="002060"/>
                </a:solidFill>
                <a:latin typeface="Helvetica" pitchFamily="34" charset="0"/>
              </a:defRPr>
            </a:lvl4pPr>
            <a:lvl5pPr>
              <a:defRPr sz="2400">
                <a:solidFill>
                  <a:srgbClr val="002060"/>
                </a:solidFill>
                <a:latin typeface="Helvetica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28A8-35FB-4823-8C3B-B3658556BCB7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18/08/2017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336414" y="6322831"/>
            <a:ext cx="2844800" cy="365125"/>
          </a:xfrm>
        </p:spPr>
        <p:txBody>
          <a:bodyPr/>
          <a:lstStyle>
            <a:lvl1pPr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5DEE76-20D1-401A-8AAC-2934CE8E22A3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9" name="8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65990" y="5925279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848514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963084" y="3717032"/>
            <a:ext cx="10363200" cy="1362075"/>
          </a:xfrm>
        </p:spPr>
        <p:txBody>
          <a:bodyPr anchor="t">
            <a:noAutofit/>
          </a:bodyPr>
          <a:lstStyle>
            <a:lvl1pPr algn="ctr">
              <a:defRPr sz="4800" b="1" cap="all"/>
            </a:lvl1pPr>
          </a:lstStyle>
          <a:p>
            <a:r>
              <a:rPr lang="es-ES" dirty="0" smtClean="0"/>
              <a:t>Haga clic para ESCRIBIR EL título del SUBTEMA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14400" y="644692"/>
            <a:ext cx="10363200" cy="1500187"/>
          </a:xfrm>
        </p:spPr>
        <p:txBody>
          <a:bodyPr anchor="b"/>
          <a:lstStyle>
            <a:lvl1pPr marL="0" indent="0" algn="ctr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escribir subtítulo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091E-7AFB-41B1-8940-EA6498DD46E8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18/08/2017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9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65990" y="5925279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324224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lang="es-MX" sz="4800" kern="1200" dirty="0" smtClean="0">
                <a:solidFill>
                  <a:schemeClr val="bg1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escribir el título de la diapositiva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67107"/>
            <a:ext cx="5384800" cy="416219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67107"/>
            <a:ext cx="5384800" cy="416219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E450-1CFF-45FB-9900-9557D360D5DB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18/08/2017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8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65990" y="5925279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9442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609600" y="260351"/>
            <a:ext cx="5386917" cy="1056416"/>
          </a:xfrm>
        </p:spPr>
        <p:txBody>
          <a:bodyPr anchor="b"/>
          <a:lstStyle>
            <a:lvl1pPr marL="0" indent="0" algn="ctr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 dirty="0" smtClean="0"/>
              <a:t>Haga clic para escribir el título de la columna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1508787"/>
            <a:ext cx="5386917" cy="432048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6193372" y="260351"/>
            <a:ext cx="5389033" cy="1056416"/>
          </a:xfrm>
        </p:spPr>
        <p:txBody>
          <a:bodyPr anchor="b"/>
          <a:lstStyle>
            <a:lvl1pPr marL="0" indent="0" algn="ctr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 dirty="0" smtClean="0"/>
              <a:t>Haga clic para escribir el título de la columna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2" y="1508787"/>
            <a:ext cx="5389033" cy="432048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729B-D76A-4D9E-9793-1EFF6445AC70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18/08/2017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10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65990" y="5925279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093521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lang="es-MX" sz="4800" kern="1200" smtClean="0">
                <a:solidFill>
                  <a:srgbClr val="002060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escribir el título de la diapositiva</a:t>
            </a: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BA20-A110-4B2F-A163-03A23A4D23BF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18/08/2017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6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65990" y="5925279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05463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AD3E-F9FD-4442-973A-E31879660ED8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18/08/2017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5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65990" y="5925279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52456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800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229065"/>
          </a:xfrm>
        </p:spPr>
        <p:txBody>
          <a:bodyPr>
            <a:normAutofit/>
          </a:bodyPr>
          <a:lstStyle>
            <a:lvl1pPr>
              <a:defRPr sz="3733">
                <a:solidFill>
                  <a:srgbClr val="002060"/>
                </a:solidFill>
                <a:latin typeface="Helvetica" pitchFamily="34" charset="0"/>
              </a:defRPr>
            </a:lvl1pPr>
            <a:lvl2pPr>
              <a:defRPr sz="3200">
                <a:solidFill>
                  <a:srgbClr val="002060"/>
                </a:solidFill>
                <a:latin typeface="Helvetica" pitchFamily="34" charset="0"/>
              </a:defRPr>
            </a:lvl2pPr>
            <a:lvl3pPr>
              <a:defRPr sz="2667">
                <a:solidFill>
                  <a:srgbClr val="002060"/>
                </a:solidFill>
                <a:latin typeface="Helvetica" pitchFamily="34" charset="0"/>
              </a:defRPr>
            </a:lvl3pPr>
            <a:lvl4pPr>
              <a:defRPr sz="2400">
                <a:solidFill>
                  <a:srgbClr val="002060"/>
                </a:solidFill>
                <a:latin typeface="Helvetica" pitchFamily="34" charset="0"/>
              </a:defRPr>
            </a:lvl4pPr>
            <a:lvl5pPr>
              <a:defRPr sz="2400">
                <a:solidFill>
                  <a:srgbClr val="002060"/>
                </a:solidFill>
                <a:latin typeface="Helvetica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051C-2EDE-437A-8D13-AEB2BCB8600A}" type="datetime1">
              <a:rPr lang="es-MX" smtClean="0"/>
              <a:t>18/08/2017</a:t>
            </a:fld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347200" y="6309368"/>
            <a:ext cx="2844800" cy="365125"/>
          </a:xfrm>
        </p:spPr>
        <p:txBody>
          <a:bodyPr/>
          <a:lstStyle>
            <a:lvl1pPr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21988E-5877-4B4D-984F-91196EF5930C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47119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482669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29815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0D6D-6DC5-4E5A-BC17-09C1CE187C2B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18/08/2017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8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65990" y="5925279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290937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293097"/>
            <a:ext cx="7315200" cy="566739"/>
          </a:xfrm>
        </p:spPr>
        <p:txBody>
          <a:bodyPr anchor="ctr">
            <a:noAutofit/>
          </a:bodyPr>
          <a:lstStyle>
            <a:lvl1pPr algn="ctr">
              <a:defRPr sz="24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260353"/>
            <a:ext cx="7315200" cy="3936735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4981249"/>
            <a:ext cx="7315200" cy="804863"/>
          </a:xfrm>
        </p:spPr>
        <p:txBody>
          <a:bodyPr/>
          <a:lstStyle>
            <a:lvl1pPr marL="0" indent="0" algn="ctr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D002-B7F0-4FCF-84B1-612CF165E8A8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18/08/2017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8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65990" y="5925279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95616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13305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6F65-D697-4A5F-86DA-73DA16A8F645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18/08/2017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7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65990" y="5925279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125552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55268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552688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557F7-31C4-4F0F-9859-7FF3992D1F34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18/08/2017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7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65990" y="5925279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224004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813A-D89D-4ED0-BA83-B011E0DD9A78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18/08/2017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CuadroTexto"/>
          <p:cNvSpPr txBox="1"/>
          <p:nvPr userDrawn="1"/>
        </p:nvSpPr>
        <p:spPr>
          <a:xfrm>
            <a:off x="2639616" y="1316766"/>
            <a:ext cx="6912768" cy="2062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933" b="1" kern="1500" smtClean="0">
                <a:solidFill>
                  <a:srgbClr val="002060"/>
                </a:solidFill>
                <a:latin typeface="Helvetica" pitchFamily="34" charset="0"/>
              </a:rPr>
              <a:t>Conociendo México</a:t>
            </a:r>
          </a:p>
          <a:p>
            <a:pPr algn="ctr">
              <a:lnSpc>
                <a:spcPct val="150000"/>
              </a:lnSpc>
            </a:pPr>
            <a:r>
              <a:rPr lang="es-MX" sz="2400" b="1" kern="1500" smtClean="0">
                <a:solidFill>
                  <a:srgbClr val="002060"/>
                </a:solidFill>
                <a:latin typeface="Helvetica" pitchFamily="34" charset="0"/>
              </a:rPr>
              <a:t>01 800 111 46 34</a:t>
            </a:r>
          </a:p>
          <a:p>
            <a:pPr algn="ctr"/>
            <a:r>
              <a:rPr lang="es-MX" sz="2400" b="1" kern="1500" smtClean="0">
                <a:solidFill>
                  <a:srgbClr val="002060"/>
                </a:solidFill>
                <a:latin typeface="Helvetica" pitchFamily="34" charset="0"/>
              </a:rPr>
              <a:t>www.inegi.org.mx</a:t>
            </a:r>
          </a:p>
          <a:p>
            <a:pPr algn="ctr"/>
            <a:r>
              <a:rPr lang="es-MX" sz="2400" b="1" kern="1500" smtClean="0">
                <a:solidFill>
                  <a:srgbClr val="002060"/>
                </a:solidFill>
                <a:latin typeface="Helvetica" pitchFamily="34" charset="0"/>
              </a:rPr>
              <a:t>atencion.usuarios@inegi.org.mx</a:t>
            </a:r>
            <a:endParaRPr lang="es-MX" sz="2400" b="1" kern="1500">
              <a:solidFill>
                <a:srgbClr val="002060"/>
              </a:solidFill>
              <a:latin typeface="Helvetica" pitchFamily="34" charset="0"/>
            </a:endParaRPr>
          </a:p>
        </p:txBody>
      </p:sp>
      <p:grpSp>
        <p:nvGrpSpPr>
          <p:cNvPr id="7" name="6 Grupo"/>
          <p:cNvGrpSpPr/>
          <p:nvPr userDrawn="1"/>
        </p:nvGrpSpPr>
        <p:grpSpPr>
          <a:xfrm>
            <a:off x="1775520" y="3813049"/>
            <a:ext cx="3758931" cy="750434"/>
            <a:chOff x="1320754" y="4725144"/>
            <a:chExt cx="2819198" cy="562825"/>
          </a:xfrm>
        </p:grpSpPr>
        <p:pic>
          <p:nvPicPr>
            <p:cNvPr id="8" name="7 Imagen" descr="twitt.png"/>
            <p:cNvPicPr>
              <a:picLocks noChangeAspect="1"/>
            </p:cNvPicPr>
            <p:nvPr userDrawn="1"/>
          </p:nvPicPr>
          <p:blipFill>
            <a:blip r:embed="rId2" cstate="print">
              <a:lum bright="-10000"/>
            </a:blip>
            <a:stretch>
              <a:fillRect/>
            </a:stretch>
          </p:blipFill>
          <p:spPr>
            <a:xfrm>
              <a:off x="1320754" y="4725144"/>
              <a:ext cx="566777" cy="562825"/>
            </a:xfrm>
            <a:prstGeom prst="rect">
              <a:avLst/>
            </a:prstGeom>
          </p:spPr>
        </p:pic>
        <p:sp>
          <p:nvSpPr>
            <p:cNvPr id="9" name="8 CuadroTexto"/>
            <p:cNvSpPr txBox="1"/>
            <p:nvPr userDrawn="1"/>
          </p:nvSpPr>
          <p:spPr>
            <a:xfrm>
              <a:off x="1835696" y="4858274"/>
              <a:ext cx="230425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kern="1500" smtClean="0">
                  <a:solidFill>
                    <a:srgbClr val="002060"/>
                  </a:solidFill>
                  <a:latin typeface="Helvetica" pitchFamily="34" charset="0"/>
                </a:rPr>
                <a:t>@</a:t>
              </a:r>
              <a:r>
                <a:rPr lang="es-MX" sz="2400" b="1" kern="1500" err="1" smtClean="0">
                  <a:solidFill>
                    <a:srgbClr val="002060"/>
                  </a:solidFill>
                  <a:latin typeface="Helvetica" pitchFamily="34" charset="0"/>
                </a:rPr>
                <a:t>inegi_informa</a:t>
              </a:r>
              <a:endParaRPr lang="es-MX" sz="2400" b="1" kern="1500" smtClean="0">
                <a:solidFill>
                  <a:srgbClr val="002060"/>
                </a:solidFill>
                <a:latin typeface="Helvetica" pitchFamily="34" charset="0"/>
              </a:endParaRPr>
            </a:p>
          </p:txBody>
        </p:sp>
      </p:grpSp>
      <p:grpSp>
        <p:nvGrpSpPr>
          <p:cNvPr id="10" name="9 Grupo"/>
          <p:cNvGrpSpPr/>
          <p:nvPr userDrawn="1"/>
        </p:nvGrpSpPr>
        <p:grpSpPr>
          <a:xfrm>
            <a:off x="7632171" y="3813042"/>
            <a:ext cx="3863864" cy="750433"/>
            <a:chOff x="5652120" y="4725144"/>
            <a:chExt cx="2897898" cy="562825"/>
          </a:xfrm>
        </p:grpSpPr>
        <p:pic>
          <p:nvPicPr>
            <p:cNvPr id="11" name="10 Imagen" descr="face.png"/>
            <p:cNvPicPr>
              <a:picLocks noChangeAspect="1"/>
            </p:cNvPicPr>
            <p:nvPr userDrawn="1"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5652120" y="4725144"/>
              <a:ext cx="568358" cy="562825"/>
            </a:xfrm>
            <a:prstGeom prst="rect">
              <a:avLst/>
            </a:prstGeom>
          </p:spPr>
        </p:pic>
        <p:sp>
          <p:nvSpPr>
            <p:cNvPr id="12" name="11 CuadroTexto"/>
            <p:cNvSpPr txBox="1"/>
            <p:nvPr userDrawn="1"/>
          </p:nvSpPr>
          <p:spPr>
            <a:xfrm>
              <a:off x="6245762" y="4887848"/>
              <a:ext cx="230425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kern="1500" smtClean="0">
                  <a:solidFill>
                    <a:srgbClr val="002060"/>
                  </a:solidFill>
                  <a:latin typeface="Helvetica" pitchFamily="34" charset="0"/>
                </a:rPr>
                <a:t>INEGI Informa</a:t>
              </a:r>
            </a:p>
          </p:txBody>
        </p:sp>
      </p:grpSp>
      <p:pic>
        <p:nvPicPr>
          <p:cNvPr id="17" name="16 Imagen" descr="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847865" y="4965173"/>
            <a:ext cx="2466716" cy="145778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599249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815414" y="644693"/>
            <a:ext cx="11137237" cy="2622153"/>
          </a:xfrm>
        </p:spPr>
        <p:txBody>
          <a:bodyPr/>
          <a:lstStyle>
            <a:lvl1pPr>
              <a:defRPr b="1" baseline="0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ESCRIBIR EL TÍTULO DE LA PRESENTACIÓN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828800" y="3429000"/>
            <a:ext cx="8534400" cy="1056117"/>
          </a:xfrm>
        </p:spPr>
        <p:txBody>
          <a:bodyPr>
            <a:normAutofit/>
          </a:bodyPr>
          <a:lstStyle>
            <a:lvl1pPr marL="0" indent="0" algn="ctr">
              <a:buNone/>
              <a:defRPr sz="3733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escribir el subtítulo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1553-4C8C-4AC0-95B8-4A1949AD35FC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18/08/2017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7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862645" y="5061184"/>
            <a:ext cx="2466716" cy="145778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888307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800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229065"/>
          </a:xfrm>
        </p:spPr>
        <p:txBody>
          <a:bodyPr>
            <a:normAutofit/>
          </a:bodyPr>
          <a:lstStyle>
            <a:lvl1pPr>
              <a:defRPr sz="3733">
                <a:solidFill>
                  <a:srgbClr val="002060"/>
                </a:solidFill>
                <a:latin typeface="Helvetica" pitchFamily="34" charset="0"/>
              </a:defRPr>
            </a:lvl1pPr>
            <a:lvl2pPr>
              <a:defRPr sz="3200">
                <a:solidFill>
                  <a:srgbClr val="002060"/>
                </a:solidFill>
                <a:latin typeface="Helvetica" pitchFamily="34" charset="0"/>
              </a:defRPr>
            </a:lvl2pPr>
            <a:lvl3pPr>
              <a:defRPr sz="2667">
                <a:solidFill>
                  <a:srgbClr val="002060"/>
                </a:solidFill>
                <a:latin typeface="Helvetica" pitchFamily="34" charset="0"/>
              </a:defRPr>
            </a:lvl3pPr>
            <a:lvl4pPr>
              <a:defRPr sz="2400">
                <a:solidFill>
                  <a:srgbClr val="002060"/>
                </a:solidFill>
                <a:latin typeface="Helvetica" pitchFamily="34" charset="0"/>
              </a:defRPr>
            </a:lvl4pPr>
            <a:lvl5pPr>
              <a:defRPr sz="2400">
                <a:solidFill>
                  <a:srgbClr val="002060"/>
                </a:solidFill>
                <a:latin typeface="Helvetica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3C43-2159-4AF5-9235-73A7BEC669BA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18/08/2017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8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65990" y="5925279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650796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963084" y="3717032"/>
            <a:ext cx="10363200" cy="1362075"/>
          </a:xfrm>
        </p:spPr>
        <p:txBody>
          <a:bodyPr anchor="t">
            <a:noAutofit/>
          </a:bodyPr>
          <a:lstStyle>
            <a:lvl1pPr algn="ctr">
              <a:defRPr sz="4800" b="1" cap="all"/>
            </a:lvl1pPr>
          </a:lstStyle>
          <a:p>
            <a:r>
              <a:rPr lang="es-ES" dirty="0" smtClean="0"/>
              <a:t>Haga clic para ESCRIBIR EL título del SUBTEMA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14400" y="644692"/>
            <a:ext cx="10363200" cy="1500187"/>
          </a:xfrm>
        </p:spPr>
        <p:txBody>
          <a:bodyPr anchor="b"/>
          <a:lstStyle>
            <a:lvl1pPr marL="0" indent="0" algn="ctr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escribir subtítulo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75B1-508F-4ED6-A11A-2D524D8126E9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18/08/2017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9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65990" y="5925279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250499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lang="es-MX" sz="4800" kern="1200" dirty="0" smtClean="0">
                <a:solidFill>
                  <a:schemeClr val="bg1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escribir el título de la diapositiva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67107"/>
            <a:ext cx="5384800" cy="416219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67107"/>
            <a:ext cx="5384800" cy="416219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8723-1555-45ED-9050-93414C7A343C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18/08/2017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8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65990" y="5925279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854250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609600" y="260351"/>
            <a:ext cx="5386917" cy="1056416"/>
          </a:xfrm>
        </p:spPr>
        <p:txBody>
          <a:bodyPr anchor="b"/>
          <a:lstStyle>
            <a:lvl1pPr marL="0" indent="0" algn="ctr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 dirty="0" smtClean="0"/>
              <a:t>Haga clic para escribir el título de la columna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1508787"/>
            <a:ext cx="5386917" cy="432048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6193372" y="260351"/>
            <a:ext cx="5389033" cy="1056416"/>
          </a:xfrm>
        </p:spPr>
        <p:txBody>
          <a:bodyPr anchor="b"/>
          <a:lstStyle>
            <a:lvl1pPr marL="0" indent="0" algn="ctr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 dirty="0" smtClean="0"/>
              <a:t>Haga clic para escribir el título de la columna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2" y="1508787"/>
            <a:ext cx="5389033" cy="432048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4368-46B9-4FD3-AC07-62612448FE2A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18/08/2017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10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65990" y="5925279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11429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963084" y="3717032"/>
            <a:ext cx="10363200" cy="1362075"/>
          </a:xfrm>
        </p:spPr>
        <p:txBody>
          <a:bodyPr anchor="t">
            <a:noAutofit/>
          </a:bodyPr>
          <a:lstStyle>
            <a:lvl1pPr algn="ctr">
              <a:defRPr sz="4800" b="1" cap="all"/>
            </a:lvl1pPr>
          </a:lstStyle>
          <a:p>
            <a:r>
              <a:rPr lang="es-ES" dirty="0" smtClean="0"/>
              <a:t>Haga clic para ESCRIBIR EL título del SUBTEMA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14400" y="644691"/>
            <a:ext cx="10363200" cy="1500187"/>
          </a:xfrm>
        </p:spPr>
        <p:txBody>
          <a:bodyPr anchor="b"/>
          <a:lstStyle>
            <a:lvl1pPr marL="0" indent="0" algn="ctr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escribir subtítulo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7181-395C-4693-8218-09208C7F5E59}" type="datetime1">
              <a:rPr lang="es-MX" smtClean="0"/>
              <a:t>18/08/2017</a:t>
            </a:fld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988E-5877-4B4D-984F-91196EF5930C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10" name="9 Imagen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5990" y="5925278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4991533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lang="es-MX" sz="4800" kern="1200" smtClean="0">
                <a:solidFill>
                  <a:srgbClr val="002060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escribir el título de la diapositiva</a:t>
            </a: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19BE-6F79-49AB-B657-248EF4B80A53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18/08/2017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6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65990" y="5925279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653936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122B-6BE1-4795-84F0-D09AEB047FC3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18/08/2017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5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65990" y="5925279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9692121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482669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29815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C6DD-F7FA-4322-945E-EE1039A40DD8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18/08/2017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8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65990" y="5925279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3120129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293097"/>
            <a:ext cx="7315200" cy="566739"/>
          </a:xfrm>
        </p:spPr>
        <p:txBody>
          <a:bodyPr anchor="ctr">
            <a:noAutofit/>
          </a:bodyPr>
          <a:lstStyle>
            <a:lvl1pPr algn="ctr">
              <a:defRPr sz="24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260353"/>
            <a:ext cx="7315200" cy="3936735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4981249"/>
            <a:ext cx="7315200" cy="804863"/>
          </a:xfrm>
        </p:spPr>
        <p:txBody>
          <a:bodyPr/>
          <a:lstStyle>
            <a:lvl1pPr marL="0" indent="0" algn="ctr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6BA4-EE8D-472B-B86E-38E14EE9E158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18/08/2017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8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65990" y="5925279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820512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13305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96D8-F771-4A7D-92E4-B51B28606FF2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18/08/2017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7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65990" y="5925279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455715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55268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552688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B469-DD23-4DD9-8E97-6D2C3EC96723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18/08/2017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7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65990" y="5925279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6248718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76F0-5FE6-4D21-B843-C1E59269FACE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18/08/2017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CuadroTexto"/>
          <p:cNvSpPr txBox="1"/>
          <p:nvPr userDrawn="1"/>
        </p:nvSpPr>
        <p:spPr>
          <a:xfrm>
            <a:off x="2639616" y="1316766"/>
            <a:ext cx="6912768" cy="2062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933" b="1" kern="1500" smtClean="0">
                <a:solidFill>
                  <a:srgbClr val="002060"/>
                </a:solidFill>
                <a:latin typeface="Helvetica" pitchFamily="34" charset="0"/>
              </a:rPr>
              <a:t>Conociendo México</a:t>
            </a:r>
          </a:p>
          <a:p>
            <a:pPr algn="ctr">
              <a:lnSpc>
                <a:spcPct val="150000"/>
              </a:lnSpc>
            </a:pPr>
            <a:r>
              <a:rPr lang="es-MX" sz="2400" b="1" kern="1500" smtClean="0">
                <a:solidFill>
                  <a:srgbClr val="002060"/>
                </a:solidFill>
                <a:latin typeface="Helvetica" pitchFamily="34" charset="0"/>
              </a:rPr>
              <a:t>01 800 111 46 34</a:t>
            </a:r>
          </a:p>
          <a:p>
            <a:pPr algn="ctr"/>
            <a:r>
              <a:rPr lang="es-MX" sz="2400" b="1" kern="1500" smtClean="0">
                <a:solidFill>
                  <a:srgbClr val="002060"/>
                </a:solidFill>
                <a:latin typeface="Helvetica" pitchFamily="34" charset="0"/>
              </a:rPr>
              <a:t>www.inegi.org.mx</a:t>
            </a:r>
          </a:p>
          <a:p>
            <a:pPr algn="ctr"/>
            <a:r>
              <a:rPr lang="es-MX" sz="2400" b="1" kern="1500" smtClean="0">
                <a:solidFill>
                  <a:srgbClr val="002060"/>
                </a:solidFill>
                <a:latin typeface="Helvetica" pitchFamily="34" charset="0"/>
              </a:rPr>
              <a:t>atencion.usuarios@inegi.org.mx</a:t>
            </a:r>
            <a:endParaRPr lang="es-MX" sz="2400" b="1" kern="1500">
              <a:solidFill>
                <a:srgbClr val="002060"/>
              </a:solidFill>
              <a:latin typeface="Helvetica" pitchFamily="34" charset="0"/>
            </a:endParaRPr>
          </a:p>
        </p:txBody>
      </p:sp>
      <p:grpSp>
        <p:nvGrpSpPr>
          <p:cNvPr id="7" name="6 Grupo"/>
          <p:cNvGrpSpPr/>
          <p:nvPr userDrawn="1"/>
        </p:nvGrpSpPr>
        <p:grpSpPr>
          <a:xfrm>
            <a:off x="1775520" y="3813049"/>
            <a:ext cx="3758931" cy="750434"/>
            <a:chOff x="1320754" y="4725144"/>
            <a:chExt cx="2819198" cy="562825"/>
          </a:xfrm>
        </p:grpSpPr>
        <p:pic>
          <p:nvPicPr>
            <p:cNvPr id="8" name="7 Imagen" descr="twitt.png"/>
            <p:cNvPicPr>
              <a:picLocks noChangeAspect="1"/>
            </p:cNvPicPr>
            <p:nvPr userDrawn="1"/>
          </p:nvPicPr>
          <p:blipFill>
            <a:blip r:embed="rId2" cstate="print">
              <a:lum bright="-10000"/>
            </a:blip>
            <a:stretch>
              <a:fillRect/>
            </a:stretch>
          </p:blipFill>
          <p:spPr>
            <a:xfrm>
              <a:off x="1320754" y="4725144"/>
              <a:ext cx="566777" cy="562825"/>
            </a:xfrm>
            <a:prstGeom prst="rect">
              <a:avLst/>
            </a:prstGeom>
          </p:spPr>
        </p:pic>
        <p:sp>
          <p:nvSpPr>
            <p:cNvPr id="9" name="8 CuadroTexto"/>
            <p:cNvSpPr txBox="1"/>
            <p:nvPr userDrawn="1"/>
          </p:nvSpPr>
          <p:spPr>
            <a:xfrm>
              <a:off x="1835696" y="4858274"/>
              <a:ext cx="230425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kern="1500" smtClean="0">
                  <a:solidFill>
                    <a:srgbClr val="002060"/>
                  </a:solidFill>
                  <a:latin typeface="Helvetica" pitchFamily="34" charset="0"/>
                </a:rPr>
                <a:t>@</a:t>
              </a:r>
              <a:r>
                <a:rPr lang="es-MX" sz="2400" b="1" kern="1500" err="1" smtClean="0">
                  <a:solidFill>
                    <a:srgbClr val="002060"/>
                  </a:solidFill>
                  <a:latin typeface="Helvetica" pitchFamily="34" charset="0"/>
                </a:rPr>
                <a:t>inegi_informa</a:t>
              </a:r>
              <a:endParaRPr lang="es-MX" sz="2400" b="1" kern="1500" smtClean="0">
                <a:solidFill>
                  <a:srgbClr val="002060"/>
                </a:solidFill>
                <a:latin typeface="Helvetica" pitchFamily="34" charset="0"/>
              </a:endParaRPr>
            </a:p>
          </p:txBody>
        </p:sp>
      </p:grpSp>
      <p:grpSp>
        <p:nvGrpSpPr>
          <p:cNvPr id="10" name="9 Grupo"/>
          <p:cNvGrpSpPr/>
          <p:nvPr userDrawn="1"/>
        </p:nvGrpSpPr>
        <p:grpSpPr>
          <a:xfrm>
            <a:off x="7632171" y="3813042"/>
            <a:ext cx="3863864" cy="750433"/>
            <a:chOff x="5652120" y="4725144"/>
            <a:chExt cx="2897898" cy="562825"/>
          </a:xfrm>
        </p:grpSpPr>
        <p:pic>
          <p:nvPicPr>
            <p:cNvPr id="11" name="10 Imagen" descr="face.png"/>
            <p:cNvPicPr>
              <a:picLocks noChangeAspect="1"/>
            </p:cNvPicPr>
            <p:nvPr userDrawn="1"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5652120" y="4725144"/>
              <a:ext cx="568358" cy="562825"/>
            </a:xfrm>
            <a:prstGeom prst="rect">
              <a:avLst/>
            </a:prstGeom>
          </p:spPr>
        </p:pic>
        <p:sp>
          <p:nvSpPr>
            <p:cNvPr id="12" name="11 CuadroTexto"/>
            <p:cNvSpPr txBox="1"/>
            <p:nvPr userDrawn="1"/>
          </p:nvSpPr>
          <p:spPr>
            <a:xfrm>
              <a:off x="6245762" y="4887848"/>
              <a:ext cx="230425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kern="1500" smtClean="0">
                  <a:solidFill>
                    <a:srgbClr val="002060"/>
                  </a:solidFill>
                  <a:latin typeface="Helvetica" pitchFamily="34" charset="0"/>
                </a:rPr>
                <a:t>INEGI Informa</a:t>
              </a:r>
            </a:p>
          </p:txBody>
        </p:sp>
      </p:grpSp>
      <p:pic>
        <p:nvPicPr>
          <p:cNvPr id="17" name="16 Imagen" descr="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847865" y="4965173"/>
            <a:ext cx="2466716" cy="145778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840458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815414" y="644693"/>
            <a:ext cx="11137237" cy="2622153"/>
          </a:xfrm>
        </p:spPr>
        <p:txBody>
          <a:bodyPr/>
          <a:lstStyle>
            <a:lvl1pPr>
              <a:defRPr b="1" baseline="0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ESCRIBIR EL TÍTULO DE LA PRESENTACIÓN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828800" y="3429000"/>
            <a:ext cx="8534400" cy="1056117"/>
          </a:xfrm>
        </p:spPr>
        <p:txBody>
          <a:bodyPr>
            <a:normAutofit/>
          </a:bodyPr>
          <a:lstStyle>
            <a:lvl1pPr marL="0" indent="0" algn="ctr">
              <a:buNone/>
              <a:defRPr sz="3733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escribir el subtítulo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9EC0-488D-40AF-9E4E-536C16A22CCF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18/08/2017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7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862645" y="5061184"/>
            <a:ext cx="2466716" cy="145778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6015658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800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229065"/>
          </a:xfrm>
        </p:spPr>
        <p:txBody>
          <a:bodyPr>
            <a:normAutofit/>
          </a:bodyPr>
          <a:lstStyle>
            <a:lvl1pPr>
              <a:defRPr sz="3733">
                <a:solidFill>
                  <a:srgbClr val="002060"/>
                </a:solidFill>
                <a:latin typeface="Helvetica" pitchFamily="34" charset="0"/>
              </a:defRPr>
            </a:lvl1pPr>
            <a:lvl2pPr>
              <a:defRPr sz="3200">
                <a:solidFill>
                  <a:srgbClr val="002060"/>
                </a:solidFill>
                <a:latin typeface="Helvetica" pitchFamily="34" charset="0"/>
              </a:defRPr>
            </a:lvl2pPr>
            <a:lvl3pPr>
              <a:defRPr sz="2667">
                <a:solidFill>
                  <a:srgbClr val="002060"/>
                </a:solidFill>
                <a:latin typeface="Helvetica" pitchFamily="34" charset="0"/>
              </a:defRPr>
            </a:lvl3pPr>
            <a:lvl4pPr>
              <a:defRPr sz="2400">
                <a:solidFill>
                  <a:srgbClr val="002060"/>
                </a:solidFill>
                <a:latin typeface="Helvetica" pitchFamily="34" charset="0"/>
              </a:defRPr>
            </a:lvl4pPr>
            <a:lvl5pPr>
              <a:defRPr sz="2400">
                <a:solidFill>
                  <a:srgbClr val="002060"/>
                </a:solidFill>
                <a:latin typeface="Helvetica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16AFC-450E-4B67-AED2-022DEE594E40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18/08/2017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156391" y="6280160"/>
            <a:ext cx="2844800" cy="365125"/>
          </a:xfrm>
        </p:spPr>
        <p:txBody>
          <a:bodyPr/>
          <a:lstStyle>
            <a:lvl1pPr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5DEE76-20D1-401A-8AAC-2934CE8E22A3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9" name="8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65990" y="5925279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386324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963084" y="3717032"/>
            <a:ext cx="10363200" cy="1362075"/>
          </a:xfrm>
        </p:spPr>
        <p:txBody>
          <a:bodyPr anchor="t">
            <a:noAutofit/>
          </a:bodyPr>
          <a:lstStyle>
            <a:lvl1pPr algn="ctr">
              <a:defRPr sz="4800" b="1" cap="all"/>
            </a:lvl1pPr>
          </a:lstStyle>
          <a:p>
            <a:r>
              <a:rPr lang="es-ES" dirty="0" smtClean="0"/>
              <a:t>Haga clic para ESCRIBIR EL título del SUBTEMA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14400" y="644692"/>
            <a:ext cx="10363200" cy="1500187"/>
          </a:xfrm>
        </p:spPr>
        <p:txBody>
          <a:bodyPr anchor="b"/>
          <a:lstStyle>
            <a:lvl1pPr marL="0" indent="0" algn="ctr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escribir subtítulo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611B-AFD8-44D4-87FC-3F7B20B8D322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18/08/2017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9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65990" y="5925279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49133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lang="es-MX" sz="4800" kern="1200" dirty="0" smtClean="0">
                <a:solidFill>
                  <a:schemeClr val="bg1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escribir el título de la diapositiva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67106"/>
            <a:ext cx="5384800" cy="416219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67106"/>
            <a:ext cx="5384800" cy="416219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3C78-F77D-47ED-A635-F2551F76C00F}" type="datetime1">
              <a:rPr lang="es-MX" smtClean="0"/>
              <a:t>18/08/2017</a:t>
            </a:fld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988E-5877-4B4D-984F-91196EF5930C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9" name="8 Imagen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5990" y="5925278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3046076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lang="es-MX" sz="4800" kern="1200" dirty="0" smtClean="0">
                <a:solidFill>
                  <a:schemeClr val="bg1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escribir el título de la diapositiva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67107"/>
            <a:ext cx="5384800" cy="416219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67107"/>
            <a:ext cx="5384800" cy="416219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87DB-FF52-4994-8134-CC0D9B04C121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18/08/2017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8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65990" y="5925279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0688318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609600" y="260351"/>
            <a:ext cx="5386917" cy="1056416"/>
          </a:xfrm>
        </p:spPr>
        <p:txBody>
          <a:bodyPr anchor="b"/>
          <a:lstStyle>
            <a:lvl1pPr marL="0" indent="0" algn="ctr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 dirty="0" smtClean="0"/>
              <a:t>Haga clic para escribir el título de la columna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1508787"/>
            <a:ext cx="5386917" cy="432048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6193372" y="260351"/>
            <a:ext cx="5389033" cy="1056416"/>
          </a:xfrm>
        </p:spPr>
        <p:txBody>
          <a:bodyPr anchor="b"/>
          <a:lstStyle>
            <a:lvl1pPr marL="0" indent="0" algn="ctr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 dirty="0" smtClean="0"/>
              <a:t>Haga clic para escribir el título de la columna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2" y="1508787"/>
            <a:ext cx="5389033" cy="432048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4C68-9A8A-4B1E-B27E-780C74789156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18/08/2017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10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65990" y="5925279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6752346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lang="es-MX" sz="4800" kern="1200" smtClean="0">
                <a:solidFill>
                  <a:srgbClr val="002060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escribir el título de la diapositiva</a:t>
            </a: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C174-A489-4218-83E2-12A9BA3CCFB8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18/08/2017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6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65990" y="5925279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1764650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8D07-08CA-4EFB-B12D-D4E20234DE29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18/08/2017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5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65990" y="5925279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1015024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482669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29815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E94-8BAD-4BF2-B7DF-C473C9F1748B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18/08/2017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8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65990" y="5925279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1837506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293097"/>
            <a:ext cx="7315200" cy="566739"/>
          </a:xfrm>
        </p:spPr>
        <p:txBody>
          <a:bodyPr anchor="ctr">
            <a:noAutofit/>
          </a:bodyPr>
          <a:lstStyle>
            <a:lvl1pPr algn="ctr">
              <a:defRPr sz="24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260353"/>
            <a:ext cx="7315200" cy="3936735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4981249"/>
            <a:ext cx="7315200" cy="804863"/>
          </a:xfrm>
        </p:spPr>
        <p:txBody>
          <a:bodyPr/>
          <a:lstStyle>
            <a:lvl1pPr marL="0" indent="0" algn="ctr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7432-52BF-4FF0-ADC2-69B473A336D3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18/08/2017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8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65990" y="5925279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4629961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13305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3655-A9BA-472B-96C0-1CB21EBFE69C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18/08/2017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7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65990" y="5925279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7693657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55268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552688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2B94-DD6E-4348-82C8-9A461EE8CF44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18/08/2017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7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65990" y="5925279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585721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D4F2-B68A-4351-B3F0-227108C735CE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18/08/2017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CuadroTexto"/>
          <p:cNvSpPr txBox="1"/>
          <p:nvPr userDrawn="1"/>
        </p:nvSpPr>
        <p:spPr>
          <a:xfrm>
            <a:off x="2639616" y="1316766"/>
            <a:ext cx="6912768" cy="2062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933" b="1" kern="1500" smtClean="0">
                <a:solidFill>
                  <a:srgbClr val="002060"/>
                </a:solidFill>
                <a:latin typeface="Helvetica" pitchFamily="34" charset="0"/>
              </a:rPr>
              <a:t>Conociendo México</a:t>
            </a:r>
          </a:p>
          <a:p>
            <a:pPr algn="ctr">
              <a:lnSpc>
                <a:spcPct val="150000"/>
              </a:lnSpc>
            </a:pPr>
            <a:r>
              <a:rPr lang="es-MX" sz="2400" b="1" kern="1500" smtClean="0">
                <a:solidFill>
                  <a:srgbClr val="002060"/>
                </a:solidFill>
                <a:latin typeface="Helvetica" pitchFamily="34" charset="0"/>
              </a:rPr>
              <a:t>01 800 111 46 34</a:t>
            </a:r>
          </a:p>
          <a:p>
            <a:pPr algn="ctr"/>
            <a:r>
              <a:rPr lang="es-MX" sz="2400" b="1" kern="1500" smtClean="0">
                <a:solidFill>
                  <a:srgbClr val="002060"/>
                </a:solidFill>
                <a:latin typeface="Helvetica" pitchFamily="34" charset="0"/>
              </a:rPr>
              <a:t>www.inegi.org.mx</a:t>
            </a:r>
          </a:p>
          <a:p>
            <a:pPr algn="ctr"/>
            <a:r>
              <a:rPr lang="es-MX" sz="2400" b="1" kern="1500" smtClean="0">
                <a:solidFill>
                  <a:srgbClr val="002060"/>
                </a:solidFill>
                <a:latin typeface="Helvetica" pitchFamily="34" charset="0"/>
              </a:rPr>
              <a:t>atencion.usuarios@inegi.org.mx</a:t>
            </a:r>
            <a:endParaRPr lang="es-MX" sz="2400" b="1" kern="1500">
              <a:solidFill>
                <a:srgbClr val="002060"/>
              </a:solidFill>
              <a:latin typeface="Helvetica" pitchFamily="34" charset="0"/>
            </a:endParaRPr>
          </a:p>
        </p:txBody>
      </p:sp>
      <p:grpSp>
        <p:nvGrpSpPr>
          <p:cNvPr id="7" name="6 Grupo"/>
          <p:cNvGrpSpPr/>
          <p:nvPr userDrawn="1"/>
        </p:nvGrpSpPr>
        <p:grpSpPr>
          <a:xfrm>
            <a:off x="1775520" y="3813049"/>
            <a:ext cx="3758931" cy="750434"/>
            <a:chOff x="1320754" y="4725144"/>
            <a:chExt cx="2819198" cy="562825"/>
          </a:xfrm>
        </p:grpSpPr>
        <p:pic>
          <p:nvPicPr>
            <p:cNvPr id="8" name="7 Imagen" descr="twitt.png"/>
            <p:cNvPicPr>
              <a:picLocks noChangeAspect="1"/>
            </p:cNvPicPr>
            <p:nvPr userDrawn="1"/>
          </p:nvPicPr>
          <p:blipFill>
            <a:blip r:embed="rId2" cstate="print">
              <a:lum bright="-10000"/>
            </a:blip>
            <a:stretch>
              <a:fillRect/>
            </a:stretch>
          </p:blipFill>
          <p:spPr>
            <a:xfrm>
              <a:off x="1320754" y="4725144"/>
              <a:ext cx="566777" cy="562825"/>
            </a:xfrm>
            <a:prstGeom prst="rect">
              <a:avLst/>
            </a:prstGeom>
          </p:spPr>
        </p:pic>
        <p:sp>
          <p:nvSpPr>
            <p:cNvPr id="9" name="8 CuadroTexto"/>
            <p:cNvSpPr txBox="1"/>
            <p:nvPr userDrawn="1"/>
          </p:nvSpPr>
          <p:spPr>
            <a:xfrm>
              <a:off x="1835696" y="4858274"/>
              <a:ext cx="230425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kern="1500" smtClean="0">
                  <a:solidFill>
                    <a:srgbClr val="002060"/>
                  </a:solidFill>
                  <a:latin typeface="Helvetica" pitchFamily="34" charset="0"/>
                </a:rPr>
                <a:t>@</a:t>
              </a:r>
              <a:r>
                <a:rPr lang="es-MX" sz="2400" b="1" kern="1500" err="1" smtClean="0">
                  <a:solidFill>
                    <a:srgbClr val="002060"/>
                  </a:solidFill>
                  <a:latin typeface="Helvetica" pitchFamily="34" charset="0"/>
                </a:rPr>
                <a:t>inegi_informa</a:t>
              </a:r>
              <a:endParaRPr lang="es-MX" sz="2400" b="1" kern="1500" smtClean="0">
                <a:solidFill>
                  <a:srgbClr val="002060"/>
                </a:solidFill>
                <a:latin typeface="Helvetica" pitchFamily="34" charset="0"/>
              </a:endParaRPr>
            </a:p>
          </p:txBody>
        </p:sp>
      </p:grpSp>
      <p:grpSp>
        <p:nvGrpSpPr>
          <p:cNvPr id="10" name="9 Grupo"/>
          <p:cNvGrpSpPr/>
          <p:nvPr userDrawn="1"/>
        </p:nvGrpSpPr>
        <p:grpSpPr>
          <a:xfrm>
            <a:off x="7632171" y="3813042"/>
            <a:ext cx="3863864" cy="750433"/>
            <a:chOff x="5652120" y="4725144"/>
            <a:chExt cx="2897898" cy="562825"/>
          </a:xfrm>
        </p:grpSpPr>
        <p:pic>
          <p:nvPicPr>
            <p:cNvPr id="11" name="10 Imagen" descr="face.png"/>
            <p:cNvPicPr>
              <a:picLocks noChangeAspect="1"/>
            </p:cNvPicPr>
            <p:nvPr userDrawn="1"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5652120" y="4725144"/>
              <a:ext cx="568358" cy="562825"/>
            </a:xfrm>
            <a:prstGeom prst="rect">
              <a:avLst/>
            </a:prstGeom>
          </p:spPr>
        </p:pic>
        <p:sp>
          <p:nvSpPr>
            <p:cNvPr id="12" name="11 CuadroTexto"/>
            <p:cNvSpPr txBox="1"/>
            <p:nvPr userDrawn="1"/>
          </p:nvSpPr>
          <p:spPr>
            <a:xfrm>
              <a:off x="6245762" y="4887848"/>
              <a:ext cx="230425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kern="1500" smtClean="0">
                  <a:solidFill>
                    <a:srgbClr val="002060"/>
                  </a:solidFill>
                  <a:latin typeface="Helvetica" pitchFamily="34" charset="0"/>
                </a:rPr>
                <a:t>INEGI Informa</a:t>
              </a:r>
            </a:p>
          </p:txBody>
        </p:sp>
      </p:grpSp>
      <p:pic>
        <p:nvPicPr>
          <p:cNvPr id="17" name="16 Imagen" descr="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847865" y="4965173"/>
            <a:ext cx="2466716" cy="145778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2472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609600" y="260351"/>
            <a:ext cx="5386917" cy="1056416"/>
          </a:xfrm>
        </p:spPr>
        <p:txBody>
          <a:bodyPr anchor="b"/>
          <a:lstStyle>
            <a:lvl1pPr marL="0" indent="0" algn="ctr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 dirty="0" smtClean="0"/>
              <a:t>Haga clic para escribir el título de la columna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1508787"/>
            <a:ext cx="5386917" cy="432048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9" y="260351"/>
            <a:ext cx="5389033" cy="1056416"/>
          </a:xfrm>
        </p:spPr>
        <p:txBody>
          <a:bodyPr anchor="b"/>
          <a:lstStyle>
            <a:lvl1pPr marL="0" indent="0" algn="ctr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 dirty="0" smtClean="0"/>
              <a:t>Haga clic para escribir el título de la columna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1508787"/>
            <a:ext cx="5389033" cy="432048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430A-6171-4ED5-9E24-D9B80BCFBBF1}" type="datetime1">
              <a:rPr lang="es-MX" smtClean="0"/>
              <a:t>18/08/2017</a:t>
            </a:fld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988E-5877-4B4D-984F-91196EF5930C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11" name="10 Imagen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5990" y="5925278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37076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lang="es-MX" sz="4800" kern="1200" smtClean="0">
                <a:solidFill>
                  <a:srgbClr val="002060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escribir el título de la diapositiva</a:t>
            </a: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12EF-4363-49DF-AC80-F1EDB10C319D}" type="datetime1">
              <a:rPr lang="es-MX" smtClean="0"/>
              <a:t>18/08/2017</a:t>
            </a:fld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988E-5877-4B4D-984F-91196EF5930C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7" name="6 Imagen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5990" y="5925278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32432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BE66-25D7-435E-8ED8-56EA696BDE48}" type="datetime1">
              <a:rPr lang="es-MX" smtClean="0"/>
              <a:t>18/08/2017</a:t>
            </a:fld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156391" y="6288624"/>
            <a:ext cx="2844800" cy="365125"/>
          </a:xfrm>
        </p:spPr>
        <p:txBody>
          <a:bodyPr/>
          <a:lstStyle>
            <a:lvl1pPr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21988E-5877-4B4D-984F-91196EF5930C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6" name="5 Imagen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5990" y="5925278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9825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482669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4"/>
            <a:ext cx="4011084" cy="429815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4C44-9A33-4479-A563-4E9B98F9F454}" type="datetime1">
              <a:rPr lang="es-MX" smtClean="0"/>
              <a:t>18/08/2017</a:t>
            </a:fld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988E-5877-4B4D-984F-91196EF5930C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9" name="8 Imagen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5990" y="5925278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587559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293096"/>
            <a:ext cx="7315200" cy="566739"/>
          </a:xfrm>
        </p:spPr>
        <p:txBody>
          <a:bodyPr anchor="ctr">
            <a:noAutofit/>
          </a:bodyPr>
          <a:lstStyle>
            <a:lvl1pPr algn="ctr">
              <a:defRPr sz="24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260351"/>
            <a:ext cx="7315200" cy="3936735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4981247"/>
            <a:ext cx="7315200" cy="804863"/>
          </a:xfrm>
        </p:spPr>
        <p:txBody>
          <a:bodyPr/>
          <a:lstStyle>
            <a:lvl1pPr marL="0" indent="0" algn="ctr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F3C2-9578-4910-A826-7A7817EECFF2}" type="datetime1">
              <a:rPr lang="es-MX" smtClean="0"/>
              <a:t>18/08/2017</a:t>
            </a:fld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988E-5877-4B4D-984F-91196EF5930C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9" name="8 Imagen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5990" y="5925278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74632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4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229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9E191-A5B2-4040-9E35-2DACDC03461F}" type="datetime1">
              <a:rPr lang="es-MX" smtClean="0"/>
              <a:t>18/08/2017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1988E-5877-4B4D-984F-91196EF5930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468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4800" kern="1200">
          <a:solidFill>
            <a:srgbClr val="002060"/>
          </a:solidFill>
          <a:latin typeface="Helvetica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rgbClr val="002060"/>
          </a:solidFill>
          <a:latin typeface="Helvetica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rgbClr val="002060"/>
          </a:solidFill>
          <a:latin typeface="Helvetica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rgbClr val="002060"/>
          </a:solidFill>
          <a:latin typeface="Helvetica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002060"/>
          </a:solidFill>
          <a:latin typeface="Helvetica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rgbClr val="002060"/>
          </a:solidFill>
          <a:latin typeface="Helvetica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229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22FBC-6B50-484D-BD01-127442BBEF40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18/08/2017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5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4800" kern="1200">
          <a:solidFill>
            <a:srgbClr val="002060"/>
          </a:solidFill>
          <a:latin typeface="Helvetica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rgbClr val="002060"/>
          </a:solidFill>
          <a:latin typeface="Helvetica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rgbClr val="002060"/>
          </a:solidFill>
          <a:latin typeface="Helvetica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rgbClr val="002060"/>
          </a:solidFill>
          <a:latin typeface="Helvetica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002060"/>
          </a:solidFill>
          <a:latin typeface="Helvetica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rgbClr val="002060"/>
          </a:solidFill>
          <a:latin typeface="Helvetica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229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824B2-BECB-4C53-81C2-0BB06024622C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18/08/2017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4800" kern="1200">
          <a:solidFill>
            <a:srgbClr val="002060"/>
          </a:solidFill>
          <a:latin typeface="Helvetica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rgbClr val="002060"/>
          </a:solidFill>
          <a:latin typeface="Helvetica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rgbClr val="002060"/>
          </a:solidFill>
          <a:latin typeface="Helvetica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rgbClr val="002060"/>
          </a:solidFill>
          <a:latin typeface="Helvetica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002060"/>
          </a:solidFill>
          <a:latin typeface="Helvetica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rgbClr val="002060"/>
          </a:solidFill>
          <a:latin typeface="Helvetica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229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2428E-7F6E-4FE7-9DC4-8A95B246DC36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18/08/2017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DEE76-20D1-401A-8AAC-2934CE8E22A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0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4800" kern="1200">
          <a:solidFill>
            <a:srgbClr val="002060"/>
          </a:solidFill>
          <a:latin typeface="Helvetica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rgbClr val="002060"/>
          </a:solidFill>
          <a:latin typeface="Helvetica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rgbClr val="002060"/>
          </a:solidFill>
          <a:latin typeface="Helvetica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rgbClr val="002060"/>
          </a:solidFill>
          <a:latin typeface="Helvetica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002060"/>
          </a:solidFill>
          <a:latin typeface="Helvetica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rgbClr val="002060"/>
          </a:solidFill>
          <a:latin typeface="Helvetica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4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5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8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8.xml"/><Relationship Id="rId5" Type="http://schemas.openxmlformats.org/officeDocument/2006/relationships/chart" Target="../charts/chart20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1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2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8.xml"/><Relationship Id="rId5" Type="http://schemas.openxmlformats.org/officeDocument/2006/relationships/chart" Target="../charts/chart23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4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8.xml"/><Relationship Id="rId5" Type="http://schemas.openxmlformats.org/officeDocument/2006/relationships/chart" Target="../charts/chart25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6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8.xml"/><Relationship Id="rId5" Type="http://schemas.openxmlformats.org/officeDocument/2006/relationships/chart" Target="../charts/chart27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ta.inegi.org.mx/proyectos/encestablecimientos/especiales/enafi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304800" y="908678"/>
            <a:ext cx="11468100" cy="342701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MX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Encuesta Nacional </a:t>
            </a:r>
            <a:r>
              <a:rPr lang="es-MX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</a:t>
            </a:r>
            <a:br>
              <a:rPr lang="es-MX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MX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Financiamiento de las Empresas</a:t>
            </a:r>
            <a:br>
              <a:rPr lang="es-MX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MX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(ENAFIN) 2015</a:t>
            </a:r>
            <a:endParaRPr lang="es-MX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8436299" y="5476775"/>
            <a:ext cx="3026046" cy="345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3733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Agosto 2017</a:t>
            </a:r>
            <a:endParaRPr lang="es-MX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156391" y="6309368"/>
            <a:ext cx="2844800" cy="365125"/>
          </a:xfrm>
        </p:spPr>
        <p:txBody>
          <a:bodyPr/>
          <a:lstStyle/>
          <a:p>
            <a:fld id="{DB5DEE76-20D1-401A-8AAC-2934CE8E22A3}" type="slidenum">
              <a:rPr lang="es-MX" sz="1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es-MX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7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36860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Nivel </a:t>
            </a:r>
            <a:r>
              <a:rPr lang="es-ES_tradnl" sz="3200" b="1" dirty="0">
                <a:latin typeface="Arial" panose="020B0604020202020204" pitchFamily="34" charset="0"/>
                <a:cs typeface="Arial" panose="020B0604020202020204" pitchFamily="34" charset="0"/>
              </a:rPr>
              <a:t>de estudios </a:t>
            </a:r>
            <a:r>
              <a:rPr lang="es-ES_trad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 propietario de la empresa, 2015 </a:t>
            </a:r>
            <a:endParaRPr lang="es-ES_tradn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0" y="965745"/>
            <a:ext cx="12036759" cy="5375946"/>
            <a:chOff x="0" y="965745"/>
            <a:chExt cx="12036759" cy="5375946"/>
          </a:xfrm>
        </p:grpSpPr>
        <p:sp>
          <p:nvSpPr>
            <p:cNvPr id="11" name="CuadroTexto 10"/>
            <p:cNvSpPr txBox="1"/>
            <p:nvPr/>
          </p:nvSpPr>
          <p:spPr>
            <a:xfrm>
              <a:off x="0" y="965745"/>
              <a:ext cx="1620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="1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Porcentaje</a:t>
              </a:r>
            </a:p>
          </p:txBody>
        </p:sp>
        <p:graphicFrame>
          <p:nvGraphicFramePr>
            <p:cNvPr id="5" name="Gráfico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22865536"/>
                </p:ext>
              </p:extLst>
            </p:nvPr>
          </p:nvGraphicFramePr>
          <p:xfrm>
            <a:off x="155241" y="1379761"/>
            <a:ext cx="11881518" cy="49619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200426" y="6296949"/>
            <a:ext cx="2844800" cy="365125"/>
          </a:xfrm>
        </p:spPr>
        <p:txBody>
          <a:bodyPr/>
          <a:lstStyle/>
          <a:p>
            <a:fld id="{6F21988E-5877-4B4D-984F-91196EF5930C}" type="slidenum">
              <a:rPr lang="es-MX" sz="1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s-MX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13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2135494" y="1088701"/>
            <a:ext cx="7893423" cy="3600460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2060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MX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Financiamiento </a:t>
            </a:r>
            <a:r>
              <a:rPr lang="es-MX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MX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las Empresas</a:t>
            </a:r>
            <a:endParaRPr lang="es-MX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198726" y="6309368"/>
            <a:ext cx="2844800" cy="365125"/>
          </a:xfrm>
        </p:spPr>
        <p:txBody>
          <a:bodyPr/>
          <a:lstStyle/>
          <a:p>
            <a:fld id="{DB5DEE76-20D1-401A-8AAC-2934CE8E22A3}" type="slidenum">
              <a:rPr lang="es-MX" sz="1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s-MX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>
            <a:spLocks noGrp="1"/>
          </p:cNvSpPr>
          <p:nvPr>
            <p:ph type="title"/>
          </p:nvPr>
        </p:nvSpPr>
        <p:spPr>
          <a:xfrm>
            <a:off x="178935" y="366288"/>
            <a:ext cx="11761694" cy="1080138"/>
          </a:xfrm>
        </p:spPr>
        <p:txBody>
          <a:bodyPr/>
          <a:lstStyle/>
          <a:p>
            <a:r>
              <a:rPr lang="es-ES_tradnl" sz="32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Empresas que han solicitado o tenido financiamiento desde que iniciaron operaciones</a:t>
            </a:r>
            <a:endParaRPr lang="es-ES_tradnl" sz="3200" b="1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78935" y="1264081"/>
            <a:ext cx="11925648" cy="5240158"/>
            <a:chOff x="178935" y="1264081"/>
            <a:chExt cx="11925648" cy="5240158"/>
          </a:xfrm>
        </p:grpSpPr>
        <p:graphicFrame>
          <p:nvGraphicFramePr>
            <p:cNvPr id="10" name="Gráfico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86164967"/>
                </p:ext>
              </p:extLst>
            </p:nvPr>
          </p:nvGraphicFramePr>
          <p:xfrm>
            <a:off x="342889" y="1628770"/>
            <a:ext cx="11761694" cy="48754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1" name="CuadroTexto 10"/>
            <p:cNvSpPr txBox="1"/>
            <p:nvPr/>
          </p:nvSpPr>
          <p:spPr>
            <a:xfrm>
              <a:off x="178935" y="1264081"/>
              <a:ext cx="1415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="1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Porcentaje</a:t>
              </a:r>
            </a:p>
          </p:txBody>
        </p:sp>
      </p:grp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9215660" y="6293739"/>
            <a:ext cx="2844800" cy="365125"/>
          </a:xfrm>
        </p:spPr>
        <p:txBody>
          <a:bodyPr/>
          <a:lstStyle/>
          <a:p>
            <a:fld id="{DB5DEE76-20D1-401A-8AAC-2934CE8E22A3}" type="slidenum">
              <a:rPr lang="es-MX" sz="1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6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>
            <a:spLocks noGrp="1"/>
          </p:cNvSpPr>
          <p:nvPr>
            <p:ph type="title"/>
          </p:nvPr>
        </p:nvSpPr>
        <p:spPr>
          <a:xfrm>
            <a:off x="244774" y="368609"/>
            <a:ext cx="11761694" cy="661007"/>
          </a:xfrm>
        </p:spPr>
        <p:txBody>
          <a:bodyPr/>
          <a:lstStyle/>
          <a:p>
            <a:r>
              <a:rPr lang="es-ES_tradnl" sz="32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Empresas que solicitan crédito, 2014</a:t>
            </a:r>
            <a:endParaRPr lang="es-ES_tradnl" sz="3200" b="1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44774" y="868036"/>
            <a:ext cx="11761694" cy="5426483"/>
            <a:chOff x="244774" y="868036"/>
            <a:chExt cx="11761694" cy="5426483"/>
          </a:xfrm>
        </p:grpSpPr>
        <p:graphicFrame>
          <p:nvGraphicFramePr>
            <p:cNvPr id="7" name="Gráfico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55045732"/>
                </p:ext>
              </p:extLst>
            </p:nvPr>
          </p:nvGraphicFramePr>
          <p:xfrm>
            <a:off x="394507" y="1253876"/>
            <a:ext cx="11611961" cy="50406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9" name="CuadroTexto 8"/>
            <p:cNvSpPr txBox="1"/>
            <p:nvPr/>
          </p:nvSpPr>
          <p:spPr>
            <a:xfrm>
              <a:off x="244774" y="868036"/>
              <a:ext cx="1415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="1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Porcentaje</a:t>
              </a:r>
            </a:p>
          </p:txBody>
        </p:sp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220937" y="6287756"/>
            <a:ext cx="2844800" cy="365125"/>
          </a:xfrm>
        </p:spPr>
        <p:txBody>
          <a:bodyPr/>
          <a:lstStyle/>
          <a:p>
            <a:fld id="{6F21988E-5877-4B4D-984F-91196EF5930C}" type="slidenum">
              <a:rPr lang="es-MX" sz="1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s-MX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3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>
            <a:spLocks noGrp="1"/>
          </p:cNvSpPr>
          <p:nvPr>
            <p:ph type="title"/>
          </p:nvPr>
        </p:nvSpPr>
        <p:spPr>
          <a:xfrm>
            <a:off x="155241" y="368608"/>
            <a:ext cx="11761694" cy="704943"/>
          </a:xfrm>
        </p:spPr>
        <p:txBody>
          <a:bodyPr/>
          <a:lstStyle/>
          <a:p>
            <a:r>
              <a:rPr lang="es-ES_tradnl" sz="32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Proporción de créditos aprobados y rechazados, 2015</a:t>
            </a:r>
            <a:endParaRPr lang="es-ES_tradnl" sz="3200" b="1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9243439"/>
              </p:ext>
            </p:extLst>
          </p:nvPr>
        </p:nvGraphicFramePr>
        <p:xfrm>
          <a:off x="218857" y="1088701"/>
          <a:ext cx="11698078" cy="540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198095" y="6283967"/>
            <a:ext cx="2844800" cy="365125"/>
          </a:xfrm>
        </p:spPr>
        <p:txBody>
          <a:bodyPr/>
          <a:lstStyle/>
          <a:p>
            <a:fld id="{6F21988E-5877-4B4D-984F-91196EF5930C}" type="slidenum">
              <a:rPr lang="es-MX" sz="1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es-MX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41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>
            <a:spLocks noGrp="1"/>
          </p:cNvSpPr>
          <p:nvPr>
            <p:ph type="title"/>
          </p:nvPr>
        </p:nvSpPr>
        <p:spPr>
          <a:xfrm>
            <a:off x="155241" y="203735"/>
            <a:ext cx="11761694" cy="704943"/>
          </a:xfrm>
        </p:spPr>
        <p:txBody>
          <a:bodyPr/>
          <a:lstStyle/>
          <a:p>
            <a:r>
              <a:rPr lang="es-ES_tradnl" sz="32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Motivo del rechazo del crédito, 2015</a:t>
            </a:r>
            <a:endParaRPr lang="es-ES_tradnl" sz="3200" b="1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55241" y="6129345"/>
            <a:ext cx="1188151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spcBef>
                <a:spcPct val="0"/>
              </a:spcBef>
              <a:defRPr/>
            </a:pPr>
            <a:r>
              <a:rPr lang="es-MX" sz="1700" b="1" dirty="0" smtClean="0">
                <a:latin typeface="Arial" pitchFamily="34" charset="0"/>
                <a:cs typeface="Arial" pitchFamily="34" charset="0"/>
              </a:rPr>
              <a:t>Nota: La opción Otro incluye </a:t>
            </a:r>
            <a:r>
              <a:rPr lang="es-MX" sz="1700" b="1" i="1" dirty="0">
                <a:latin typeface="Arial" pitchFamily="34" charset="0"/>
                <a:cs typeface="Arial" pitchFamily="34" charset="0"/>
              </a:rPr>
              <a:t>N</a:t>
            </a:r>
            <a:r>
              <a:rPr lang="es-MX" sz="1700" b="1" i="1" dirty="0" smtClean="0">
                <a:latin typeface="Arial" pitchFamily="34" charset="0"/>
                <a:cs typeface="Arial" pitchFamily="34" charset="0"/>
              </a:rPr>
              <a:t>o pudo comprobar ingresos, Sin plan de negocios </a:t>
            </a:r>
            <a:r>
              <a:rPr lang="es-MX" sz="1700" b="1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s-MX" sz="1700" b="1" i="1" dirty="0" smtClean="0">
                <a:latin typeface="Arial" pitchFamily="34" charset="0"/>
                <a:cs typeface="Arial" pitchFamily="34" charset="0"/>
              </a:rPr>
              <a:t> Empresa de nueva creación.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39745"/>
              </p:ext>
            </p:extLst>
          </p:nvPr>
        </p:nvGraphicFramePr>
        <p:xfrm>
          <a:off x="395463" y="804178"/>
          <a:ext cx="11521472" cy="5463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202118" y="6309368"/>
            <a:ext cx="2844800" cy="365125"/>
          </a:xfrm>
        </p:spPr>
        <p:txBody>
          <a:bodyPr/>
          <a:lstStyle/>
          <a:p>
            <a:fld id="{6F21988E-5877-4B4D-984F-91196EF5930C}" type="slidenum">
              <a:rPr lang="es-MX" sz="1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es-MX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04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>
            <a:spLocks noGrp="1"/>
          </p:cNvSpPr>
          <p:nvPr>
            <p:ph type="title"/>
          </p:nvPr>
        </p:nvSpPr>
        <p:spPr>
          <a:xfrm>
            <a:off x="-13772" y="255290"/>
            <a:ext cx="12192000" cy="826676"/>
          </a:xfrm>
        </p:spPr>
        <p:txBody>
          <a:bodyPr/>
          <a:lstStyle/>
          <a:p>
            <a:r>
              <a:rPr lang="es-ES_tradnl" sz="32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Uso del financiamiento según tipo de moneda, 2014</a:t>
            </a:r>
            <a:endParaRPr lang="es-ES_tradnl" sz="3200" b="1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00065"/>
              </p:ext>
            </p:extLst>
          </p:nvPr>
        </p:nvGraphicFramePr>
        <p:xfrm>
          <a:off x="1131595" y="908678"/>
          <a:ext cx="9901265" cy="5220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169013" y="6129345"/>
            <a:ext cx="1202298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0"/>
              </a:spcBef>
              <a:defRPr/>
            </a:pPr>
            <a:r>
              <a:rPr lang="es-MX" sz="1700" b="1" dirty="0" smtClean="0">
                <a:latin typeface="Arial" pitchFamily="34" charset="0"/>
                <a:cs typeface="Arial" pitchFamily="34" charset="0"/>
              </a:rPr>
              <a:t>Nota: El financiamiento pudo ser solicitado y aprobado durante el 2014 o en años anteriores.</a:t>
            </a:r>
            <a:endParaRPr lang="es-MX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9215660" y="6289382"/>
            <a:ext cx="2844800" cy="365125"/>
          </a:xfrm>
        </p:spPr>
        <p:txBody>
          <a:bodyPr/>
          <a:lstStyle/>
          <a:p>
            <a:fld id="{6F21988E-5877-4B4D-984F-91196EF5930C}" type="slidenum">
              <a:rPr lang="es-MX" sz="1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s-MX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90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>
            <a:spLocks noGrp="1"/>
          </p:cNvSpPr>
          <p:nvPr>
            <p:ph type="title"/>
          </p:nvPr>
        </p:nvSpPr>
        <p:spPr>
          <a:xfrm>
            <a:off x="244774" y="368609"/>
            <a:ext cx="11761694" cy="661007"/>
          </a:xfrm>
        </p:spPr>
        <p:txBody>
          <a:bodyPr/>
          <a:lstStyle/>
          <a:p>
            <a:r>
              <a:rPr lang="es-ES_tradnl" sz="32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Fuente de financiamiento en moneda nacional, 2014</a:t>
            </a:r>
            <a:endParaRPr lang="es-ES_tradnl" sz="3200" b="1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8 CuadroTexto"/>
          <p:cNvSpPr txBox="1"/>
          <p:nvPr/>
        </p:nvSpPr>
        <p:spPr>
          <a:xfrm>
            <a:off x="244774" y="5962080"/>
            <a:ext cx="117571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spcBef>
                <a:spcPct val="0"/>
              </a:spcBef>
              <a:defRPr/>
            </a:pPr>
            <a:r>
              <a:rPr lang="es-MX" sz="1700" b="1" dirty="0" smtClean="0">
                <a:latin typeface="Arial" pitchFamily="34" charset="0"/>
                <a:cs typeface="Arial" pitchFamily="34" charset="0"/>
              </a:rPr>
              <a:t>Nota: Los </a:t>
            </a:r>
            <a:r>
              <a:rPr lang="es-MX" sz="1700" b="1" dirty="0">
                <a:latin typeface="Arial" pitchFamily="34" charset="0"/>
                <a:cs typeface="Arial" pitchFamily="34" charset="0"/>
              </a:rPr>
              <a:t>porcentajes no suman cien por ciento ya que las empresas pueden utilizar más de una fuente de </a:t>
            </a:r>
            <a:r>
              <a:rPr lang="es-MX" sz="1700" b="1" dirty="0" smtClean="0">
                <a:latin typeface="Arial" pitchFamily="34" charset="0"/>
                <a:cs typeface="Arial" pitchFamily="34" charset="0"/>
              </a:rPr>
              <a:t>financiamiento;</a:t>
            </a:r>
            <a:r>
              <a:rPr lang="es-MX" sz="1700" b="1" dirty="0">
                <a:latin typeface="Arial" pitchFamily="34" charset="0"/>
                <a:cs typeface="Arial" pitchFamily="34" charset="0"/>
              </a:rPr>
              <a:t> Otras incluye </a:t>
            </a:r>
            <a:r>
              <a:rPr lang="es-MX" sz="1700" b="1" i="1" dirty="0">
                <a:latin typeface="Arial" pitchFamily="34" charset="0"/>
                <a:cs typeface="Arial" pitchFamily="34" charset="0"/>
              </a:rPr>
              <a:t>Banca de desarrollo </a:t>
            </a:r>
            <a:r>
              <a:rPr lang="es-MX" sz="17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700" b="1" i="1" dirty="0">
                <a:latin typeface="Arial" pitchFamily="34" charset="0"/>
                <a:cs typeface="Arial" pitchFamily="34" charset="0"/>
              </a:rPr>
              <a:t>Programas de gobierno federal o estatal</a:t>
            </a:r>
            <a:r>
              <a:rPr lang="es-MX" sz="1700" b="1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634919" y="979070"/>
            <a:ext cx="10981403" cy="4967747"/>
            <a:chOff x="1775448" y="1326018"/>
            <a:chExt cx="8821127" cy="4459415"/>
          </a:xfrm>
        </p:grpSpPr>
        <p:sp>
          <p:nvSpPr>
            <p:cNvPr id="8" name="CuadroTexto 7"/>
            <p:cNvSpPr txBox="1"/>
            <p:nvPr/>
          </p:nvSpPr>
          <p:spPr>
            <a:xfrm>
              <a:off x="7955130" y="5416101"/>
              <a:ext cx="12601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="1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Porcentaje</a:t>
              </a:r>
            </a:p>
          </p:txBody>
        </p:sp>
        <p:graphicFrame>
          <p:nvGraphicFramePr>
            <p:cNvPr id="7" name="Gráfico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06706780"/>
                </p:ext>
              </p:extLst>
            </p:nvPr>
          </p:nvGraphicFramePr>
          <p:xfrm>
            <a:off x="1775448" y="1326018"/>
            <a:ext cx="8821127" cy="42014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9222450" y="6286790"/>
            <a:ext cx="2844800" cy="365125"/>
          </a:xfrm>
        </p:spPr>
        <p:txBody>
          <a:bodyPr/>
          <a:lstStyle/>
          <a:p>
            <a:fld id="{6F21988E-5877-4B4D-984F-91196EF5930C}" type="slidenum">
              <a:rPr lang="es-MX" sz="1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es-MX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75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>
            <a:spLocks noGrp="1"/>
          </p:cNvSpPr>
          <p:nvPr>
            <p:ph type="title"/>
          </p:nvPr>
        </p:nvSpPr>
        <p:spPr>
          <a:xfrm>
            <a:off x="155241" y="188586"/>
            <a:ext cx="11761694" cy="661007"/>
          </a:xfrm>
        </p:spPr>
        <p:txBody>
          <a:bodyPr/>
          <a:lstStyle/>
          <a:p>
            <a:r>
              <a:rPr lang="es-ES_tradnl" sz="32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Monto del financiamiento en moneda nacional, 2014</a:t>
            </a:r>
            <a:endParaRPr lang="es-ES_tradnl" sz="3200" b="1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8 CuadroTexto"/>
          <p:cNvSpPr txBox="1"/>
          <p:nvPr/>
        </p:nvSpPr>
        <p:spPr>
          <a:xfrm>
            <a:off x="221818" y="5853419"/>
            <a:ext cx="116153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spcBef>
                <a:spcPct val="0"/>
              </a:spcBef>
              <a:defRPr/>
            </a:pPr>
            <a:r>
              <a:rPr lang="es-MX" sz="1700" b="1" dirty="0" smtClean="0">
                <a:latin typeface="Arial" pitchFamily="34" charset="0"/>
                <a:cs typeface="Arial" pitchFamily="34" charset="0"/>
              </a:rPr>
              <a:t>Nota: </a:t>
            </a:r>
            <a:r>
              <a:rPr lang="es-MX" sz="1700" b="1" dirty="0">
                <a:latin typeface="Arial" pitchFamily="34" charset="0"/>
                <a:cs typeface="Arial" pitchFamily="34" charset="0"/>
              </a:rPr>
              <a:t>Los porcentajes se calculan a partir de los montos totales en miles de pesos del financiamiento </a:t>
            </a:r>
            <a:r>
              <a:rPr lang="es-MX" sz="1700" b="1" dirty="0" smtClean="0">
                <a:latin typeface="Arial" pitchFamily="34" charset="0"/>
                <a:cs typeface="Arial" pitchFamily="34" charset="0"/>
              </a:rPr>
              <a:t>usado;</a:t>
            </a:r>
            <a:endParaRPr lang="es-MX" sz="1700" b="1" i="1" dirty="0">
              <a:latin typeface="Arial" pitchFamily="34" charset="0"/>
              <a:cs typeface="Arial" pitchFamily="34" charset="0"/>
            </a:endParaRPr>
          </a:p>
          <a:p>
            <a:pPr algn="just" defTabSz="914378">
              <a:spcBef>
                <a:spcPct val="0"/>
              </a:spcBef>
              <a:defRPr/>
            </a:pPr>
            <a:r>
              <a:rPr lang="es-MX" sz="1700" b="1" dirty="0" smtClean="0">
                <a:latin typeface="Arial" pitchFamily="34" charset="0"/>
                <a:cs typeface="Arial" pitchFamily="34" charset="0"/>
              </a:rPr>
              <a:t>Otras fuentes incluye </a:t>
            </a:r>
            <a:r>
              <a:rPr lang="es-MX" sz="1700" b="1" i="1" dirty="0" smtClean="0">
                <a:latin typeface="Arial" pitchFamily="34" charset="0"/>
                <a:cs typeface="Arial" pitchFamily="34" charset="0"/>
              </a:rPr>
              <a:t>Banca de desarrollo</a:t>
            </a:r>
            <a:r>
              <a:rPr lang="es-MX" sz="17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MX" sz="1700" b="1" i="1" dirty="0" smtClean="0">
                <a:latin typeface="Arial" pitchFamily="34" charset="0"/>
                <a:cs typeface="Arial" pitchFamily="34" charset="0"/>
              </a:rPr>
              <a:t>Familiares y amigos </a:t>
            </a:r>
            <a:r>
              <a:rPr lang="es-MX" sz="1700" b="1" dirty="0" smtClean="0">
                <a:latin typeface="Arial" pitchFamily="34" charset="0"/>
                <a:cs typeface="Arial" pitchFamily="34" charset="0"/>
              </a:rPr>
              <a:t>y </a:t>
            </a:r>
            <a:r>
              <a:rPr lang="es-MX" sz="1700" b="1" i="1" dirty="0" smtClean="0">
                <a:latin typeface="Arial" pitchFamily="34" charset="0"/>
                <a:cs typeface="Arial" pitchFamily="34" charset="0"/>
              </a:rPr>
              <a:t>Programas del gobierno federal o estatal.</a:t>
            </a:r>
            <a:endParaRPr lang="es-MX" sz="1700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406552"/>
              </p:ext>
            </p:extLst>
          </p:nvPr>
        </p:nvGraphicFramePr>
        <p:xfrm>
          <a:off x="425753" y="969147"/>
          <a:ext cx="10981403" cy="4860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220199" y="6292434"/>
            <a:ext cx="2844800" cy="365125"/>
          </a:xfrm>
        </p:spPr>
        <p:txBody>
          <a:bodyPr/>
          <a:lstStyle/>
          <a:p>
            <a:fld id="{6F21988E-5877-4B4D-984F-91196EF5930C}" type="slidenum">
              <a:rPr lang="es-MX" smtClean="0"/>
              <a:pPr/>
              <a:t>18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5925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0" y="260522"/>
            <a:ext cx="12192000" cy="742650"/>
          </a:xfrm>
        </p:spPr>
        <p:txBody>
          <a:bodyPr/>
          <a:lstStyle/>
          <a:p>
            <a:r>
              <a:rPr lang="es-ES_tradnl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Monto </a:t>
            </a:r>
            <a:r>
              <a:rPr lang="es-ES_tradnl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promedio de las principales fuentes de financiamiento en moneda nacional, </a:t>
            </a:r>
            <a:r>
              <a:rPr lang="es-ES_tradnl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s-MX" sz="3200" b="1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8 CuadroTexto"/>
          <p:cNvSpPr txBox="1"/>
          <p:nvPr/>
        </p:nvSpPr>
        <p:spPr>
          <a:xfrm>
            <a:off x="335264" y="1287822"/>
            <a:ext cx="1427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spcBef>
                <a:spcPct val="0"/>
              </a:spcBef>
              <a:defRPr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Miles de pesos</a:t>
            </a:r>
            <a:endParaRPr lang="es-MX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081518"/>
              </p:ext>
            </p:extLst>
          </p:nvPr>
        </p:nvGraphicFramePr>
        <p:xfrm>
          <a:off x="515287" y="1988816"/>
          <a:ext cx="11161426" cy="4251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220195" y="6283967"/>
            <a:ext cx="2844800" cy="365125"/>
          </a:xfrm>
        </p:spPr>
        <p:txBody>
          <a:bodyPr/>
          <a:lstStyle/>
          <a:p>
            <a:fld id="{6F21988E-5877-4B4D-984F-91196EF5930C}" type="slidenum">
              <a:rPr lang="es-MX" smtClean="0"/>
              <a:pPr/>
              <a:t>19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0449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8258" y="424266"/>
            <a:ext cx="4827604" cy="482792"/>
          </a:xfrm>
        </p:spPr>
        <p:txBody>
          <a:bodyPr/>
          <a:lstStyle/>
          <a:p>
            <a:r>
              <a:rPr lang="es-MX" sz="36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Objetivo general</a:t>
            </a:r>
            <a:endParaRPr lang="es-MX" sz="3600" b="1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95310" y="1268724"/>
            <a:ext cx="108013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Obtener información sobre las fuentes del financiamiento, el uso y las necesidades de servicios financieros por parte de las empresas, que sirva como elemento para la generación de indicadores relacionados con esta temática y que contribuya al diseño de políticas públicas</a:t>
            </a:r>
            <a:endParaRPr lang="es-MX" sz="3200" b="1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156391" y="6309368"/>
            <a:ext cx="2844800" cy="365125"/>
          </a:xfrm>
        </p:spPr>
        <p:txBody>
          <a:bodyPr/>
          <a:lstStyle/>
          <a:p>
            <a:fld id="{6F21988E-5877-4B4D-984F-91196EF5930C}" type="slidenum">
              <a:rPr lang="es-MX" sz="1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s-MX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2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>
            <a:spLocks noGrp="1"/>
          </p:cNvSpPr>
          <p:nvPr>
            <p:ph type="title"/>
          </p:nvPr>
        </p:nvSpPr>
        <p:spPr>
          <a:xfrm>
            <a:off x="335264" y="188586"/>
            <a:ext cx="11761694" cy="661007"/>
          </a:xfrm>
        </p:spPr>
        <p:txBody>
          <a:bodyPr/>
          <a:lstStyle/>
          <a:p>
            <a:r>
              <a:rPr lang="es-ES_tradnl" sz="32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Motivos para acudir a la banca comercial, 2015</a:t>
            </a:r>
            <a:endParaRPr lang="es-ES_tradnl" sz="3200" b="1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8 CuadroTexto"/>
          <p:cNvSpPr txBox="1"/>
          <p:nvPr/>
        </p:nvSpPr>
        <p:spPr>
          <a:xfrm>
            <a:off x="339794" y="5800814"/>
            <a:ext cx="1175716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spcBef>
                <a:spcPct val="0"/>
              </a:spcBef>
              <a:defRPr/>
            </a:pPr>
            <a:r>
              <a:rPr lang="es-MX" sz="1700" b="1" dirty="0" smtClean="0">
                <a:latin typeface="Arial" pitchFamily="34" charset="0"/>
                <a:cs typeface="Arial" pitchFamily="34" charset="0"/>
              </a:rPr>
              <a:t>Nota: Los porcentajes no suman cien por ciento debido a que las empresas podían seleccionar más de una opción.</a:t>
            </a:r>
            <a:endParaRPr lang="es-MX" sz="17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914378">
              <a:spcBef>
                <a:spcPct val="0"/>
              </a:spcBef>
              <a:defRPr/>
            </a:pPr>
            <a:endParaRPr lang="es-MX" sz="17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240222" y="655107"/>
            <a:ext cx="11856736" cy="5220667"/>
            <a:chOff x="0" y="908678"/>
            <a:chExt cx="11856736" cy="5220667"/>
          </a:xfrm>
        </p:grpSpPr>
        <p:sp>
          <p:nvSpPr>
            <p:cNvPr id="9" name="CuadroTexto 8"/>
            <p:cNvSpPr txBox="1"/>
            <p:nvPr/>
          </p:nvSpPr>
          <p:spPr>
            <a:xfrm>
              <a:off x="0" y="1029616"/>
              <a:ext cx="1440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="1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Porcentaje</a:t>
              </a:r>
            </a:p>
          </p:txBody>
        </p:sp>
        <p:graphicFrame>
          <p:nvGraphicFramePr>
            <p:cNvPr id="6" name="Gráfico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68928296"/>
                </p:ext>
              </p:extLst>
            </p:nvPr>
          </p:nvGraphicFramePr>
          <p:xfrm>
            <a:off x="244774" y="908678"/>
            <a:ext cx="11611962" cy="5220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226757" y="6274963"/>
            <a:ext cx="2844800" cy="365125"/>
          </a:xfrm>
        </p:spPr>
        <p:txBody>
          <a:bodyPr/>
          <a:lstStyle/>
          <a:p>
            <a:fld id="{6F21988E-5877-4B4D-984F-91196EF5930C}" type="slidenum">
              <a:rPr lang="es-MX" smtClean="0"/>
              <a:pPr/>
              <a:t>20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904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>
            <a:spLocks noGrp="1"/>
          </p:cNvSpPr>
          <p:nvPr>
            <p:ph type="title"/>
          </p:nvPr>
        </p:nvSpPr>
        <p:spPr>
          <a:xfrm>
            <a:off x="244774" y="368609"/>
            <a:ext cx="11761694" cy="661007"/>
          </a:xfrm>
        </p:spPr>
        <p:txBody>
          <a:bodyPr/>
          <a:lstStyle/>
          <a:p>
            <a:r>
              <a:rPr lang="es-ES_tradnl" sz="3200" b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Tasa promedio de interés anual del crédito aprobado</a:t>
            </a:r>
          </a:p>
        </p:txBody>
      </p:sp>
      <p:sp>
        <p:nvSpPr>
          <p:cNvPr id="10" name="8 CuadroTexto"/>
          <p:cNvSpPr txBox="1"/>
          <p:nvPr/>
        </p:nvSpPr>
        <p:spPr>
          <a:xfrm>
            <a:off x="141916" y="6206005"/>
            <a:ext cx="1175716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spcBef>
                <a:spcPct val="0"/>
              </a:spcBef>
              <a:defRPr/>
            </a:pPr>
            <a:r>
              <a:rPr lang="es-MX" sz="1700" b="1" dirty="0">
                <a:latin typeface="Arial" pitchFamily="34" charset="0"/>
                <a:cs typeface="Arial" pitchFamily="34" charset="0"/>
              </a:rPr>
              <a:t>Nota: Otras </a:t>
            </a:r>
            <a:r>
              <a:rPr lang="es-MX" sz="1700" b="1" dirty="0" smtClean="0">
                <a:latin typeface="Arial" pitchFamily="34" charset="0"/>
                <a:cs typeface="Arial" pitchFamily="34" charset="0"/>
              </a:rPr>
              <a:t>fuentes incluye </a:t>
            </a:r>
            <a:r>
              <a:rPr lang="es-MX" sz="1700" b="1" i="1" dirty="0">
                <a:latin typeface="Arial" pitchFamily="34" charset="0"/>
                <a:cs typeface="Arial" pitchFamily="34" charset="0"/>
              </a:rPr>
              <a:t>B</a:t>
            </a:r>
            <a:r>
              <a:rPr lang="es-MX" sz="1700" b="1" i="1" dirty="0" smtClean="0">
                <a:latin typeface="Arial" pitchFamily="34" charset="0"/>
                <a:cs typeface="Arial" pitchFamily="34" charset="0"/>
              </a:rPr>
              <a:t>anca </a:t>
            </a:r>
            <a:r>
              <a:rPr lang="es-MX" sz="1700" b="1" i="1" dirty="0">
                <a:latin typeface="Arial" pitchFamily="34" charset="0"/>
                <a:cs typeface="Arial" pitchFamily="34" charset="0"/>
              </a:rPr>
              <a:t>de desarrollo </a:t>
            </a:r>
            <a:r>
              <a:rPr lang="es-MX" sz="17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700" b="1" i="1" dirty="0">
                <a:latin typeface="Arial" pitchFamily="34" charset="0"/>
                <a:cs typeface="Arial" pitchFamily="34" charset="0"/>
              </a:rPr>
              <a:t>P</a:t>
            </a:r>
            <a:r>
              <a:rPr lang="es-MX" sz="1700" b="1" i="1" dirty="0" smtClean="0">
                <a:latin typeface="Arial" pitchFamily="34" charset="0"/>
                <a:cs typeface="Arial" pitchFamily="34" charset="0"/>
              </a:rPr>
              <a:t>rogramas </a:t>
            </a:r>
            <a:r>
              <a:rPr lang="es-MX" sz="1700" b="1" i="1" dirty="0">
                <a:latin typeface="Arial" pitchFamily="34" charset="0"/>
                <a:cs typeface="Arial" pitchFamily="34" charset="0"/>
              </a:rPr>
              <a:t>de gobierno federal o estatal</a:t>
            </a:r>
            <a:r>
              <a:rPr lang="es-MX" sz="17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55241" y="1023646"/>
            <a:ext cx="11701495" cy="5182359"/>
            <a:chOff x="155241" y="1023646"/>
            <a:chExt cx="11701495" cy="5182359"/>
          </a:xfrm>
        </p:grpSpPr>
        <p:sp>
          <p:nvSpPr>
            <p:cNvPr id="11" name="CuadroTexto 10"/>
            <p:cNvSpPr txBox="1"/>
            <p:nvPr/>
          </p:nvSpPr>
          <p:spPr>
            <a:xfrm>
              <a:off x="155241" y="1023646"/>
              <a:ext cx="15173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="1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Porcentaje</a:t>
              </a:r>
            </a:p>
          </p:txBody>
        </p:sp>
        <p:graphicFrame>
          <p:nvGraphicFramePr>
            <p:cNvPr id="6" name="Gráfico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32276161"/>
                </p:ext>
              </p:extLst>
            </p:nvPr>
          </p:nvGraphicFramePr>
          <p:xfrm>
            <a:off x="335264" y="1448746"/>
            <a:ext cx="11521472" cy="47572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9203261" y="6283967"/>
            <a:ext cx="2844800" cy="365125"/>
          </a:xfrm>
        </p:spPr>
        <p:txBody>
          <a:bodyPr/>
          <a:lstStyle/>
          <a:p>
            <a:fld id="{6F21988E-5877-4B4D-984F-91196EF5930C}" type="slidenum">
              <a:rPr lang="es-MX" smtClean="0"/>
              <a:pPr/>
              <a:t>21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2816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>
            <a:spLocks noGrp="1"/>
          </p:cNvSpPr>
          <p:nvPr>
            <p:ph type="title"/>
          </p:nvPr>
        </p:nvSpPr>
        <p:spPr>
          <a:xfrm>
            <a:off x="335264" y="188586"/>
            <a:ext cx="11761694" cy="755462"/>
          </a:xfrm>
        </p:spPr>
        <p:txBody>
          <a:bodyPr/>
          <a:lstStyle/>
          <a:p>
            <a:r>
              <a:rPr lang="es-ES" sz="32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Motivo por el que nunca se ha solicitado crédito</a:t>
            </a:r>
            <a:endParaRPr lang="es-MX" sz="3200" b="1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8 CuadroTexto"/>
          <p:cNvSpPr txBox="1"/>
          <p:nvPr/>
        </p:nvSpPr>
        <p:spPr>
          <a:xfrm>
            <a:off x="280965" y="6062424"/>
            <a:ext cx="111767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spcBef>
                <a:spcPct val="0"/>
              </a:spcBef>
              <a:defRPr/>
            </a:pPr>
            <a:r>
              <a:rPr lang="es-MX" sz="1700" b="1" dirty="0" smtClean="0">
                <a:latin typeface="Arial" pitchFamily="34" charset="0"/>
                <a:cs typeface="Arial" pitchFamily="34" charset="0"/>
              </a:rPr>
              <a:t>Nota: La opción Otros incluye </a:t>
            </a:r>
            <a:r>
              <a:rPr lang="es-MX" sz="1700" b="1" i="1" dirty="0">
                <a:latin typeface="Arial" pitchFamily="34" charset="0"/>
                <a:cs typeface="Arial" pitchFamily="34" charset="0"/>
              </a:rPr>
              <a:t>N</a:t>
            </a:r>
            <a:r>
              <a:rPr lang="es-MX" sz="1700" b="1" i="1" dirty="0" smtClean="0">
                <a:latin typeface="Arial" pitchFamily="34" charset="0"/>
                <a:cs typeface="Arial" pitchFamily="34" charset="0"/>
              </a:rPr>
              <a:t>o sabe cómo hacerlo, Mal historial crediticio </a:t>
            </a:r>
            <a:r>
              <a:rPr lang="es-MX" sz="1700" b="1" dirty="0" smtClean="0">
                <a:latin typeface="Arial" pitchFamily="34" charset="0"/>
                <a:cs typeface="Arial" pitchFamily="34" charset="0"/>
              </a:rPr>
              <a:t>y </a:t>
            </a:r>
            <a:r>
              <a:rPr lang="es-MX" sz="1700" b="1" i="1" dirty="0">
                <a:latin typeface="Arial" pitchFamily="34" charset="0"/>
                <a:cs typeface="Arial" pitchFamily="34" charset="0"/>
              </a:rPr>
              <a:t>S</a:t>
            </a:r>
            <a:r>
              <a:rPr lang="es-MX" sz="1700" b="1" i="1" dirty="0" smtClean="0">
                <a:latin typeface="Arial" pitchFamily="34" charset="0"/>
                <a:cs typeface="Arial" pitchFamily="34" charset="0"/>
              </a:rPr>
              <a:t>e tienen muchas deudas</a:t>
            </a:r>
            <a:r>
              <a:rPr lang="es-MX" sz="1700" b="1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700" b="1" dirty="0">
              <a:latin typeface="Arial" pitchFamily="34" charset="0"/>
              <a:cs typeface="Arial" pitchFamily="34" charset="0"/>
            </a:endParaRPr>
          </a:p>
          <a:p>
            <a:pPr defTabSz="914378">
              <a:spcBef>
                <a:spcPct val="0"/>
              </a:spcBef>
              <a:defRPr/>
            </a:pPr>
            <a:endParaRPr lang="es-MX" sz="17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20112" y="944048"/>
            <a:ext cx="11976846" cy="5191400"/>
            <a:chOff x="0" y="1124071"/>
            <a:chExt cx="11976846" cy="5191400"/>
          </a:xfrm>
        </p:grpSpPr>
        <p:graphicFrame>
          <p:nvGraphicFramePr>
            <p:cNvPr id="7" name="Gráfico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49942238"/>
                </p:ext>
              </p:extLst>
            </p:nvPr>
          </p:nvGraphicFramePr>
          <p:xfrm>
            <a:off x="215152" y="1268725"/>
            <a:ext cx="11761694" cy="50467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9" name="CuadroTexto 8"/>
            <p:cNvSpPr txBox="1"/>
            <p:nvPr/>
          </p:nvSpPr>
          <p:spPr>
            <a:xfrm>
              <a:off x="0" y="1124071"/>
              <a:ext cx="15173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="1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Porcentaje</a:t>
              </a:r>
            </a:p>
          </p:txBody>
        </p:sp>
      </p:grp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9220195" y="6283967"/>
            <a:ext cx="2844800" cy="365125"/>
          </a:xfrm>
        </p:spPr>
        <p:txBody>
          <a:bodyPr/>
          <a:lstStyle/>
          <a:p>
            <a:fld id="{6F21988E-5877-4B4D-984F-91196EF5930C}" type="slidenum">
              <a:rPr lang="es-MX" smtClean="0"/>
              <a:pPr/>
              <a:t>22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730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 idx="4294967295"/>
          </p:nvPr>
        </p:nvSpPr>
        <p:spPr>
          <a:xfrm>
            <a:off x="0" y="88804"/>
            <a:ext cx="12192000" cy="813428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Principal limitante del financiamiento, 2015</a:t>
            </a:r>
            <a:endParaRPr lang="es-MX" sz="3200" b="1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44775" y="6097920"/>
            <a:ext cx="1175716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spcBef>
                <a:spcPct val="0"/>
              </a:spcBef>
              <a:defRPr/>
            </a:pPr>
            <a:r>
              <a:rPr lang="es-MX" sz="1700" b="1" dirty="0" smtClean="0">
                <a:latin typeface="Arial" pitchFamily="34" charset="0"/>
                <a:cs typeface="Arial" pitchFamily="34" charset="0"/>
              </a:rPr>
              <a:t>Nota: La opción Otros incluye </a:t>
            </a:r>
            <a:r>
              <a:rPr lang="es-MX" sz="1700" b="1" i="1" dirty="0">
                <a:latin typeface="Arial" pitchFamily="34" charset="0"/>
                <a:cs typeface="Arial" pitchFamily="34" charset="0"/>
              </a:rPr>
              <a:t>C</a:t>
            </a:r>
            <a:r>
              <a:rPr lang="es-MX" sz="1700" b="1" i="1" dirty="0" smtClean="0">
                <a:latin typeface="Arial" pitchFamily="34" charset="0"/>
                <a:cs typeface="Arial" pitchFamily="34" charset="0"/>
              </a:rPr>
              <a:t>ondiciones de pago </a:t>
            </a:r>
            <a:r>
              <a:rPr lang="es-MX" sz="1700" b="1" dirty="0" smtClean="0">
                <a:latin typeface="Arial" pitchFamily="34" charset="0"/>
                <a:cs typeface="Arial" pitchFamily="34" charset="0"/>
              </a:rPr>
              <a:t>y </a:t>
            </a:r>
            <a:r>
              <a:rPr lang="es-MX" sz="1700" b="1" i="1" dirty="0" smtClean="0">
                <a:latin typeface="Arial" pitchFamily="34" charset="0"/>
                <a:cs typeface="Arial" pitchFamily="34" charset="0"/>
              </a:rPr>
              <a:t>Disponibilidad</a:t>
            </a:r>
            <a:r>
              <a:rPr lang="es-MX" sz="1700" b="1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7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038120"/>
              </p:ext>
            </p:extLst>
          </p:nvPr>
        </p:nvGraphicFramePr>
        <p:xfrm>
          <a:off x="244775" y="848574"/>
          <a:ext cx="11757164" cy="5249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198726" y="6288624"/>
            <a:ext cx="2844800" cy="365125"/>
          </a:xfrm>
        </p:spPr>
        <p:txBody>
          <a:bodyPr/>
          <a:lstStyle/>
          <a:p>
            <a:fld id="{6F21988E-5877-4B4D-984F-91196EF5930C}" type="slidenum">
              <a:rPr lang="es-MX" smtClean="0"/>
              <a:pPr/>
              <a:t>23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4420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2135494" y="1088701"/>
            <a:ext cx="7893423" cy="3600460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2060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MX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Financiamiento </a:t>
            </a:r>
            <a:r>
              <a:rPr lang="es-MX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MX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las Empresas con Recursos Propios</a:t>
            </a:r>
            <a:endParaRPr lang="es-MX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198726" y="6280160"/>
            <a:ext cx="2844800" cy="365125"/>
          </a:xfrm>
        </p:spPr>
        <p:txBody>
          <a:bodyPr/>
          <a:lstStyle/>
          <a:p>
            <a:fld id="{DB5DEE76-20D1-401A-8AAC-2934CE8E22A3}" type="slidenum">
              <a:rPr lang="es-MX" smtClean="0"/>
              <a:pPr/>
              <a:t>24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015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>
            <a:spLocks noGrp="1"/>
          </p:cNvSpPr>
          <p:nvPr>
            <p:ph type="title"/>
          </p:nvPr>
        </p:nvSpPr>
        <p:spPr>
          <a:xfrm>
            <a:off x="0" y="368609"/>
            <a:ext cx="12192000" cy="661420"/>
          </a:xfrm>
        </p:spPr>
        <p:txBody>
          <a:bodyPr/>
          <a:lstStyle/>
          <a:p>
            <a:r>
              <a:rPr lang="es-ES_tradnl" sz="32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Uso de recursos propios para solventar las operaciones, 2014</a:t>
            </a:r>
            <a:endParaRPr lang="es-ES_tradnl" sz="3200" b="1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55241" y="1023646"/>
            <a:ext cx="11701495" cy="5285722"/>
            <a:chOff x="155241" y="1023646"/>
            <a:chExt cx="11701495" cy="5285722"/>
          </a:xfrm>
        </p:grpSpPr>
        <p:graphicFrame>
          <p:nvGraphicFramePr>
            <p:cNvPr id="5" name="Gráfico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92526013"/>
                </p:ext>
              </p:extLst>
            </p:nvPr>
          </p:nvGraphicFramePr>
          <p:xfrm>
            <a:off x="335264" y="1448747"/>
            <a:ext cx="11521472" cy="48606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6" name="CuadroTexto 5"/>
            <p:cNvSpPr txBox="1"/>
            <p:nvPr/>
          </p:nvSpPr>
          <p:spPr>
            <a:xfrm>
              <a:off x="155241" y="1023646"/>
              <a:ext cx="15173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="1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Porcentaje</a:t>
              </a:r>
            </a:p>
          </p:txBody>
        </p:sp>
      </p:grp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9215660" y="6283967"/>
            <a:ext cx="2844800" cy="365125"/>
          </a:xfrm>
        </p:spPr>
        <p:txBody>
          <a:bodyPr/>
          <a:lstStyle/>
          <a:p>
            <a:fld id="{6F21988E-5877-4B4D-984F-91196EF5930C}" type="slidenum">
              <a:rPr lang="es-MX" smtClean="0"/>
              <a:pPr/>
              <a:t>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256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>
            <a:spLocks noGrp="1"/>
          </p:cNvSpPr>
          <p:nvPr>
            <p:ph type="title"/>
          </p:nvPr>
        </p:nvSpPr>
        <p:spPr>
          <a:xfrm>
            <a:off x="0" y="181418"/>
            <a:ext cx="12192000" cy="727260"/>
          </a:xfrm>
        </p:spPr>
        <p:txBody>
          <a:bodyPr/>
          <a:lstStyle/>
          <a:p>
            <a:r>
              <a:rPr lang="es-MX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Fuentes de financiamiento con recursos </a:t>
            </a:r>
            <a:r>
              <a:rPr lang="es-MX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propios</a:t>
            </a:r>
            <a:r>
              <a:rPr lang="es-ES_tradnl" sz="32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, 2014</a:t>
            </a:r>
            <a:endParaRPr lang="es-ES_tradnl" sz="3200" b="1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8 CuadroTexto"/>
          <p:cNvSpPr txBox="1"/>
          <p:nvPr/>
        </p:nvSpPr>
        <p:spPr>
          <a:xfrm>
            <a:off x="155241" y="6003526"/>
            <a:ext cx="114252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MX" sz="1700" b="1" dirty="0" smtClean="0">
                <a:latin typeface="Arial" pitchFamily="34" charset="0"/>
                <a:cs typeface="Arial" pitchFamily="34" charset="0"/>
              </a:rPr>
              <a:t>Nota: Los </a:t>
            </a:r>
            <a:r>
              <a:rPr lang="es-MX" sz="1700" b="1" dirty="0">
                <a:latin typeface="Arial" pitchFamily="34" charset="0"/>
                <a:cs typeface="Arial" pitchFamily="34" charset="0"/>
              </a:rPr>
              <a:t>porcentajes no suman cien por ciento ya que las empresas pueden utilizar más de una </a:t>
            </a:r>
            <a:r>
              <a:rPr lang="es-MX" sz="1700" b="1" dirty="0" smtClean="0">
                <a:latin typeface="Arial" pitchFamily="34" charset="0"/>
                <a:cs typeface="Arial" pitchFamily="34" charset="0"/>
              </a:rPr>
              <a:t>fuente;  </a:t>
            </a:r>
            <a:r>
              <a:rPr lang="es-MX" sz="1700" b="1" dirty="0">
                <a:latin typeface="Arial" pitchFamily="34" charset="0"/>
                <a:cs typeface="Arial" pitchFamily="34" charset="0"/>
              </a:rPr>
              <a:t>Los </a:t>
            </a:r>
            <a:r>
              <a:rPr lang="es-MX" sz="1700" b="1" dirty="0" smtClean="0">
                <a:latin typeface="Arial" pitchFamily="34" charset="0"/>
                <a:cs typeface="Arial" pitchFamily="34" charset="0"/>
              </a:rPr>
              <a:t>Ahorros incluyen </a:t>
            </a:r>
            <a:r>
              <a:rPr lang="es-MX" sz="1700" b="1" i="1" dirty="0">
                <a:latin typeface="Arial" pitchFamily="34" charset="0"/>
                <a:cs typeface="Arial" pitchFamily="34" charset="0"/>
              </a:rPr>
              <a:t>A</a:t>
            </a:r>
            <a:r>
              <a:rPr lang="es-MX" sz="1700" b="1" i="1" dirty="0" smtClean="0">
                <a:latin typeface="Arial" pitchFamily="34" charset="0"/>
                <a:cs typeface="Arial" pitchFamily="34" charset="0"/>
              </a:rPr>
              <a:t>portaciones y recursos de los socios.</a:t>
            </a:r>
            <a:endParaRPr lang="es-MX" sz="17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0" y="908678"/>
            <a:ext cx="12036758" cy="5094848"/>
            <a:chOff x="0" y="1079413"/>
            <a:chExt cx="12036758" cy="5094848"/>
          </a:xfrm>
        </p:grpSpPr>
        <p:graphicFrame>
          <p:nvGraphicFramePr>
            <p:cNvPr id="7" name="Gráfico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56019165"/>
                </p:ext>
              </p:extLst>
            </p:nvPr>
          </p:nvGraphicFramePr>
          <p:xfrm>
            <a:off x="236789" y="1448746"/>
            <a:ext cx="11799969" cy="47255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1" name="CuadroTexto 10"/>
            <p:cNvSpPr txBox="1"/>
            <p:nvPr/>
          </p:nvSpPr>
          <p:spPr>
            <a:xfrm>
              <a:off x="0" y="1079413"/>
              <a:ext cx="1541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="1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Porcentaje</a:t>
              </a:r>
            </a:p>
          </p:txBody>
        </p:sp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212295" y="6277434"/>
            <a:ext cx="2844800" cy="365125"/>
          </a:xfrm>
        </p:spPr>
        <p:txBody>
          <a:bodyPr/>
          <a:lstStyle/>
          <a:p>
            <a:fld id="{6F21988E-5877-4B4D-984F-91196EF5930C}" type="slidenum">
              <a:rPr lang="es-MX" smtClean="0"/>
              <a:pPr/>
              <a:t>26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7946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2135494" y="1088701"/>
            <a:ext cx="7893423" cy="3600460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2060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MX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Financiamiento </a:t>
            </a:r>
            <a:r>
              <a:rPr lang="es-MX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MX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las Empresas con Aportaciones de Inversionistas</a:t>
            </a:r>
            <a:endParaRPr lang="es-MX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207193" y="6305561"/>
            <a:ext cx="2844800" cy="365125"/>
          </a:xfrm>
        </p:spPr>
        <p:txBody>
          <a:bodyPr/>
          <a:lstStyle/>
          <a:p>
            <a:fld id="{DB5DEE76-20D1-401A-8AAC-2934CE8E22A3}" type="slidenum">
              <a:rPr lang="es-MX" smtClean="0"/>
              <a:pPr/>
              <a:t>27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83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 idx="4294967295"/>
          </p:nvPr>
        </p:nvSpPr>
        <p:spPr>
          <a:xfrm>
            <a:off x="0" y="368608"/>
            <a:ext cx="12192000" cy="725303"/>
          </a:xfrm>
        </p:spPr>
        <p:txBody>
          <a:bodyPr>
            <a:normAutofit/>
          </a:bodyPr>
          <a:lstStyle/>
          <a:p>
            <a:r>
              <a:rPr lang="es-ES_tradnl" sz="32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Empresas que </a:t>
            </a:r>
            <a:r>
              <a:rPr lang="es-ES" sz="32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obtuvieron recursos de </a:t>
            </a:r>
            <a:r>
              <a:rPr lang="es-ES" sz="3200" b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inversionistas</a:t>
            </a:r>
            <a:r>
              <a:rPr lang="es-ES" sz="32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, 2014</a:t>
            </a:r>
            <a:endParaRPr lang="es-MX" sz="3200" b="1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420743"/>
              </p:ext>
            </p:extLst>
          </p:nvPr>
        </p:nvGraphicFramePr>
        <p:xfrm>
          <a:off x="515287" y="1268724"/>
          <a:ext cx="11161426" cy="5373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215660" y="6288624"/>
            <a:ext cx="2844800" cy="365125"/>
          </a:xfrm>
        </p:spPr>
        <p:txBody>
          <a:bodyPr/>
          <a:lstStyle/>
          <a:p>
            <a:fld id="{6F21988E-5877-4B4D-984F-91196EF5930C}" type="slidenum">
              <a:rPr lang="es-MX" smtClean="0"/>
              <a:pPr/>
              <a:t>28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8346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 idx="4294967295"/>
          </p:nvPr>
        </p:nvSpPr>
        <p:spPr>
          <a:xfrm>
            <a:off x="0" y="9292"/>
            <a:ext cx="12192000" cy="813428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Origen de las aportaciones de inversionistas, 2014</a:t>
            </a:r>
            <a:endParaRPr lang="es-MX" sz="3200" b="1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66089" y="769062"/>
            <a:ext cx="11410624" cy="4953487"/>
            <a:chOff x="266089" y="995835"/>
            <a:chExt cx="11410624" cy="4953487"/>
          </a:xfrm>
        </p:grpSpPr>
        <p:graphicFrame>
          <p:nvGraphicFramePr>
            <p:cNvPr id="11" name="10 Gráfico"/>
            <p:cNvGraphicFramePr/>
            <p:nvPr>
              <p:extLst>
                <p:ext uri="{D42A27DB-BD31-4B8C-83A1-F6EECF244321}">
                  <p14:modId xmlns:p14="http://schemas.microsoft.com/office/powerpoint/2010/main" val="2846513356"/>
                </p:ext>
              </p:extLst>
            </p:nvPr>
          </p:nvGraphicFramePr>
          <p:xfrm>
            <a:off x="515287" y="1448748"/>
            <a:ext cx="11161426" cy="45005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0" name="CuadroTexto 1"/>
            <p:cNvSpPr txBox="1"/>
            <p:nvPr/>
          </p:nvSpPr>
          <p:spPr>
            <a:xfrm>
              <a:off x="266089" y="995835"/>
              <a:ext cx="1440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="1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Porcentaje</a:t>
              </a:r>
            </a:p>
          </p:txBody>
        </p:sp>
      </p:grpSp>
      <p:sp>
        <p:nvSpPr>
          <p:cNvPr id="2" name="Rectángulo 1"/>
          <p:cNvSpPr/>
          <p:nvPr/>
        </p:nvSpPr>
        <p:spPr>
          <a:xfrm>
            <a:off x="155241" y="5949322"/>
            <a:ext cx="1170149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sz="1700" b="1" dirty="0" smtClean="0">
                <a:latin typeface="Arial" pitchFamily="34" charset="0"/>
                <a:cs typeface="Arial" pitchFamily="34" charset="0"/>
              </a:rPr>
              <a:t>Nota: Los </a:t>
            </a:r>
            <a:r>
              <a:rPr lang="es-MX" sz="1700" b="1" dirty="0">
                <a:latin typeface="Arial" pitchFamily="34" charset="0"/>
                <a:cs typeface="Arial" pitchFamily="34" charset="0"/>
              </a:rPr>
              <a:t>porcentajes no suman cien por ciento ya que las empresas pueden mencionar más de un </a:t>
            </a:r>
            <a:r>
              <a:rPr lang="es-MX" sz="1700" b="1" dirty="0" smtClean="0">
                <a:latin typeface="Arial" pitchFamily="34" charset="0"/>
                <a:cs typeface="Arial" pitchFamily="34" charset="0"/>
              </a:rPr>
              <a:t>origen;  </a:t>
            </a:r>
          </a:p>
          <a:p>
            <a:pPr algn="just">
              <a:defRPr/>
            </a:pPr>
            <a:r>
              <a:rPr lang="es-MX" sz="1700" b="1" dirty="0" smtClean="0">
                <a:latin typeface="Arial" pitchFamily="34" charset="0"/>
                <a:cs typeface="Arial" pitchFamily="34" charset="0"/>
              </a:rPr>
              <a:t>La opción Otros incluye </a:t>
            </a:r>
            <a:r>
              <a:rPr lang="es-MX" sz="1700" b="1" i="1" dirty="0">
                <a:latin typeface="Arial" pitchFamily="34" charset="0"/>
                <a:cs typeface="Arial" pitchFamily="34" charset="0"/>
              </a:rPr>
              <a:t>E</a:t>
            </a:r>
            <a:r>
              <a:rPr lang="es-MX" sz="1700" b="1" i="1" dirty="0" smtClean="0">
                <a:latin typeface="Arial" pitchFamily="34" charset="0"/>
                <a:cs typeface="Arial" pitchFamily="34" charset="0"/>
              </a:rPr>
              <a:t>mpleados o trabajadores de la empresa</a:t>
            </a:r>
            <a:r>
              <a:rPr lang="es-MX" sz="1700" b="1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s-MX" sz="1700" b="1" i="1" dirty="0">
                <a:latin typeface="Arial" pitchFamily="34" charset="0"/>
                <a:cs typeface="Arial" pitchFamily="34" charset="0"/>
              </a:rPr>
              <a:t>A</a:t>
            </a:r>
            <a:r>
              <a:rPr lang="es-MX" sz="1700" b="1" i="1" dirty="0" smtClean="0">
                <a:latin typeface="Arial" pitchFamily="34" charset="0"/>
                <a:cs typeface="Arial" pitchFamily="34" charset="0"/>
              </a:rPr>
              <a:t>lguna institución del gobierno.</a:t>
            </a:r>
            <a:endParaRPr lang="es-MX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207193" y="6288624"/>
            <a:ext cx="2844800" cy="365125"/>
          </a:xfrm>
        </p:spPr>
        <p:txBody>
          <a:bodyPr/>
          <a:lstStyle/>
          <a:p>
            <a:fld id="{6F21988E-5877-4B4D-984F-91196EF5930C}" type="slidenum">
              <a:rPr lang="es-MX" smtClean="0"/>
              <a:pPr/>
              <a:t>29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751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8"/>
          <p:cNvSpPr>
            <a:spLocks noGrp="1"/>
          </p:cNvSpPr>
          <p:nvPr>
            <p:ph idx="1"/>
          </p:nvPr>
        </p:nvSpPr>
        <p:spPr>
          <a:xfrm>
            <a:off x="515287" y="1088701"/>
            <a:ext cx="10981403" cy="318430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_tradnl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 INEGI llevó a cabo la </a:t>
            </a:r>
            <a:r>
              <a:rPr lang="es-MX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Encuesta Nacional de Financiamiento de las Empresas (ENAFIN) 2015 en colaboración con la Comisión Nacional Bancaria y de Valores (CNBV)</a:t>
            </a:r>
            <a:endParaRPr lang="es-ES_tradnl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7"/>
          <p:cNvSpPr txBox="1">
            <a:spLocks/>
          </p:cNvSpPr>
          <p:nvPr/>
        </p:nvSpPr>
        <p:spPr>
          <a:xfrm>
            <a:off x="188257" y="424266"/>
            <a:ext cx="10283611" cy="482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defTabSz="1219170">
              <a:spcBef>
                <a:spcPct val="0"/>
              </a:spcBef>
            </a:pPr>
            <a:r>
              <a:rPr lang="es-MX" sz="3600" b="1" dirty="0" smtClean="0">
                <a:latin typeface="Arial" pitchFamily="34" charset="0"/>
                <a:cs typeface="Arial" pitchFamily="34" charset="0"/>
              </a:rPr>
              <a:t>La ENAFIN, un proyecto de dos instituciones</a:t>
            </a:r>
            <a:endParaRPr kumimoji="0" lang="es-MX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4" descr="D:\jcuenca\mis  doc\NOTASTRABAJO\notas-calendario\igae\2009\08-2009\INEGIcuadAltaC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6"/>
          <a:stretch>
            <a:fillRect/>
          </a:stretch>
        </p:blipFill>
        <p:spPr bwMode="auto">
          <a:xfrm>
            <a:off x="7918384" y="4254873"/>
            <a:ext cx="3218260" cy="187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67" y="4149092"/>
            <a:ext cx="2928072" cy="1800562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9156391" y="6309368"/>
            <a:ext cx="2844800" cy="365125"/>
          </a:xfrm>
        </p:spPr>
        <p:txBody>
          <a:bodyPr/>
          <a:lstStyle/>
          <a:p>
            <a:fld id="{6F21988E-5877-4B4D-984F-91196EF5930C}" type="slidenum">
              <a:rPr lang="es-MX" sz="1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s-MX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2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7"/>
          <p:cNvSpPr>
            <a:spLocks noGrp="1"/>
          </p:cNvSpPr>
          <p:nvPr>
            <p:ph type="title"/>
          </p:nvPr>
        </p:nvSpPr>
        <p:spPr>
          <a:xfrm>
            <a:off x="2495898" y="1537919"/>
            <a:ext cx="7200800" cy="2722956"/>
          </a:xfrm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s-ES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Servicios Bancarios y Financieros</a:t>
            </a:r>
            <a:endParaRPr lang="es-MX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215660" y="6300901"/>
            <a:ext cx="2844800" cy="365125"/>
          </a:xfrm>
        </p:spPr>
        <p:txBody>
          <a:bodyPr/>
          <a:lstStyle/>
          <a:p>
            <a:fld id="{DB5DEE76-20D1-401A-8AAC-2934CE8E22A3}" type="slidenum">
              <a:rPr lang="es-MX" smtClean="0"/>
              <a:pPr/>
              <a:t>30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3677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0" y="8563"/>
            <a:ext cx="12192000" cy="665894"/>
          </a:xfrm>
        </p:spPr>
        <p:txBody>
          <a:bodyPr/>
          <a:lstStyle/>
          <a:p>
            <a:r>
              <a:rPr lang="es-ES" sz="32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Servicios bancarios utilizados, 2014</a:t>
            </a:r>
            <a:endParaRPr lang="es-MX" sz="3200" b="1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8 CuadroTexto"/>
          <p:cNvSpPr txBox="1"/>
          <p:nvPr/>
        </p:nvSpPr>
        <p:spPr>
          <a:xfrm>
            <a:off x="189588" y="5648467"/>
            <a:ext cx="1181282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spcBef>
                <a:spcPct val="0"/>
              </a:spcBef>
              <a:defRPr/>
            </a:pPr>
            <a:r>
              <a:rPr lang="es-MX" sz="1700" b="1" dirty="0" smtClean="0">
                <a:latin typeface="Arial" pitchFamily="34" charset="0"/>
                <a:cs typeface="Arial" pitchFamily="34" charset="0"/>
              </a:rPr>
              <a:t>Nota: </a:t>
            </a:r>
            <a:r>
              <a:rPr lang="es-MX" sz="1700" b="1" dirty="0">
                <a:latin typeface="Arial" pitchFamily="34" charset="0"/>
                <a:cs typeface="Arial" pitchFamily="34" charset="0"/>
              </a:rPr>
              <a:t>Los porcentajes no suman cien por ciento ya que las empresas pueden utilizar más de un </a:t>
            </a:r>
            <a:r>
              <a:rPr lang="es-MX" sz="1700" b="1" dirty="0" smtClean="0">
                <a:latin typeface="Arial" pitchFamily="34" charset="0"/>
                <a:cs typeface="Arial" pitchFamily="34" charset="0"/>
              </a:rPr>
              <a:t>servicio; </a:t>
            </a:r>
          </a:p>
          <a:p>
            <a:pPr algn="just" defTabSz="914378">
              <a:spcBef>
                <a:spcPct val="0"/>
              </a:spcBef>
              <a:defRPr/>
            </a:pPr>
            <a:r>
              <a:rPr lang="es-MX" sz="1700" b="1" dirty="0" smtClean="0">
                <a:latin typeface="Arial" pitchFamily="34" charset="0"/>
                <a:cs typeface="Arial" pitchFamily="34" charset="0"/>
              </a:rPr>
              <a:t>La opción </a:t>
            </a:r>
            <a:r>
              <a:rPr lang="es-MX" sz="1700" b="1" dirty="0">
                <a:latin typeface="Arial" pitchFamily="34" charset="0"/>
                <a:cs typeface="Arial" pitchFamily="34" charset="0"/>
              </a:rPr>
              <a:t>O</a:t>
            </a:r>
            <a:r>
              <a:rPr lang="es-MX" sz="1700" b="1" dirty="0" smtClean="0">
                <a:latin typeface="Arial" pitchFamily="34" charset="0"/>
                <a:cs typeface="Arial" pitchFamily="34" charset="0"/>
              </a:rPr>
              <a:t>tros incluye </a:t>
            </a:r>
            <a:r>
              <a:rPr lang="es-MX" sz="1700" b="1" i="1" dirty="0">
                <a:latin typeface="Arial" pitchFamily="34" charset="0"/>
                <a:cs typeface="Arial" pitchFamily="34" charset="0"/>
              </a:rPr>
              <a:t>T</a:t>
            </a:r>
            <a:r>
              <a:rPr lang="es-MX" sz="1700" b="1" i="1" dirty="0" smtClean="0">
                <a:latin typeface="Arial" pitchFamily="34" charset="0"/>
                <a:cs typeface="Arial" pitchFamily="34" charset="0"/>
              </a:rPr>
              <a:t>arjetas de débito empresarial, Banca móvil, Créditos personales a dueños o socios y Tarjetas de crédito para dueños o socios.</a:t>
            </a:r>
            <a:endParaRPr lang="es-MX" sz="17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0" y="579803"/>
            <a:ext cx="12002411" cy="5009473"/>
            <a:chOff x="12355" y="939849"/>
            <a:chExt cx="12002411" cy="5009473"/>
          </a:xfrm>
        </p:grpSpPr>
        <p:graphicFrame>
          <p:nvGraphicFramePr>
            <p:cNvPr id="7" name="Gráfico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64041085"/>
                </p:ext>
              </p:extLst>
            </p:nvPr>
          </p:nvGraphicFramePr>
          <p:xfrm>
            <a:off x="335264" y="1268724"/>
            <a:ext cx="11679502" cy="46805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1" name="CuadroTexto 10"/>
            <p:cNvSpPr txBox="1"/>
            <p:nvPr/>
          </p:nvSpPr>
          <p:spPr>
            <a:xfrm>
              <a:off x="12355" y="939849"/>
              <a:ext cx="1541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="1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Porcentaje</a:t>
              </a:r>
            </a:p>
          </p:txBody>
        </p:sp>
      </p:grp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9207193" y="6271693"/>
            <a:ext cx="2844800" cy="365125"/>
          </a:xfrm>
        </p:spPr>
        <p:txBody>
          <a:bodyPr/>
          <a:lstStyle/>
          <a:p>
            <a:fld id="{DB5DEE76-20D1-401A-8AAC-2934CE8E22A3}" type="slidenum">
              <a:rPr lang="es-MX" smtClean="0"/>
              <a:pPr/>
              <a:t>31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9711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 idx="4294967295"/>
          </p:nvPr>
        </p:nvSpPr>
        <p:spPr>
          <a:xfrm>
            <a:off x="0" y="68864"/>
            <a:ext cx="12192000" cy="739184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Medios para </a:t>
            </a:r>
            <a:r>
              <a:rPr lang="es-ES" sz="3200" b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realizar </a:t>
            </a:r>
            <a:r>
              <a:rPr lang="es-ES" sz="32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las </a:t>
            </a:r>
            <a:r>
              <a:rPr lang="es-ES" sz="3200" b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operaciones </a:t>
            </a:r>
            <a:r>
              <a:rPr lang="es-ES" sz="32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financieras, 2015</a:t>
            </a:r>
            <a:endParaRPr lang="es-MX" sz="3200" b="1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8 CuadroTexto"/>
          <p:cNvSpPr txBox="1"/>
          <p:nvPr/>
        </p:nvSpPr>
        <p:spPr>
          <a:xfrm>
            <a:off x="191214" y="5715283"/>
            <a:ext cx="1180957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MX" sz="1700" b="1" dirty="0" smtClean="0">
                <a:latin typeface="Arial" pitchFamily="34" charset="0"/>
                <a:cs typeface="Arial" pitchFamily="34" charset="0"/>
              </a:rPr>
              <a:t>Nota: Los porcentajes no suman cien por ciento ya que las empresas pueden utilizar más de un medio para realizar sus operaciones financieras; La opción Ninguno incluye </a:t>
            </a:r>
            <a:r>
              <a:rPr lang="es-MX" sz="1700" b="1" i="1" dirty="0" smtClean="0">
                <a:latin typeface="Arial" pitchFamily="34" charset="0"/>
                <a:cs typeface="Arial" pitchFamily="34" charset="0"/>
              </a:rPr>
              <a:t>No realiza operaciones bancarias </a:t>
            </a:r>
            <a:r>
              <a:rPr lang="es-MX" sz="1700" b="1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es-MX" sz="1700" b="1" i="1" dirty="0" smtClean="0">
                <a:latin typeface="Arial" pitchFamily="34" charset="0"/>
                <a:cs typeface="Arial" pitchFamily="34" charset="0"/>
              </a:rPr>
              <a:t>no tiene cuenta.</a:t>
            </a:r>
            <a:endParaRPr lang="es-MX" sz="17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63866" y="842239"/>
            <a:ext cx="11881518" cy="4873044"/>
            <a:chOff x="155241" y="1107793"/>
            <a:chExt cx="11881518" cy="4873044"/>
          </a:xfrm>
        </p:grpSpPr>
        <p:graphicFrame>
          <p:nvGraphicFramePr>
            <p:cNvPr id="6" name="Gráfico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67644317"/>
                </p:ext>
              </p:extLst>
            </p:nvPr>
          </p:nvGraphicFramePr>
          <p:xfrm>
            <a:off x="335265" y="1448747"/>
            <a:ext cx="11701494" cy="45320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9" name="CuadroTexto 8"/>
            <p:cNvSpPr txBox="1"/>
            <p:nvPr/>
          </p:nvSpPr>
          <p:spPr>
            <a:xfrm>
              <a:off x="155241" y="1107793"/>
              <a:ext cx="1541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="1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Porcentaje</a:t>
              </a:r>
            </a:p>
          </p:txBody>
        </p:sp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224127" y="6288624"/>
            <a:ext cx="2844800" cy="365125"/>
          </a:xfrm>
        </p:spPr>
        <p:txBody>
          <a:bodyPr/>
          <a:lstStyle/>
          <a:p>
            <a:fld id="{6F21988E-5877-4B4D-984F-91196EF5930C}" type="slidenum">
              <a:rPr lang="es-MX" smtClean="0"/>
              <a:pPr/>
              <a:t>32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481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 idx="4294967295"/>
          </p:nvPr>
        </p:nvSpPr>
        <p:spPr>
          <a:xfrm>
            <a:off x="-8625" y="368609"/>
            <a:ext cx="12192000" cy="739184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Empresas que aceptan pagos con tarjeta, 2014</a:t>
            </a:r>
            <a:endParaRPr lang="es-MX" sz="3200" b="1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083765"/>
              </p:ext>
            </p:extLst>
          </p:nvPr>
        </p:nvGraphicFramePr>
        <p:xfrm>
          <a:off x="335263" y="1268723"/>
          <a:ext cx="11701495" cy="5220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215660" y="6280157"/>
            <a:ext cx="2844800" cy="365125"/>
          </a:xfrm>
        </p:spPr>
        <p:txBody>
          <a:bodyPr/>
          <a:lstStyle/>
          <a:p>
            <a:fld id="{6F21988E-5877-4B4D-984F-91196EF5930C}" type="slidenum">
              <a:rPr lang="es-MX" smtClean="0"/>
              <a:pPr/>
              <a:t>33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847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0" y="368609"/>
            <a:ext cx="12192000" cy="813245"/>
          </a:xfrm>
        </p:spPr>
        <p:txBody>
          <a:bodyPr/>
          <a:lstStyle/>
          <a:p>
            <a:r>
              <a:rPr lang="es-E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Arrendamiento financiero y principal bien arrendado, 2014</a:t>
            </a:r>
            <a:endParaRPr lang="es-MX" sz="3200" b="1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466156"/>
              </p:ext>
            </p:extLst>
          </p:nvPr>
        </p:nvGraphicFramePr>
        <p:xfrm>
          <a:off x="1325390" y="1181854"/>
          <a:ext cx="9541219" cy="5487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207193" y="6280160"/>
            <a:ext cx="2844800" cy="365125"/>
          </a:xfrm>
        </p:spPr>
        <p:txBody>
          <a:bodyPr/>
          <a:lstStyle/>
          <a:p>
            <a:fld id="{DB5DEE76-20D1-401A-8AAC-2934CE8E22A3}" type="slidenum">
              <a:rPr lang="es-MX" smtClean="0"/>
              <a:pPr/>
              <a:t>34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6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>
            <a:spLocks noGrp="1"/>
          </p:cNvSpPr>
          <p:nvPr>
            <p:ph type="title"/>
          </p:nvPr>
        </p:nvSpPr>
        <p:spPr>
          <a:xfrm>
            <a:off x="-13772" y="255290"/>
            <a:ext cx="12192000" cy="826676"/>
          </a:xfrm>
        </p:spPr>
        <p:txBody>
          <a:bodyPr/>
          <a:lstStyle/>
          <a:p>
            <a:r>
              <a:rPr lang="es-E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Principal bien </a:t>
            </a:r>
            <a:r>
              <a:rPr lang="es-E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arrendado, 2014</a:t>
            </a:r>
            <a:endParaRPr lang="es-ES_tradnl" sz="3200" b="1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92483"/>
              </p:ext>
            </p:extLst>
          </p:nvPr>
        </p:nvGraphicFramePr>
        <p:xfrm>
          <a:off x="335264" y="908678"/>
          <a:ext cx="11521472" cy="5760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228662" y="6292434"/>
            <a:ext cx="2844800" cy="365125"/>
          </a:xfrm>
        </p:spPr>
        <p:txBody>
          <a:bodyPr/>
          <a:lstStyle/>
          <a:p>
            <a:fld id="{6F21988E-5877-4B4D-984F-91196EF5930C}" type="slidenum">
              <a:rPr lang="es-MX" smtClean="0"/>
              <a:pPr/>
              <a:t>35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7899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0" y="358219"/>
            <a:ext cx="12192000" cy="823635"/>
          </a:xfrm>
        </p:spPr>
        <p:txBody>
          <a:bodyPr/>
          <a:lstStyle/>
          <a:p>
            <a:r>
              <a:rPr lang="es-ES_tradnl" sz="31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Empresas que contrataron al </a:t>
            </a:r>
            <a:r>
              <a:rPr lang="es-ES_tradnl" sz="3100" b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menos una </a:t>
            </a:r>
            <a:r>
              <a:rPr lang="es-ES_tradnl" sz="31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póliza de seguro, 2014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335264" y="1181855"/>
            <a:ext cx="11521472" cy="5127513"/>
            <a:chOff x="335264" y="1181855"/>
            <a:chExt cx="11521472" cy="5127513"/>
          </a:xfrm>
        </p:grpSpPr>
        <p:graphicFrame>
          <p:nvGraphicFramePr>
            <p:cNvPr id="6" name="Gráfico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86057782"/>
                </p:ext>
              </p:extLst>
            </p:nvPr>
          </p:nvGraphicFramePr>
          <p:xfrm>
            <a:off x="335264" y="1181855"/>
            <a:ext cx="11521472" cy="51275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2" name="CuadroTexto 11"/>
            <p:cNvSpPr txBox="1"/>
            <p:nvPr/>
          </p:nvSpPr>
          <p:spPr>
            <a:xfrm>
              <a:off x="6096000" y="5409253"/>
              <a:ext cx="1800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="1" dirty="0">
                  <a:latin typeface="Arial" charset="0"/>
                  <a:ea typeface="Arial" charset="0"/>
                  <a:cs typeface="Arial" charset="0"/>
                </a:rPr>
                <a:t>Porcentaje</a:t>
              </a:r>
            </a:p>
          </p:txBody>
        </p:sp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224127" y="6280160"/>
            <a:ext cx="2844800" cy="365125"/>
          </a:xfrm>
        </p:spPr>
        <p:txBody>
          <a:bodyPr/>
          <a:lstStyle/>
          <a:p>
            <a:fld id="{DB5DEE76-20D1-401A-8AAC-2934CE8E22A3}" type="slidenum">
              <a:rPr lang="es-MX" smtClean="0"/>
              <a:pPr/>
              <a:t>36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6012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 idx="4294967295"/>
          </p:nvPr>
        </p:nvSpPr>
        <p:spPr>
          <a:xfrm>
            <a:off x="0" y="188586"/>
            <a:ext cx="12192000" cy="540069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Tipo de seguro contratado, 2014</a:t>
            </a:r>
            <a:endParaRPr lang="es-MX" sz="3200" b="1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8 CuadroTexto"/>
          <p:cNvSpPr txBox="1"/>
          <p:nvPr/>
        </p:nvSpPr>
        <p:spPr>
          <a:xfrm>
            <a:off x="148982" y="6063153"/>
            <a:ext cx="118815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spcBef>
                <a:spcPct val="0"/>
              </a:spcBef>
              <a:defRPr/>
            </a:pPr>
            <a:r>
              <a:rPr lang="es-MX" sz="1700" b="1" dirty="0">
                <a:latin typeface="Arial" pitchFamily="34" charset="0"/>
                <a:cs typeface="Arial" pitchFamily="34" charset="0"/>
              </a:rPr>
              <a:t>Nota: Los porcentajes no suman cien por ciento ya que las empresas pueden contratar más de un tipo de seguro.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48982" y="706834"/>
            <a:ext cx="11887775" cy="5426559"/>
            <a:chOff x="148982" y="886856"/>
            <a:chExt cx="11887775" cy="5426559"/>
          </a:xfrm>
        </p:grpSpPr>
        <p:sp>
          <p:nvSpPr>
            <p:cNvPr id="10" name="CuadroTexto 9"/>
            <p:cNvSpPr txBox="1"/>
            <p:nvPr/>
          </p:nvSpPr>
          <p:spPr>
            <a:xfrm>
              <a:off x="148982" y="886856"/>
              <a:ext cx="1440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="1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Porcentaje</a:t>
              </a:r>
            </a:p>
          </p:txBody>
        </p:sp>
        <p:graphicFrame>
          <p:nvGraphicFramePr>
            <p:cNvPr id="6" name="2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53051835"/>
                </p:ext>
              </p:extLst>
            </p:nvPr>
          </p:nvGraphicFramePr>
          <p:xfrm>
            <a:off x="148982" y="1256189"/>
            <a:ext cx="11887775" cy="505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9207193" y="6288624"/>
            <a:ext cx="2844800" cy="365125"/>
          </a:xfrm>
        </p:spPr>
        <p:txBody>
          <a:bodyPr/>
          <a:lstStyle/>
          <a:p>
            <a:fld id="{6F21988E-5877-4B4D-984F-91196EF5930C}" type="slidenum">
              <a:rPr lang="es-MX" smtClean="0"/>
              <a:pPr/>
              <a:t>37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3926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0" y="188586"/>
            <a:ext cx="12192000" cy="742650"/>
          </a:xfrm>
        </p:spPr>
        <p:txBody>
          <a:bodyPr/>
          <a:lstStyle/>
          <a:p>
            <a:r>
              <a:rPr lang="es-ES_tradnl" sz="32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Motivo principal por el que no adquirieron algún </a:t>
            </a:r>
            <a:r>
              <a:rPr lang="es-ES_tradnl" sz="3200" b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seguro</a:t>
            </a:r>
            <a:r>
              <a:rPr lang="es-ES" sz="32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, 2014</a:t>
            </a:r>
            <a:endParaRPr lang="es-MX" sz="3200" b="1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8 CuadroTexto"/>
          <p:cNvSpPr txBox="1"/>
          <p:nvPr/>
        </p:nvSpPr>
        <p:spPr>
          <a:xfrm>
            <a:off x="155241" y="6051941"/>
            <a:ext cx="116153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spcBef>
                <a:spcPct val="0"/>
              </a:spcBef>
              <a:defRPr/>
            </a:pPr>
            <a:r>
              <a:rPr lang="es-MX" sz="1700" b="1" dirty="0" smtClean="0">
                <a:latin typeface="Arial" pitchFamily="34" charset="0"/>
                <a:cs typeface="Arial" pitchFamily="34" charset="0"/>
              </a:rPr>
              <a:t>Nota: La opción Otro incluye </a:t>
            </a:r>
            <a:r>
              <a:rPr lang="es-MX" sz="1700" b="1" i="1" dirty="0" smtClean="0">
                <a:latin typeface="Arial" pitchFamily="34" charset="0"/>
                <a:cs typeface="Arial" pitchFamily="34" charset="0"/>
              </a:rPr>
              <a:t>No hay instituciones que presenten el servicio en la localidad.</a:t>
            </a:r>
            <a:endParaRPr lang="es-MX" sz="17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0" y="904034"/>
            <a:ext cx="12036759" cy="5045287"/>
            <a:chOff x="0" y="1084057"/>
            <a:chExt cx="12036759" cy="5045287"/>
          </a:xfrm>
        </p:grpSpPr>
        <p:graphicFrame>
          <p:nvGraphicFramePr>
            <p:cNvPr id="6" name="Gráfico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5662745"/>
                </p:ext>
              </p:extLst>
            </p:nvPr>
          </p:nvGraphicFramePr>
          <p:xfrm>
            <a:off x="250781" y="1268723"/>
            <a:ext cx="11785978" cy="48606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7" name="CuadroTexto 6"/>
            <p:cNvSpPr txBox="1"/>
            <p:nvPr/>
          </p:nvSpPr>
          <p:spPr>
            <a:xfrm>
              <a:off x="0" y="1084057"/>
              <a:ext cx="1440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="1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Porcentaje</a:t>
              </a:r>
            </a:p>
          </p:txBody>
        </p:sp>
      </p:grp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9226343" y="6282590"/>
            <a:ext cx="2844800" cy="365125"/>
          </a:xfrm>
        </p:spPr>
        <p:txBody>
          <a:bodyPr/>
          <a:lstStyle/>
          <a:p>
            <a:fld id="{DB5DEE76-20D1-401A-8AAC-2934CE8E22A3}" type="slidenum">
              <a:rPr lang="es-MX" smtClean="0"/>
              <a:pPr/>
              <a:t>38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64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19692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S_tradn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contenido 8"/>
          <p:cNvSpPr>
            <a:spLocks noGrp="1"/>
          </p:cNvSpPr>
          <p:nvPr>
            <p:ph idx="1"/>
          </p:nvPr>
        </p:nvSpPr>
        <p:spPr>
          <a:xfrm>
            <a:off x="335264" y="1268724"/>
            <a:ext cx="11701495" cy="4680598"/>
          </a:xfrm>
        </p:spPr>
        <p:txBody>
          <a:bodyPr>
            <a:noAutofit/>
          </a:bodyPr>
          <a:lstStyle/>
          <a:p>
            <a:pPr marL="273050" indent="-273050" algn="just">
              <a:spcBef>
                <a:spcPts val="0"/>
              </a:spcBef>
            </a:pPr>
            <a:r>
              <a:rPr lang="es-MX" sz="2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Uno de cada cuatro propietarios de empresas es mujer</a:t>
            </a:r>
          </a:p>
          <a:p>
            <a:pPr marL="273050" indent="-273050" algn="just">
              <a:spcBef>
                <a:spcPts val="0"/>
              </a:spcBef>
            </a:pPr>
            <a:endParaRPr lang="es-MX" sz="2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 algn="just">
              <a:spcBef>
                <a:spcPts val="0"/>
              </a:spcBef>
            </a:pPr>
            <a:endParaRPr lang="es-MX" sz="2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 algn="just">
              <a:spcBef>
                <a:spcPts val="0"/>
              </a:spcBef>
            </a:pPr>
            <a:r>
              <a:rPr lang="es-MX" sz="2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40% de las empresas han solicitado o tenido financiamiento desde que iniciaron operaciones</a:t>
            </a:r>
          </a:p>
          <a:p>
            <a:pPr marL="273050" indent="-273050" algn="just">
              <a:spcBef>
                <a:spcPts val="0"/>
              </a:spcBef>
            </a:pPr>
            <a:endParaRPr lang="es-MX" sz="2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 algn="just">
              <a:spcBef>
                <a:spcPts val="0"/>
              </a:spcBef>
            </a:pPr>
            <a:endParaRPr lang="es-MX" sz="2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 algn="just">
              <a:spcBef>
                <a:spcPts val="0"/>
              </a:spcBef>
            </a:pPr>
            <a:r>
              <a:rPr lang="es-MX" sz="2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Poco más de la cuarta parte de las empresas solicitaron crédito en 2014</a:t>
            </a:r>
          </a:p>
          <a:p>
            <a:pPr marL="273050" indent="-273050" algn="just">
              <a:spcBef>
                <a:spcPts val="0"/>
              </a:spcBef>
            </a:pPr>
            <a:endParaRPr lang="es-MX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 algn="just">
              <a:spcBef>
                <a:spcPts val="0"/>
              </a:spcBef>
            </a:pPr>
            <a:endParaRPr lang="es-MX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 algn="just">
              <a:spcBef>
                <a:spcPts val="0"/>
              </a:spcBef>
            </a:pPr>
            <a:endParaRPr lang="es-MX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s-ES_tradnl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220195" y="6292434"/>
            <a:ext cx="2844800" cy="365125"/>
          </a:xfrm>
        </p:spPr>
        <p:txBody>
          <a:bodyPr/>
          <a:lstStyle/>
          <a:p>
            <a:fld id="{6F21988E-5877-4B4D-984F-91196EF5930C}" type="slidenum">
              <a:rPr lang="es-MX" smtClean="0"/>
              <a:pPr/>
              <a:t>39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3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346364" y="299008"/>
            <a:ext cx="6469728" cy="587912"/>
          </a:xfrm>
        </p:spPr>
        <p:txBody>
          <a:bodyPr/>
          <a:lstStyle/>
          <a:p>
            <a:pPr algn="l"/>
            <a:r>
              <a:rPr lang="es-MX" sz="36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Aspectos metodológicos</a:t>
            </a:r>
            <a:endParaRPr lang="es-MX" sz="3600" b="1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27594"/>
              </p:ext>
            </p:extLst>
          </p:nvPr>
        </p:nvGraphicFramePr>
        <p:xfrm>
          <a:off x="346364" y="1097288"/>
          <a:ext cx="11457709" cy="484632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3589360"/>
                <a:gridCol w="7868349"/>
              </a:tblGrid>
              <a:tr h="492545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lnSpc>
                          <a:spcPct val="100000"/>
                        </a:lnSpc>
                      </a:pPr>
                      <a:r>
                        <a:rPr lang="es-MX" sz="24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Unidad de observación</a:t>
                      </a:r>
                    </a:p>
                    <a:p>
                      <a:pPr marL="0" algn="l" defTabSz="1219170" rtl="0" eaLnBrk="1" latinLnBrk="0" hangingPunct="1">
                        <a:lnSpc>
                          <a:spcPct val="100000"/>
                        </a:lnSpc>
                      </a:pPr>
                      <a:endParaRPr lang="es-MX" sz="24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lnSpc>
                          <a:spcPct val="100000"/>
                        </a:lnSpc>
                      </a:pPr>
                      <a:r>
                        <a:rPr lang="es-MX" sz="24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Empresa</a:t>
                      </a:r>
                    </a:p>
                    <a:p>
                      <a:pPr marL="0" algn="l" defTabSz="1219170" rtl="0" eaLnBrk="1" latinLnBrk="0" hangingPunct="1">
                        <a:lnSpc>
                          <a:spcPct val="100000"/>
                        </a:lnSpc>
                      </a:pPr>
                      <a:endParaRPr lang="es-MX" sz="24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0349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MX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Cobertura sectorial</a:t>
                      </a:r>
                      <a:endParaRPr lang="es-MX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MX" sz="2400" b="1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Construcción, Manufacturas, Comercio y Servicios Privados no Financieros (incluyendo Transportes)</a:t>
                      </a:r>
                      <a:endParaRPr lang="es-MX" sz="24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4777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MX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Cobertura Geográfica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s-MX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MX" sz="24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Nacional y localidades con 50,000 habitantes o más</a:t>
                      </a:r>
                      <a:endParaRPr lang="es-MX" sz="2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15546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Cobertura por</a:t>
                      </a:r>
                      <a:r>
                        <a:rPr lang="es-MX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Tamaño de empresa</a:t>
                      </a: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MX" sz="24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 de 6 a 10 personas ocupadas,</a:t>
                      </a:r>
                      <a:r>
                        <a:rPr lang="es-MX" sz="2400" b="1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Pequeñas, Medianas y Grandes Empresas</a:t>
                      </a:r>
                      <a:endParaRPr lang="es-MX" sz="2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7915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MX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Cobertura temática</a:t>
                      </a:r>
                      <a:endParaRPr lang="es-MX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MX" sz="24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Características de la empresa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MX" sz="24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Financiamiento y solicitudes de crédito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MX" sz="2400" b="1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Servicios bancarios y financieros</a:t>
                      </a:r>
                      <a:endParaRPr lang="es-MX" sz="2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156391" y="6309368"/>
            <a:ext cx="2844800" cy="365125"/>
          </a:xfrm>
        </p:spPr>
        <p:txBody>
          <a:bodyPr/>
          <a:lstStyle/>
          <a:p>
            <a:fld id="{6F21988E-5877-4B4D-984F-91196EF5930C}" type="slidenum">
              <a:rPr lang="es-MX" sz="1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s-MX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4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18858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S_tradn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contenido 8"/>
          <p:cNvSpPr>
            <a:spLocks noGrp="1"/>
          </p:cNvSpPr>
          <p:nvPr>
            <p:ph idx="1"/>
          </p:nvPr>
        </p:nvSpPr>
        <p:spPr>
          <a:xfrm>
            <a:off x="155241" y="1088701"/>
            <a:ext cx="11701495" cy="5400690"/>
          </a:xfrm>
        </p:spPr>
        <p:txBody>
          <a:bodyPr>
            <a:noAutofit/>
          </a:bodyPr>
          <a:lstStyle/>
          <a:p>
            <a:pPr marL="273050" indent="-273050" algn="just">
              <a:spcBef>
                <a:spcPts val="0"/>
              </a:spcBef>
            </a:pPr>
            <a:r>
              <a:rPr lang="es-MX" sz="2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Ocho de cada diez empresas con financiamiento lo obtienen de la banca comercial, y una tercera parte lo obtiene de sus proveedores</a:t>
            </a:r>
          </a:p>
          <a:p>
            <a:pPr marL="273050" indent="-273050" algn="just">
              <a:spcBef>
                <a:spcPts val="0"/>
              </a:spcBef>
            </a:pPr>
            <a:endParaRPr lang="es-MX" sz="2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 algn="just">
              <a:spcBef>
                <a:spcPts val="0"/>
              </a:spcBef>
            </a:pPr>
            <a:endParaRPr lang="es-MX" sz="2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 algn="just">
              <a:spcBef>
                <a:spcPts val="0"/>
              </a:spcBef>
            </a:pPr>
            <a:r>
              <a:rPr lang="es-MX" sz="2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Prácticamente la totalidad de las empresas grandes y medianas realizan sus operaciones financieras a través de la banca, mientras que las microempresas la utilizan en un 80 por ciento</a:t>
            </a:r>
          </a:p>
          <a:p>
            <a:pPr marL="273050" indent="-273050" algn="just">
              <a:spcBef>
                <a:spcPts val="0"/>
              </a:spcBef>
            </a:pPr>
            <a:endParaRPr lang="es-MX" sz="2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 algn="just">
              <a:spcBef>
                <a:spcPts val="0"/>
              </a:spcBef>
            </a:pPr>
            <a:endParaRPr lang="es-MX" sz="2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 algn="just">
              <a:spcBef>
                <a:spcPts val="0"/>
              </a:spcBef>
            </a:pPr>
            <a:r>
              <a:rPr lang="es-MX" sz="2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Seis de cada diez empresas contratan al menos un seguro, principalmente para la protección de sus activos fijos</a:t>
            </a:r>
          </a:p>
          <a:p>
            <a:pPr marL="273050" indent="-273050" algn="just">
              <a:spcBef>
                <a:spcPts val="0"/>
              </a:spcBef>
            </a:pPr>
            <a:endParaRPr lang="es-MX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 algn="just">
              <a:spcBef>
                <a:spcPts val="0"/>
              </a:spcBef>
            </a:pPr>
            <a:endParaRPr lang="es-MX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s-ES_tradnl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220197" y="6292434"/>
            <a:ext cx="2844800" cy="365125"/>
          </a:xfrm>
        </p:spPr>
        <p:txBody>
          <a:bodyPr/>
          <a:lstStyle/>
          <a:p>
            <a:fld id="{6F21988E-5877-4B4D-984F-91196EF5930C}" type="slidenum">
              <a:rPr lang="es-MX" smtClean="0"/>
              <a:pPr/>
              <a:t>40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362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 bwMode="auto">
          <a:xfrm>
            <a:off x="335360" y="1220755"/>
            <a:ext cx="1152128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Aft>
                <a:spcPts val="800"/>
              </a:spcAft>
              <a:buNone/>
              <a:defRPr/>
            </a:pPr>
            <a:r>
              <a:rPr lang="es-ES_tradnl" sz="2800" b="1" dirty="0">
                <a:latin typeface="Arial" panose="020B0604020202020204" pitchFamily="34" charset="0"/>
                <a:cs typeface="Arial" panose="020B0604020202020204" pitchFamily="34" charset="0"/>
              </a:rPr>
              <a:t>La información de la Encuesta Nacional </a:t>
            </a:r>
            <a:r>
              <a:rPr lang="es-ES_trad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Financiamiento de las  </a:t>
            </a:r>
            <a:r>
              <a:rPr lang="es-ES_tradnl" sz="2800" b="1" dirty="0">
                <a:latin typeface="Arial" panose="020B0604020202020204" pitchFamily="34" charset="0"/>
                <a:cs typeface="Arial" panose="020B0604020202020204" pitchFamily="34" charset="0"/>
              </a:rPr>
              <a:t>Empresas </a:t>
            </a:r>
            <a:r>
              <a:rPr lang="es-ES_trad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(ENAFIN) </a:t>
            </a:r>
            <a:r>
              <a:rPr lang="es-ES_tradnl" sz="2800" b="1" dirty="0">
                <a:latin typeface="Arial" panose="020B0604020202020204" pitchFamily="34" charset="0"/>
                <a:cs typeface="Arial" panose="020B0604020202020204" pitchFamily="34" charset="0"/>
              </a:rPr>
              <a:t>2015, se encuentra disponible </a:t>
            </a:r>
            <a:r>
              <a:rPr lang="es-ES_trad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en:</a:t>
            </a:r>
          </a:p>
          <a:p>
            <a:pPr algn="ctr">
              <a:spcAft>
                <a:spcPts val="800"/>
              </a:spcAft>
              <a:buNone/>
              <a:defRPr/>
            </a:pPr>
            <a:r>
              <a:rPr lang="es-ES_trad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155241" y="3789046"/>
            <a:ext cx="11701495" cy="126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buNone/>
            </a:pPr>
            <a:r>
              <a:rPr lang="es-MX" sz="2400" b="1" u="sng" dirty="0">
                <a:hlinkClick r:id="rId3"/>
              </a:rPr>
              <a:t>http://www.beta.inegi.org.mx/proyectos/encestablecimientos/especiales/enafin</a:t>
            </a:r>
            <a:r>
              <a:rPr lang="es-MX" sz="2400" b="1" u="sng" dirty="0" smtClean="0">
                <a:hlinkClick r:id="rId3"/>
              </a:rPr>
              <a:t>/</a:t>
            </a:r>
            <a:endParaRPr lang="es-MX" sz="2400" b="1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211730" y="6292434"/>
            <a:ext cx="2844800" cy="365125"/>
          </a:xfrm>
        </p:spPr>
        <p:txBody>
          <a:bodyPr/>
          <a:lstStyle/>
          <a:p>
            <a:fld id="{6F21988E-5877-4B4D-984F-91196EF5930C}" type="slidenum">
              <a:rPr lang="es-MX" smtClean="0"/>
              <a:pPr/>
              <a:t>41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9903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215660" y="6300901"/>
            <a:ext cx="2844800" cy="365125"/>
          </a:xfrm>
        </p:spPr>
        <p:txBody>
          <a:bodyPr/>
          <a:lstStyle/>
          <a:p>
            <a:fld id="{DB5DEE76-20D1-401A-8AAC-2934CE8E22A3}" type="slidenum">
              <a:rPr lang="es-MX" sz="1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42</a:t>
            </a:fld>
            <a:endParaRPr lang="es-MX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84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264171"/>
              </p:ext>
            </p:extLst>
          </p:nvPr>
        </p:nvGraphicFramePr>
        <p:xfrm>
          <a:off x="352704" y="1088701"/>
          <a:ext cx="11457709" cy="521208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3583020"/>
                <a:gridCol w="7874689"/>
              </a:tblGrid>
              <a:tr h="0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Periodo de</a:t>
                      </a: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levantamiento</a:t>
                      </a: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4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Septiembre – Noviembre de 2015</a:t>
                      </a:r>
                      <a:endParaRPr lang="es-MX" sz="24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MX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Método de captación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s-MX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Entrevista, s</a:t>
                      </a:r>
                      <a:r>
                        <a:rPr lang="es-MX" sz="24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utilizó cuestionario impreso en el 60% de las empresas y vía internet en el 40</a:t>
                      </a:r>
                      <a:r>
                        <a:rPr lang="es-MX" sz="2400" b="1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por ciento</a:t>
                      </a: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4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02928">
                <a:tc>
                  <a:txBody>
                    <a:bodyPr/>
                    <a:lstStyle/>
                    <a:p>
                      <a:pPr algn="l"/>
                      <a:r>
                        <a:rPr lang="es-MX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Esquema de muestreo</a:t>
                      </a:r>
                    </a:p>
                    <a:p>
                      <a:pPr algn="l"/>
                      <a:endParaRPr lang="es-MX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lnSpc>
                          <a:spcPct val="100000"/>
                        </a:lnSpc>
                      </a:pPr>
                      <a:r>
                        <a:rPr lang="es-MX" sz="24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Probabilístico y estratificado</a:t>
                      </a:r>
                    </a:p>
                    <a:p>
                      <a:pPr marL="0" algn="l" defTabSz="1219170" rtl="0" eaLnBrk="1" latinLnBrk="0" hangingPunct="1">
                        <a:lnSpc>
                          <a:spcPct val="100000"/>
                        </a:lnSpc>
                      </a:pPr>
                      <a:endParaRPr lang="es-MX" sz="2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00060">
                <a:tc>
                  <a:txBody>
                    <a:bodyPr/>
                    <a:lstStyle/>
                    <a:p>
                      <a:pPr algn="l"/>
                      <a:r>
                        <a:rPr lang="es-MX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Tamaño de la muestra</a:t>
                      </a:r>
                    </a:p>
                    <a:p>
                      <a:pPr algn="l"/>
                      <a:endParaRPr lang="es-MX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lnSpc>
                          <a:spcPct val="100000"/>
                        </a:lnSpc>
                      </a:pPr>
                      <a:r>
                        <a:rPr lang="es-MX" sz="24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3,927 unidades económicas</a:t>
                      </a:r>
                    </a:p>
                    <a:p>
                      <a:pPr marL="0" algn="l" defTabSz="1219170" rtl="0" eaLnBrk="1" latinLnBrk="0" hangingPunct="1">
                        <a:lnSpc>
                          <a:spcPct val="100000"/>
                        </a:lnSpc>
                      </a:pPr>
                      <a:endParaRPr lang="es-MX" sz="2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85995">
                <a:tc>
                  <a:txBody>
                    <a:bodyPr/>
                    <a:lstStyle/>
                    <a:p>
                      <a:pPr algn="l"/>
                      <a:r>
                        <a:rPr lang="es-MX" sz="2400" b="1" dirty="0" smtClean="0">
                          <a:latin typeface="Arial" pitchFamily="34" charset="0"/>
                          <a:cs typeface="Arial" pitchFamily="34" charset="0"/>
                        </a:rPr>
                        <a:t>Periodos de referencia</a:t>
                      </a:r>
                      <a:r>
                        <a:rPr lang="es-MX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de la información</a:t>
                      </a:r>
                      <a:endParaRPr lang="es-MX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1219170" rtl="0" eaLnBrk="1" latinLnBrk="0" hangingPunct="1">
                        <a:lnSpc>
                          <a:spcPct val="100000"/>
                        </a:lnSpc>
                      </a:pPr>
                      <a:r>
                        <a:rPr lang="es-MX" sz="2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Principalmente 2014, asimismo algunos temas comprenden el</a:t>
                      </a:r>
                      <a:r>
                        <a:rPr lang="es-MX" sz="2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periodo 2010-2013</a:t>
                      </a:r>
                      <a:r>
                        <a:rPr lang="es-MX" sz="2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 otros el año </a:t>
                      </a:r>
                      <a:r>
                        <a:rPr lang="es-MX" sz="2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</a:t>
                      </a:r>
                      <a:endParaRPr lang="es-MX" sz="2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ítulo 7"/>
          <p:cNvSpPr>
            <a:spLocks noGrp="1"/>
          </p:cNvSpPr>
          <p:nvPr>
            <p:ph type="title"/>
          </p:nvPr>
        </p:nvSpPr>
        <p:spPr>
          <a:xfrm>
            <a:off x="346364" y="304705"/>
            <a:ext cx="6109682" cy="587912"/>
          </a:xfrm>
        </p:spPr>
        <p:txBody>
          <a:bodyPr/>
          <a:lstStyle/>
          <a:p>
            <a:pPr algn="l"/>
            <a:r>
              <a:rPr lang="es-MX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Aspectos metodológicos</a:t>
            </a:r>
            <a:endParaRPr lang="es-MX" sz="3600" b="1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156391" y="6314302"/>
            <a:ext cx="2844800" cy="365125"/>
          </a:xfrm>
        </p:spPr>
        <p:txBody>
          <a:bodyPr/>
          <a:lstStyle/>
          <a:p>
            <a:fld id="{6F21988E-5877-4B4D-984F-91196EF5930C}" type="slidenum">
              <a:rPr lang="es-MX" sz="1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s-MX" sz="1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72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7"/>
          <p:cNvSpPr>
            <a:spLocks noGrp="1"/>
          </p:cNvSpPr>
          <p:nvPr>
            <p:ph type="title"/>
          </p:nvPr>
        </p:nvSpPr>
        <p:spPr>
          <a:xfrm>
            <a:off x="2145332" y="1311503"/>
            <a:ext cx="7879972" cy="3294535"/>
          </a:xfrm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MX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Principales Resultados</a:t>
            </a:r>
            <a:endParaRPr lang="es-MX" b="1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156391" y="6309368"/>
            <a:ext cx="2844800" cy="365125"/>
          </a:xfrm>
        </p:spPr>
        <p:txBody>
          <a:bodyPr/>
          <a:lstStyle/>
          <a:p>
            <a:fld id="{DB5DEE76-20D1-401A-8AAC-2934CE8E22A3}" type="slidenum">
              <a:rPr lang="es-MX" sz="1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s-MX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2115979" y="1405490"/>
            <a:ext cx="7893423" cy="3030156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2060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MX" sz="44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Caracterización de las Empresas y sus Propietarios</a:t>
            </a:r>
            <a:endParaRPr lang="es-MX" sz="4400" b="1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156391" y="6309368"/>
            <a:ext cx="2844800" cy="365125"/>
          </a:xfrm>
        </p:spPr>
        <p:txBody>
          <a:bodyPr/>
          <a:lstStyle/>
          <a:p>
            <a:fld id="{DB5DEE76-20D1-401A-8AAC-2934CE8E22A3}" type="slidenum">
              <a:rPr lang="es-MX" sz="1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s-MX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03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1370" y="305008"/>
            <a:ext cx="12150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Edad del propietario de la empresa, 2015</a:t>
            </a:r>
            <a:endParaRPr lang="es-ES_tradn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75925" y="1005861"/>
            <a:ext cx="11881519" cy="5483530"/>
            <a:chOff x="175925" y="1005861"/>
            <a:chExt cx="11881519" cy="5483530"/>
          </a:xfrm>
        </p:grpSpPr>
        <p:graphicFrame>
          <p:nvGraphicFramePr>
            <p:cNvPr id="7" name="Gráfico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25422245"/>
                </p:ext>
              </p:extLst>
            </p:nvPr>
          </p:nvGraphicFramePr>
          <p:xfrm>
            <a:off x="175925" y="1005861"/>
            <a:ext cx="11881519" cy="54835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6" name="Conector recto 5"/>
            <p:cNvCxnSpPr/>
            <p:nvPr/>
          </p:nvCxnSpPr>
          <p:spPr>
            <a:xfrm>
              <a:off x="1649215" y="1277689"/>
              <a:ext cx="0" cy="360046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156391" y="6306828"/>
            <a:ext cx="2844800" cy="365125"/>
          </a:xfrm>
        </p:spPr>
        <p:txBody>
          <a:bodyPr/>
          <a:lstStyle/>
          <a:p>
            <a:fld id="{6F21988E-5877-4B4D-984F-91196EF5930C}" type="slidenum">
              <a:rPr lang="es-MX" sz="1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s-MX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22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28285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Género </a:t>
            </a:r>
            <a:r>
              <a:rPr lang="es-ES_tradnl" sz="3200" b="1" dirty="0">
                <a:latin typeface="Arial" panose="020B0604020202020204" pitchFamily="34" charset="0"/>
                <a:cs typeface="Arial" panose="020B0604020202020204" pitchFamily="34" charset="0"/>
              </a:rPr>
              <a:t>del propietario de la empresa, </a:t>
            </a:r>
            <a:r>
              <a:rPr lang="es-ES_trad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s-ES_tradn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515287" y="908678"/>
            <a:ext cx="11161426" cy="5580713"/>
            <a:chOff x="515287" y="908678"/>
            <a:chExt cx="11161426" cy="5580713"/>
          </a:xfrm>
        </p:grpSpPr>
        <p:graphicFrame>
          <p:nvGraphicFramePr>
            <p:cNvPr id="6" name="Gráfico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46782458"/>
                </p:ext>
              </p:extLst>
            </p:nvPr>
          </p:nvGraphicFramePr>
          <p:xfrm>
            <a:off x="695311" y="1266466"/>
            <a:ext cx="10981402" cy="52229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7" name="CuadroTexto 6"/>
            <p:cNvSpPr txBox="1"/>
            <p:nvPr/>
          </p:nvSpPr>
          <p:spPr>
            <a:xfrm>
              <a:off x="515287" y="908678"/>
              <a:ext cx="14623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1800" b="1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Porcentaje</a:t>
              </a:r>
            </a:p>
          </p:txBody>
        </p:sp>
      </p:grp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156391" y="6306828"/>
            <a:ext cx="2844800" cy="365125"/>
          </a:xfrm>
        </p:spPr>
        <p:txBody>
          <a:bodyPr/>
          <a:lstStyle/>
          <a:p>
            <a:fld id="{6F21988E-5877-4B4D-984F-91196EF5930C}" type="slidenum">
              <a:rPr lang="es-MX" sz="1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s-MX" sz="1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CM_blanca_16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ANTILLA INSTITUCIONAL 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LANTILLA INSTITUCIONAL 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LANTILLA INSTITUCIONAL 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PlantillaCM_blanca_1600</Template>
  <TotalTime>19186</TotalTime>
  <Words>1195</Words>
  <Application>Microsoft Office PowerPoint</Application>
  <PresentationFormat>Panorámica</PresentationFormat>
  <Paragraphs>296</Paragraphs>
  <Slides>42</Slides>
  <Notes>34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42</vt:i4>
      </vt:variant>
    </vt:vector>
  </HeadingPairs>
  <TitlesOfParts>
    <vt:vector size="50" baseType="lpstr">
      <vt:lpstr>Arial</vt:lpstr>
      <vt:lpstr>Calibri</vt:lpstr>
      <vt:lpstr>Helvetica</vt:lpstr>
      <vt:lpstr>Times New Roman</vt:lpstr>
      <vt:lpstr>PlantillaCM_blanca_1600</vt:lpstr>
      <vt:lpstr>PLANTILLA INSTITUCIONAL 16x9</vt:lpstr>
      <vt:lpstr>1_PLANTILLA INSTITUCIONAL 16x9</vt:lpstr>
      <vt:lpstr>2_PLANTILLA INSTITUCIONAL 16x9</vt:lpstr>
      <vt:lpstr>Encuesta Nacional de  Financiamiento de las Empresas (ENAFIN) 2015</vt:lpstr>
      <vt:lpstr>Objetivo general</vt:lpstr>
      <vt:lpstr>Presentación de PowerPoint</vt:lpstr>
      <vt:lpstr>Aspectos metodológicos</vt:lpstr>
      <vt:lpstr>Aspectos metodológicos</vt:lpstr>
      <vt:lpstr>Principales Resultados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Empresas que han solicitado o tenido financiamiento desde que iniciaron operaciones</vt:lpstr>
      <vt:lpstr>Empresas que solicitan crédito, 2014</vt:lpstr>
      <vt:lpstr>Proporción de créditos aprobados y rechazados, 2015</vt:lpstr>
      <vt:lpstr>Motivo del rechazo del crédito, 2015</vt:lpstr>
      <vt:lpstr>Uso del financiamiento según tipo de moneda, 2014</vt:lpstr>
      <vt:lpstr>Fuente de financiamiento en moneda nacional, 2014</vt:lpstr>
      <vt:lpstr>Monto del financiamiento en moneda nacional, 2014</vt:lpstr>
      <vt:lpstr>Monto promedio de las principales fuentes de financiamiento en moneda nacional, 2014</vt:lpstr>
      <vt:lpstr>Motivos para acudir a la banca comercial, 2015</vt:lpstr>
      <vt:lpstr>Tasa promedio de interés anual del crédito aprobado</vt:lpstr>
      <vt:lpstr>Motivo por el que nunca se ha solicitado crédito</vt:lpstr>
      <vt:lpstr>Principal limitante del financiamiento, 2015</vt:lpstr>
      <vt:lpstr>Presentación de PowerPoint</vt:lpstr>
      <vt:lpstr>Uso de recursos propios para solventar las operaciones, 2014</vt:lpstr>
      <vt:lpstr>Fuentes de financiamiento con recursos propios, 2014</vt:lpstr>
      <vt:lpstr>Presentación de PowerPoint</vt:lpstr>
      <vt:lpstr>Empresas que obtuvieron recursos de inversionistas, 2014</vt:lpstr>
      <vt:lpstr>Origen de las aportaciones de inversionistas, 2014</vt:lpstr>
      <vt:lpstr>Servicios Bancarios y Financieros</vt:lpstr>
      <vt:lpstr>Servicios bancarios utilizados, 2014</vt:lpstr>
      <vt:lpstr>Medios para realizar las operaciones financieras, 2015</vt:lpstr>
      <vt:lpstr>Empresas que aceptan pagos con tarjeta, 2014</vt:lpstr>
      <vt:lpstr>Arrendamiento financiero y principal bien arrendado, 2014</vt:lpstr>
      <vt:lpstr>Principal bien arrendado, 2014</vt:lpstr>
      <vt:lpstr>Empresas que contrataron al menos una póliza de seguro, 2014</vt:lpstr>
      <vt:lpstr>Tipo de seguro contratado, 2014</vt:lpstr>
      <vt:lpstr>Motivo principal por el que no adquirieron algún seguro, 2014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INEGI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Encuesta Nacional sobre Productividad y Competitividad de las Empresas</dc:title>
  <dc:creator>DE LIRA DELFIN JUAN FERNANDO</dc:creator>
  <cp:lastModifiedBy>DE LIRA DELFIN JUAN FERNANDO</cp:lastModifiedBy>
  <cp:revision>2499</cp:revision>
  <cp:lastPrinted>2017-08-17T16:36:59Z</cp:lastPrinted>
  <dcterms:created xsi:type="dcterms:W3CDTF">2015-10-14T13:29:03Z</dcterms:created>
  <dcterms:modified xsi:type="dcterms:W3CDTF">2017-08-18T21:01:30Z</dcterms:modified>
</cp:coreProperties>
</file>